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11/19/2024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7114" b="7114"/>
          <a:stretch/>
        </p:blipFill>
        <p:spPr>
          <a:xfrm>
            <a:off x="0" y="0"/>
            <a:ext cx="8229600" cy="4705834"/>
          </a:xfrm>
          <a:prstGeom prst="rect">
            <a:avLst/>
          </a:prstGeom>
        </p:spPr>
      </p:pic>
      <p:sp>
        <p:nvSpPr>
          <p:cNvPr id="4" name="Rectangle 3"/>
          <p:cNvSpPr/>
          <p:nvPr/>
        </p:nvSpPr>
        <p:spPr>
          <a:xfrm>
            <a:off x="0" y="6079757"/>
            <a:ext cx="8229599" cy="1569660"/>
          </a:xfrm>
          <a:prstGeom prst="rect">
            <a:avLst/>
          </a:prstGeom>
        </p:spPr>
        <p:txBody>
          <a:bodyPr wrap="square">
            <a:spAutoFit/>
          </a:bodyPr>
          <a:lstStyle/>
          <a:p>
            <a:pPr algn="ctr"/>
            <a:r>
              <a:rPr lang="en-US" sz="1600" dirty="0">
                <a:latin typeface="Segoe UI" panose="020B0502040204020203" pitchFamily="34" charset="0"/>
                <a:cs typeface="Segoe UI" panose="020B0502040204020203" pitchFamily="34" charset="0"/>
              </a:rPr>
              <a:t>Where do we start? This 4,368 </a:t>
            </a:r>
            <a:r>
              <a:rPr lang="en-US" sz="1600" dirty="0" err="1">
                <a:latin typeface="Segoe UI" panose="020B0502040204020203" pitchFamily="34" charset="0"/>
                <a:cs typeface="Segoe UI" panose="020B0502040204020203" pitchFamily="34" charset="0"/>
              </a:rPr>
              <a:t>sqft</a:t>
            </a:r>
            <a:r>
              <a:rPr lang="en-US" sz="1600" dirty="0">
                <a:latin typeface="Segoe UI" panose="020B0502040204020203" pitchFamily="34" charset="0"/>
                <a:cs typeface="Segoe UI" panose="020B0502040204020203" pitchFamily="34" charset="0"/>
              </a:rPr>
              <a:t> home is over the top! From the location to the views, to the elevated pool, to the Custom Finish's. The quality of this home and the materials used is unmatched on the IOP. This homes Features 5 BR and 5 BA, two powder rooms, separate dining, office, laundry, pantry and of course the elevated pool with built in HOT TUB and heating/cooling system. Full gazebo with bar top, sink, fridge, ice machine and built in grill. This home is a must see! Please see attached finish detail sheet.</a:t>
            </a:r>
          </a:p>
        </p:txBody>
      </p:sp>
      <p:sp>
        <p:nvSpPr>
          <p:cNvPr id="5" name="Rectangle 4"/>
          <p:cNvSpPr/>
          <p:nvPr/>
        </p:nvSpPr>
        <p:spPr>
          <a:xfrm>
            <a:off x="0" y="0"/>
            <a:ext cx="8229600" cy="584775"/>
          </a:xfrm>
          <a:prstGeom prst="rect">
            <a:avLst/>
          </a:prstGeom>
        </p:spPr>
        <p:txBody>
          <a:bodyPr wrap="square">
            <a:spAutoFit/>
          </a:bodyPr>
          <a:lstStyle/>
          <a:p>
            <a:r>
              <a:rPr lang="en-US" sz="3200" dirty="0">
                <a:ln w="3175">
                  <a:noFill/>
                </a:ln>
                <a:solidFill>
                  <a:schemeClr val="accent1">
                    <a:lumMod val="50000"/>
                  </a:schemeClr>
                </a:solidFill>
                <a:latin typeface="Fave Script Bold Pro" pitchFamily="2" charset="0"/>
              </a:rPr>
              <a:t>Brand New Custom Construction</a:t>
            </a:r>
          </a:p>
        </p:txBody>
      </p:sp>
      <p:sp>
        <p:nvSpPr>
          <p:cNvPr id="6" name="Rectangle 5"/>
          <p:cNvSpPr/>
          <p:nvPr/>
        </p:nvSpPr>
        <p:spPr>
          <a:xfrm>
            <a:off x="205740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Jamie Hollingsworth</a:t>
            </a:r>
          </a:p>
          <a:p>
            <a:pPr algn="ctr"/>
            <a:r>
              <a:rPr lang="en-US" sz="1400" dirty="0">
                <a:latin typeface="Segoe UI" panose="020B0502040204020203" pitchFamily="34" charset="0"/>
                <a:cs typeface="Segoe UI" panose="020B0502040204020203" pitchFamily="34" charset="0"/>
              </a:rPr>
              <a:t>843-442-6492 | iopsold@aol.com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solidFill>
                  <a:schemeClr val="bg1">
                    <a:lumMod val="75000"/>
                  </a:schemeClr>
                </a:solidFill>
                <a:latin typeface="Segoe UI" panose="020B0502040204020203" pitchFamily="34" charset="0"/>
                <a:cs typeface="Segoe UI" panose="020B0502040204020203" pitchFamily="34" charset="0"/>
              </a:rPr>
              <a:t>Salmonsen Realty | 864 </a:t>
            </a:r>
            <a:r>
              <a:rPr lang="en-US" sz="1000" dirty="0" err="1">
                <a:solidFill>
                  <a:schemeClr val="bg1">
                    <a:lumMod val="75000"/>
                  </a:schemeClr>
                </a:solidFill>
                <a:latin typeface="Segoe UI" panose="020B0502040204020203" pitchFamily="34" charset="0"/>
                <a:cs typeface="Segoe UI" panose="020B0502040204020203" pitchFamily="34" charset="0"/>
              </a:rPr>
              <a:t>Lowcountry</a:t>
            </a:r>
            <a:r>
              <a:rPr lang="en-US" sz="1000" dirty="0">
                <a:solidFill>
                  <a:schemeClr val="bg1">
                    <a:lumMod val="75000"/>
                  </a:schemeClr>
                </a:solidFill>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3911009" y="0"/>
            <a:ext cx="4318591" cy="1046440"/>
          </a:xfrm>
          <a:prstGeom prst="rect">
            <a:avLst/>
          </a:prstGeom>
        </p:spPr>
        <p:txBody>
          <a:bodyPr wrap="square">
            <a:spAutoFit/>
          </a:bodyPr>
          <a:lstStyle/>
          <a:p>
            <a:pPr algn="r"/>
            <a:r>
              <a:rPr lang="en-US" b="1" dirty="0">
                <a:latin typeface="Segoe UI" panose="020B0502040204020203" pitchFamily="34" charset="0"/>
                <a:cs typeface="Segoe UI" panose="020B0502040204020203" pitchFamily="34" charset="0"/>
              </a:rPr>
              <a:t>32 Morgan Creek Drive</a:t>
            </a:r>
          </a:p>
          <a:p>
            <a:pPr algn="r"/>
            <a:r>
              <a:rPr lang="en-US" sz="1400" dirty="0">
                <a:latin typeface="Segoe UI" panose="020B0502040204020203" pitchFamily="34" charset="0"/>
                <a:cs typeface="Segoe UI" panose="020B0502040204020203" pitchFamily="34" charset="0"/>
              </a:rPr>
              <a:t>Wild Dunes | Isle of Palms, SC 29451</a:t>
            </a:r>
          </a:p>
          <a:p>
            <a:pPr algn="r"/>
            <a:r>
              <a:rPr lang="en-US" sz="1400" dirty="0">
                <a:latin typeface="Segoe UI" panose="020B0502040204020203" pitchFamily="34" charset="0"/>
                <a:cs typeface="Segoe UI" panose="020B0502040204020203" pitchFamily="34" charset="0"/>
              </a:rPr>
              <a:t>MLS# 24025665 | $4,495,000</a:t>
            </a:r>
          </a:p>
          <a:p>
            <a:pPr algn="r"/>
            <a:endParaRPr lang="en-US" sz="1600" dirty="0">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314699" y="4753410"/>
            <a:ext cx="1600200" cy="1066800"/>
          </a:xfrm>
          <a:prstGeom prst="rect">
            <a:avLst/>
          </a:prstGeom>
          <a:ln w="12700">
            <a:no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972049" y="4753410"/>
            <a:ext cx="1600200" cy="1066800"/>
          </a:xfrm>
          <a:prstGeom prst="rect">
            <a:avLst/>
          </a:prstGeom>
          <a:ln w="12700">
            <a:no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7908964"/>
            <a:ext cx="1600200" cy="1063476"/>
          </a:xfrm>
          <a:prstGeom prst="rect">
            <a:avLst/>
          </a:prstGeom>
          <a:ln w="12700">
            <a:no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29400" y="4753410"/>
            <a:ext cx="1600200" cy="1065689"/>
          </a:xfrm>
          <a:prstGeom prst="rect">
            <a:avLst/>
          </a:prstGeom>
          <a:ln w="12700">
            <a:no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a:blip r:embed="rId7">
            <a:extLst>
              <a:ext uri="{28A0092B-C50C-407E-A947-70E740481C1C}">
                <a14:useLocalDpi xmlns:a14="http://schemas.microsoft.com/office/drawing/2010/main" val="0"/>
              </a:ext>
            </a:extLst>
          </a:blip>
          <a:srcRect l="4887" r="4887"/>
          <a:stretch/>
        </p:blipFill>
        <p:spPr>
          <a:xfrm>
            <a:off x="1657350" y="4753410"/>
            <a:ext cx="1600199" cy="1069848"/>
          </a:xfrm>
          <a:prstGeom prst="rect">
            <a:avLst/>
          </a:prstGeom>
          <a:ln w="12700">
            <a:noFill/>
          </a:ln>
        </p:spPr>
      </p:pic>
      <p:pic>
        <p:nvPicPr>
          <p:cNvPr id="12" name="Picture 11">
            <a:extLst>
              <a:ext uri="{FF2B5EF4-FFF2-40B4-BE49-F238E27FC236}">
                <a16:creationId xmlns:a16="http://schemas.microsoft.com/office/drawing/2014/main" id="{85C81099-8BDB-2C2C-00A8-5EB36BD33176}"/>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315533" y="7908964"/>
            <a:ext cx="1600200" cy="1064582"/>
          </a:xfrm>
          <a:prstGeom prst="rect">
            <a:avLst/>
          </a:prstGeom>
          <a:ln w="12700">
            <a:noFill/>
          </a:ln>
        </p:spPr>
      </p:pic>
      <p:pic>
        <p:nvPicPr>
          <p:cNvPr id="13" name="Picture 12">
            <a:extLst>
              <a:ext uri="{FF2B5EF4-FFF2-40B4-BE49-F238E27FC236}">
                <a16:creationId xmlns:a16="http://schemas.microsoft.com/office/drawing/2014/main" id="{4C49DD30-FEBA-DABE-440D-0B67951BB0A2}"/>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4973300" y="7908964"/>
            <a:ext cx="1598533" cy="1065689"/>
          </a:xfrm>
          <a:prstGeom prst="rect">
            <a:avLst/>
          </a:prstGeom>
          <a:ln w="12700">
            <a:noFill/>
          </a:ln>
        </p:spPr>
      </p:pic>
      <p:pic>
        <p:nvPicPr>
          <p:cNvPr id="14" name="Picture 13">
            <a:extLst>
              <a:ext uri="{FF2B5EF4-FFF2-40B4-BE49-F238E27FC236}">
                <a16:creationId xmlns:a16="http://schemas.microsoft.com/office/drawing/2014/main" id="{96954C3E-093F-5229-4662-A277EDC62328}"/>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0" y="4753410"/>
            <a:ext cx="1600200" cy="1066800"/>
          </a:xfrm>
          <a:prstGeom prst="rect">
            <a:avLst/>
          </a:prstGeom>
          <a:ln w="12700">
            <a:noFill/>
          </a:ln>
        </p:spPr>
      </p:pic>
      <p:pic>
        <p:nvPicPr>
          <p:cNvPr id="15" name="Picture 14">
            <a:extLst>
              <a:ext uri="{FF2B5EF4-FFF2-40B4-BE49-F238E27FC236}">
                <a16:creationId xmlns:a16="http://schemas.microsoft.com/office/drawing/2014/main" id="{A6A70E0B-C8C8-C502-AA76-FB45F7727FEE}"/>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629400" y="7908964"/>
            <a:ext cx="1600200" cy="1066800"/>
          </a:xfrm>
          <a:prstGeom prst="rect">
            <a:avLst/>
          </a:prstGeom>
          <a:ln w="12700">
            <a:noFill/>
          </a:ln>
        </p:spPr>
      </p:pic>
      <p:pic>
        <p:nvPicPr>
          <p:cNvPr id="16" name="Picture 15">
            <a:extLst>
              <a:ext uri="{FF2B5EF4-FFF2-40B4-BE49-F238E27FC236}">
                <a16:creationId xmlns:a16="http://schemas.microsoft.com/office/drawing/2014/main" id="{35C997EF-38B4-C027-1C2C-C09C155C54AF}"/>
              </a:ext>
            </a:extLst>
          </p:cNvPr>
          <p:cNvPicPr>
            <a:picLocks noChangeAspect="1"/>
          </p:cNvPicPr>
          <p:nvPr/>
        </p:nvPicPr>
        <p:blipFill>
          <a:blip r:embed="rId12">
            <a:extLst>
              <a:ext uri="{28A0092B-C50C-407E-A947-70E740481C1C}">
                <a14:useLocalDpi xmlns:a14="http://schemas.microsoft.com/office/drawing/2010/main" val="0"/>
              </a:ext>
            </a:extLst>
          </a:blip>
          <a:srcRect l="401" r="401"/>
          <a:stretch/>
        </p:blipFill>
        <p:spPr>
          <a:xfrm>
            <a:off x="1657767" y="7908964"/>
            <a:ext cx="1600199" cy="1069848"/>
          </a:xfrm>
          <a:prstGeom prst="rect">
            <a:avLst/>
          </a:prstGeom>
          <a:ln w="12700">
            <a:no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161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46</cp:revision>
  <dcterms:created xsi:type="dcterms:W3CDTF">2017-07-11T13:56:54Z</dcterms:created>
  <dcterms:modified xsi:type="dcterms:W3CDTF">2024-11-19T16:04:55Z</dcterms:modified>
</cp:coreProperties>
</file>