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28"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3/7/2016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7047" y="283190"/>
            <a:ext cx="4174498" cy="313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065705" y="3505200"/>
            <a:ext cx="1720813" cy="990600"/>
          </a:xfrm>
          <a:noFill/>
        </p:spPr>
        <p:txBody>
          <a:bodyPr anchor="ctr">
            <a:normAutofit/>
          </a:bodyPr>
          <a:lstStyle/>
          <a:p>
            <a:pPr algn="l"/>
            <a:r>
              <a:rPr lang="en-US" sz="2400" i="1" dirty="0" smtClean="0">
                <a:effectLst>
                  <a:outerShdw blurRad="38100" dist="38100" dir="2700000" algn="tl">
                    <a:srgbClr val="000000">
                      <a:alpha val="43137"/>
                    </a:srgbClr>
                  </a:outerShdw>
                </a:effectLst>
                <a:latin typeface="Adobe Caslon Pro" panose="0205050205050A020403" pitchFamily="18" charset="0"/>
              </a:rPr>
              <a:t>Potential Short Sale!</a:t>
            </a:r>
            <a:endParaRPr lang="en-US" sz="3200" i="1" dirty="0">
              <a:effectLst>
                <a:outerShdw blurRad="38100" dist="38100" dir="2700000" algn="tl">
                  <a:srgbClr val="000000">
                    <a:alpha val="43137"/>
                  </a:srgbClr>
                </a:outerShdw>
              </a:effectLst>
              <a:latin typeface="Adobe Caslon Pro" pitchFamily="18" charset="0"/>
            </a:endParaRPr>
          </a:p>
        </p:txBody>
      </p:sp>
      <p:grpSp>
        <p:nvGrpSpPr>
          <p:cNvPr id="7" name="Group 6"/>
          <p:cNvGrpSpPr/>
          <p:nvPr/>
        </p:nvGrpSpPr>
        <p:grpSpPr>
          <a:xfrm>
            <a:off x="782632" y="8763267"/>
            <a:ext cx="6207137" cy="1019175"/>
            <a:chOff x="609600" y="8763267"/>
            <a:chExt cx="6207137" cy="1019175"/>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1904"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1941196"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smtClean="0">
                <a:latin typeface="Gill Sans MT" panose="020B0502020104020203" pitchFamily="34" charset="0"/>
              </a:rPr>
              <a:t>Cell	843-224-9507</a:t>
            </a:r>
            <a:endParaRPr lang="en-US" sz="1200" dirty="0">
              <a:latin typeface="Gill Sans MT" panose="020B0502020104020203" pitchFamily="34" charset="0"/>
            </a:endParaRPr>
          </a:p>
          <a:p>
            <a:pPr algn="ctr"/>
            <a:r>
              <a:rPr lang="en-US" sz="1200" dirty="0" smtClean="0">
                <a:latin typeface="Gill Sans MT" panose="020B0502020104020203" pitchFamily="34" charset="0"/>
              </a:rPr>
              <a:t>Office	843-530-8100</a:t>
            </a:r>
            <a:br>
              <a:rPr lang="en-US" sz="1200" dirty="0" smtClean="0">
                <a:latin typeface="Gill Sans MT" panose="020B0502020104020203" pitchFamily="34" charset="0"/>
              </a:rPr>
            </a:br>
            <a:r>
              <a:rPr lang="en-US" sz="1200" dirty="0" smtClean="0">
                <a:latin typeface="Gill Sans MT" panose="020B0502020104020203" pitchFamily="34" charset="0"/>
              </a:rPr>
              <a:t>www.sanddollarsc.com</a:t>
            </a:r>
            <a:endParaRPr lang="en-US" sz="1200" dirty="0">
              <a:latin typeface="Gill Sans MT" panose="020B0502020104020203" pitchFamily="34" charset="0"/>
            </a:endParaRPr>
          </a:p>
          <a:p>
            <a:pPr algn="ctr"/>
            <a:r>
              <a:rPr lang="en-US" sz="1200" dirty="0">
                <a:latin typeface="Gill Sans MT" panose="020B0502020104020203" pitchFamily="34" charset="0"/>
              </a:rPr>
              <a:t>www.facebook.com/Sanddollarsc</a:t>
            </a:r>
          </a:p>
        </p:txBody>
      </p:sp>
      <p:sp>
        <p:nvSpPr>
          <p:cNvPr id="8" name="Rectangle 7"/>
          <p:cNvSpPr/>
          <p:nvPr/>
        </p:nvSpPr>
        <p:spPr>
          <a:xfrm>
            <a:off x="-1905" y="3505200"/>
            <a:ext cx="7772402" cy="892552"/>
          </a:xfrm>
          <a:prstGeom prst="rect">
            <a:avLst/>
          </a:prstGeom>
        </p:spPr>
        <p:txBody>
          <a:bodyPr wrap="square">
            <a:spAutoFit/>
          </a:bodyPr>
          <a:lstStyle/>
          <a:p>
            <a:pPr algn="ctr"/>
            <a:r>
              <a:rPr lang="en-US" sz="3200" b="1" i="1" dirty="0">
                <a:solidFill>
                  <a:schemeClr val="tx2">
                    <a:lumMod val="50000"/>
                  </a:schemeClr>
                </a:solidFill>
                <a:effectLst>
                  <a:outerShdw blurRad="38100" dist="38100" dir="2700000" algn="tl">
                    <a:srgbClr val="000000">
                      <a:alpha val="43137"/>
                    </a:srgbClr>
                  </a:outerShdw>
                </a:effectLst>
                <a:latin typeface="Adobe Caslon Pro" pitchFamily="18" charset="0"/>
              </a:rPr>
              <a:t>3301 Cameron </a:t>
            </a:r>
            <a:r>
              <a:rPr lang="en-US" sz="3200" b="1" i="1" dirty="0" smtClean="0">
                <a:solidFill>
                  <a:schemeClr val="tx2">
                    <a:lumMod val="50000"/>
                  </a:schemeClr>
                </a:solidFill>
                <a:effectLst>
                  <a:outerShdw blurRad="38100" dist="38100" dir="2700000" algn="tl">
                    <a:srgbClr val="000000">
                      <a:alpha val="43137"/>
                    </a:srgbClr>
                  </a:outerShdw>
                </a:effectLst>
                <a:latin typeface="Adobe Caslon Pro" pitchFamily="18" charset="0"/>
              </a:rPr>
              <a:t>Boulevard</a:t>
            </a:r>
          </a:p>
          <a:p>
            <a:pPr algn="ctr"/>
            <a:r>
              <a:rPr lang="en-US" b="1" dirty="0">
                <a:solidFill>
                  <a:schemeClr val="tx2">
                    <a:lumMod val="50000"/>
                  </a:schemeClr>
                </a:solidFill>
                <a:effectLst>
                  <a:outerShdw blurRad="38100" dist="38100" dir="2700000" algn="tl">
                    <a:srgbClr val="000000">
                      <a:alpha val="43137"/>
                    </a:srgbClr>
                  </a:outerShdw>
                </a:effectLst>
                <a:latin typeface="Adobe Caslon Pro" pitchFamily="18" charset="0"/>
              </a:rPr>
              <a:t>Isle of Palms, SC 29451 ~ MLS# 16003476 ~ $1,720,000</a:t>
            </a:r>
            <a:endParaRPr lang="en-US" b="1" dirty="0" smtClean="0">
              <a:solidFill>
                <a:schemeClr val="tx2">
                  <a:lumMod val="50000"/>
                </a:schemeClr>
              </a:solidFill>
              <a:effectLst>
                <a:outerShdw blurRad="38100" dist="38100" dir="2700000" algn="tl">
                  <a:srgbClr val="000000">
                    <a:alpha val="43137"/>
                  </a:srgbClr>
                </a:outerShdw>
              </a:effectLst>
              <a:latin typeface="Adobe Caslon Pro" pitchFamily="18" charset="0"/>
            </a:endParaRPr>
          </a:p>
        </p:txBody>
      </p:sp>
      <p:sp>
        <p:nvSpPr>
          <p:cNvPr id="3" name="Rectangle 2"/>
          <p:cNvSpPr/>
          <p:nvPr/>
        </p:nvSpPr>
        <p:spPr>
          <a:xfrm>
            <a:off x="113094" y="5628911"/>
            <a:ext cx="7542405" cy="1815882"/>
          </a:xfrm>
          <a:prstGeom prst="rect">
            <a:avLst/>
          </a:prstGeom>
        </p:spPr>
        <p:txBody>
          <a:bodyPr wrap="square">
            <a:spAutoFit/>
          </a:bodyPr>
          <a:lstStyle/>
          <a:p>
            <a:pPr algn="ctr"/>
            <a:r>
              <a:rPr lang="en-US" sz="1400" b="1" dirty="0">
                <a:solidFill>
                  <a:schemeClr val="tx2">
                    <a:lumMod val="50000"/>
                  </a:schemeClr>
                </a:solidFill>
                <a:effectLst>
                  <a:outerShdw blurRad="38100" dist="38100" dir="2700000" algn="tl">
                    <a:srgbClr val="000000">
                      <a:alpha val="43137"/>
                    </a:srgbClr>
                  </a:outerShdw>
                </a:effectLst>
                <a:latin typeface="Adobe Caslon Pro" pitchFamily="18" charset="0"/>
              </a:rPr>
              <a:t>This beautiful custom home is located one block from the Atlantic Ocean. This 5 bedroom, 5 1/2 bath home is owner occupied but has a license as a rental. The reverse floor plan allows plenty of light and offers a casual elegance and a warm inviting palate. The first floor offers 4 bedrooms each with an </a:t>
            </a:r>
            <a:r>
              <a:rPr lang="en-US" sz="1400" b="1" dirty="0" err="1">
                <a:solidFill>
                  <a:schemeClr val="tx2">
                    <a:lumMod val="50000"/>
                  </a:schemeClr>
                </a:solidFill>
                <a:effectLst>
                  <a:outerShdw blurRad="38100" dist="38100" dir="2700000" algn="tl">
                    <a:srgbClr val="000000">
                      <a:alpha val="43137"/>
                    </a:srgbClr>
                  </a:outerShdw>
                </a:effectLst>
                <a:latin typeface="Adobe Caslon Pro" pitchFamily="18" charset="0"/>
              </a:rPr>
              <a:t>en</a:t>
            </a:r>
            <a:r>
              <a:rPr lang="en-US" sz="1400" b="1" dirty="0">
                <a:solidFill>
                  <a:schemeClr val="tx2">
                    <a:lumMod val="50000"/>
                  </a:schemeClr>
                </a:solidFill>
                <a:effectLst>
                  <a:outerShdw blurRad="38100" dist="38100" dir="2700000" algn="tl">
                    <a:srgbClr val="000000">
                      <a:alpha val="43137"/>
                    </a:srgbClr>
                  </a:outerShdw>
                </a:effectLst>
                <a:latin typeface="Adobe Caslon Pro" pitchFamily="18" charset="0"/>
              </a:rPr>
              <a:t> suite private bath</a:t>
            </a:r>
            <a:r>
              <a:rPr lang="en-US" sz="1400" b="1" dirty="0" smtClean="0">
                <a:solidFill>
                  <a:schemeClr val="tx2">
                    <a:lumMod val="50000"/>
                  </a:schemeClr>
                </a:solidFill>
                <a:effectLst>
                  <a:outerShdw blurRad="38100" dist="38100" dir="2700000" algn="tl">
                    <a:srgbClr val="000000">
                      <a:alpha val="43137"/>
                    </a:srgbClr>
                  </a:outerShdw>
                </a:effectLst>
                <a:latin typeface="Adobe Caslon Pro" pitchFamily="18" charset="0"/>
              </a:rPr>
              <a:t>...</a:t>
            </a:r>
            <a:r>
              <a:rPr lang="en-US" sz="1400" b="1" dirty="0">
                <a:solidFill>
                  <a:schemeClr val="tx2">
                    <a:lumMod val="50000"/>
                  </a:schemeClr>
                </a:solidFill>
                <a:effectLst>
                  <a:outerShdw blurRad="38100" dist="38100" dir="2700000" algn="tl">
                    <a:srgbClr val="000000">
                      <a:alpha val="43137"/>
                    </a:srgbClr>
                  </a:outerShdw>
                </a:effectLst>
                <a:latin typeface="Adobe Caslon Pro" pitchFamily="18" charset="0"/>
              </a:rPr>
              <a:t>including the master suite with private access to the deck. The main living area offers an open floor plan, and a gourmet kitchen overlooking the gorgeous outdoor living area. Complete with a 55' heated lap pool, a private spa</a:t>
            </a:r>
            <a:r>
              <a:rPr lang="en-US" sz="1400" b="1" dirty="0" smtClean="0">
                <a:solidFill>
                  <a:schemeClr val="tx2">
                    <a:lumMod val="50000"/>
                  </a:schemeClr>
                </a:solidFill>
                <a:effectLst>
                  <a:outerShdw blurRad="38100" dist="38100" dir="2700000" algn="tl">
                    <a:srgbClr val="000000">
                      <a:alpha val="43137"/>
                    </a:srgbClr>
                  </a:outerShdw>
                </a:effectLst>
                <a:latin typeface="Adobe Caslon Pro" pitchFamily="18" charset="0"/>
              </a:rPr>
              <a:t>, and </a:t>
            </a:r>
            <a:r>
              <a:rPr lang="en-US" sz="1400" b="1" dirty="0">
                <a:solidFill>
                  <a:schemeClr val="tx2">
                    <a:lumMod val="50000"/>
                  </a:schemeClr>
                </a:solidFill>
                <a:effectLst>
                  <a:outerShdw blurRad="38100" dist="38100" dir="2700000" algn="tl">
                    <a:srgbClr val="000000">
                      <a:alpha val="43137"/>
                    </a:srgbClr>
                  </a:outerShdw>
                </a:effectLst>
                <a:latin typeface="Adobe Caslon Pro" pitchFamily="18" charset="0"/>
              </a:rPr>
              <a:t>a new outdoor kitchen, this is an area your family and guests can enjoy all year. Don't miss the ocean breeze from the third floor observation deck. There is also an outdoor fire pit and irrigation system.</a:t>
            </a:r>
            <a:endParaRPr lang="en-US" sz="1400" b="1" dirty="0">
              <a:solidFill>
                <a:schemeClr val="tx2">
                  <a:lumMod val="50000"/>
                </a:schemeClr>
              </a:solidFill>
              <a:effectLst>
                <a:outerShdw blurRad="38100" dist="38100" dir="2700000" algn="tl">
                  <a:srgbClr val="000000">
                    <a:alpha val="43137"/>
                  </a:srgbClr>
                </a:outerShdw>
              </a:effectLst>
              <a:latin typeface="Adobe Caslon Pro" pitchFamily="18" charset="0"/>
            </a:endParaRP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 y="4500930"/>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905" y="286405"/>
            <a:ext cx="7772402" cy="523220"/>
          </a:xfrm>
          <a:prstGeom prst="rect">
            <a:avLst/>
          </a:prstGeom>
          <a:noFill/>
          <a:ln>
            <a:noFill/>
          </a:ln>
          <a:effectLst>
            <a:outerShdw blurRad="63500" sx="102000" sy="102000" algn="ctr" rotWithShape="0">
              <a:prstClr val="black">
                <a:alpha val="40000"/>
              </a:prstClr>
            </a:outerShdw>
          </a:effectLst>
        </p:spPr>
        <p:txBody>
          <a:bodyPr wrap="square" anchor="ctr">
            <a:spAutoFit/>
          </a:bodyPr>
          <a:lstStyle/>
          <a:p>
            <a:pPr algn="ctr"/>
            <a:r>
              <a:rPr lang="en-US" sz="2800" b="1" dirty="0" smtClean="0">
                <a:solidFill>
                  <a:schemeClr val="tx2"/>
                </a:solidFill>
                <a:effectLst>
                  <a:outerShdw blurRad="63500" dist="50800" sx="102000" sy="102000" algn="ctr" rotWithShape="0">
                    <a:prstClr val="black">
                      <a:alpha val="82000"/>
                    </a:prstClr>
                  </a:outerShdw>
                </a:effectLst>
                <a:latin typeface="Adobe Caslon Pro" pitchFamily="18" charset="0"/>
              </a:rPr>
              <a:t>New Listing!</a:t>
            </a:r>
            <a:endParaRPr lang="en-US" sz="2800" b="1" i="1" dirty="0" smtClean="0">
              <a:solidFill>
                <a:schemeClr val="tx2"/>
              </a:solidFill>
              <a:effectLst>
                <a:outerShdw blurRad="63500" dist="50800" sx="102000" sy="102000" algn="ctr" rotWithShape="0">
                  <a:prstClr val="black">
                    <a:alpha val="82000"/>
                  </a:prstClr>
                </a:outerShdw>
              </a:effectLst>
              <a:latin typeface="Adobe Caslon Pro" pitchFamily="18" charset="0"/>
            </a:endParaRP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631696" y="4500930"/>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742688" y="4500930"/>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98184" y="4500930"/>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200" y="7519281"/>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31696" y="7519281"/>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742688" y="7519281"/>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98184" y="7519281"/>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87192" y="4500930"/>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187192" y="7519281"/>
            <a:ext cx="1398016"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7284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201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Caslon Pro</vt:lpstr>
      <vt:lpstr>Arial</vt:lpstr>
      <vt:lpstr>Calibri</vt:lpstr>
      <vt:lpstr>Gill Sans MT</vt:lpstr>
      <vt:lpstr>Office Theme</vt:lpstr>
      <vt:lpstr>Potential Short Sale!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 Thomas Price</cp:lastModifiedBy>
  <cp:revision>23</cp:revision>
  <dcterms:created xsi:type="dcterms:W3CDTF">2006-08-16T00:00:00Z</dcterms:created>
  <dcterms:modified xsi:type="dcterms:W3CDTF">2016-03-07T17:47:05Z</dcterms:modified>
</cp:coreProperties>
</file>