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6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5/16/2019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5/16/2019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6190" y="480695"/>
            <a:ext cx="5699009" cy="3804624"/>
          </a:xfrm>
          <a:prstGeom prst="rect">
            <a:avLst/>
          </a:prstGeom>
          <a:ln w="3175">
            <a:noFill/>
          </a:ln>
          <a:effectLst/>
        </p:spPr>
      </p:pic>
      <p:sp>
        <p:nvSpPr>
          <p:cNvPr id="21" name="Rectangle 20"/>
          <p:cNvSpPr/>
          <p:nvPr/>
        </p:nvSpPr>
        <p:spPr>
          <a:xfrm>
            <a:off x="7532625" y="7718032"/>
            <a:ext cx="3200399"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36870" y="4285319"/>
            <a:ext cx="5678327" cy="4552745"/>
          </a:xfrm>
        </p:spPr>
        <p:txBody>
          <a:bodyPr anchor="t">
            <a:noAutofit/>
          </a:bodyPr>
          <a:lstStyle/>
          <a:p>
            <a:r>
              <a:rPr lang="en-US" sz="1600" dirty="0">
                <a:solidFill>
                  <a:schemeClr val="tx2">
                    <a:lumMod val="75000"/>
                  </a:schemeClr>
                </a:solidFill>
                <a:latin typeface="Trebuchet MS" panose="020B0603020202020204" pitchFamily="34" charset="0"/>
              </a:rPr>
              <a:t>Stately, elevated 5 bedroom, 3.5 bath home with full front porch on a quiet cul-de-sac street in Charleston National. Enter to a dramatic 2-story foyer which leads to an enclosed executive office and formal dining room. The beautiful custom kitchen and spacious family room have expansive views of the golf course, lagoon, and protected wetlands. There is a master bedroom on the first floor; however, a large upstairs bedroom with </a:t>
            </a:r>
            <a:r>
              <a:rPr lang="en-US" sz="1600" dirty="0" err="1">
                <a:solidFill>
                  <a:schemeClr val="tx2">
                    <a:lumMod val="75000"/>
                  </a:schemeClr>
                </a:solidFill>
                <a:latin typeface="Trebuchet MS" panose="020B0603020202020204" pitchFamily="34" charset="0"/>
              </a:rPr>
              <a:t>ensuite</a:t>
            </a:r>
            <a:r>
              <a:rPr lang="en-US" sz="1600" dirty="0">
                <a:solidFill>
                  <a:schemeClr val="tx2">
                    <a:lumMod val="75000"/>
                  </a:schemeClr>
                </a:solidFill>
                <a:latin typeface="Trebuchet MS" panose="020B0603020202020204" pitchFamily="34" charset="0"/>
              </a:rPr>
              <a:t> bath could function as a second master bedroom as well. Upstairs, there are two additional large bedrooms as well as a media/bonus room. The exterior of the home features an extensive screened in porch ideal for entertaining guests. </a:t>
            </a:r>
          </a:p>
          <a:p>
            <a:endParaRPr lang="en-US" sz="1600" dirty="0">
              <a:solidFill>
                <a:schemeClr val="tx2">
                  <a:lumMod val="75000"/>
                </a:schemeClr>
              </a:solidFill>
              <a:latin typeface="Trebuchet MS" panose="020B0603020202020204" pitchFamily="34" charset="0"/>
            </a:endParaRPr>
          </a:p>
          <a:p>
            <a:r>
              <a:rPr lang="en-US" sz="1600" dirty="0">
                <a:solidFill>
                  <a:schemeClr val="tx2">
                    <a:lumMod val="75000"/>
                  </a:schemeClr>
                </a:solidFill>
                <a:latin typeface="Trebuchet MS" panose="020B0603020202020204" pitchFamily="34" charset="0"/>
              </a:rPr>
              <a:t>A $1500 lender credit is available and will be applied towards the buyer's closing costs if the buyer chooses the seller's preferred lender. This credit is in addition to any other negotiated seller concessions.</a:t>
            </a:r>
            <a:endParaRPr lang="en-US" sz="1600"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1636871" y="3352800"/>
            <a:ext cx="5678329" cy="92333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3311 Rees Row</a:t>
            </a:r>
            <a:b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7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Mt Pleasant ~ MLS# 19005954</a:t>
            </a:r>
            <a:br>
              <a:rPr lang="en-US" sz="17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700" i="1" cap="none" dirty="0">
                <a:ln w="10541" cmpd="sng">
                  <a:noFill/>
                  <a:prstDash val="solid"/>
                </a:ln>
                <a:solidFill>
                  <a:srgbClr val="FF0000"/>
                </a:solidFill>
                <a:effectLst>
                  <a:outerShdw blurRad="38100" dist="38100" dir="2700000" algn="tl">
                    <a:srgbClr val="000000">
                      <a:alpha val="43137"/>
                    </a:srgbClr>
                  </a:outerShdw>
                </a:effectLst>
                <a:highlight>
                  <a:srgbClr val="FFFF00"/>
                </a:highlight>
                <a:latin typeface="Trebuchet MS" panose="020B0603020202020204" pitchFamily="34" charset="0"/>
              </a:rPr>
              <a:t>Reduced to $725,000</a:t>
            </a:r>
          </a:p>
        </p:txBody>
      </p:sp>
      <p:sp>
        <p:nvSpPr>
          <p:cNvPr id="17" name="Rectangle 16"/>
          <p:cNvSpPr/>
          <p:nvPr/>
        </p:nvSpPr>
        <p:spPr>
          <a:xfrm>
            <a:off x="2816" y="9052521"/>
            <a:ext cx="7315200" cy="923330"/>
          </a:xfrm>
          <a:prstGeom prst="rect">
            <a:avLst/>
          </a:prstGeom>
        </p:spPr>
        <p:txBody>
          <a:bodyPr wrap="square">
            <a:spAutoFit/>
          </a:bodyPr>
          <a:lstStyle/>
          <a:p>
            <a:pPr algn="ctr"/>
            <a:r>
              <a:rPr lang="en-US" sz="1800" dirty="0">
                <a:solidFill>
                  <a:schemeClr val="tx2"/>
                </a:solidFill>
                <a:effectLst>
                  <a:outerShdw blurRad="38100" dist="38100" dir="2700000" algn="tl">
                    <a:srgbClr val="000000">
                      <a:alpha val="43137"/>
                    </a:srgbClr>
                  </a:outerShdw>
                </a:effectLst>
                <a:latin typeface="Trebuchet MS" panose="020B0603020202020204" pitchFamily="34" charset="0"/>
              </a:rPr>
              <a:t>Kristin Schatmeyer</a:t>
            </a:r>
          </a:p>
          <a:p>
            <a:pPr algn="ctr"/>
            <a:r>
              <a:rPr lang="en-US" sz="1200" dirty="0">
                <a:solidFill>
                  <a:schemeClr val="tx2"/>
                </a:solidFill>
                <a:latin typeface="Trebuchet MS" panose="020B0603020202020204" pitchFamily="34" charset="0"/>
              </a:rPr>
              <a:t>Cell - (843) 697-7370</a:t>
            </a:r>
          </a:p>
          <a:p>
            <a:pPr algn="ctr"/>
            <a:r>
              <a:rPr lang="en-US" sz="1200" dirty="0">
                <a:solidFill>
                  <a:schemeClr val="tx2"/>
                </a:solidFill>
                <a:latin typeface="Trebuchet MS" panose="020B0603020202020204" pitchFamily="34" charset="0"/>
              </a:rPr>
              <a:t>kristin.schatmeyer@carolinaone.com</a:t>
            </a:r>
          </a:p>
          <a:p>
            <a:pPr algn="ctr"/>
            <a:r>
              <a:rPr lang="en-US" sz="1200" dirty="0">
                <a:solidFill>
                  <a:schemeClr val="tx2"/>
                </a:solidFill>
                <a:latin typeface="Trebuchet MS" panose="020B0603020202020204" pitchFamily="34" charset="0"/>
              </a:rPr>
              <a:t>www.KristinSchatmeyer.com</a:t>
            </a:r>
          </a:p>
        </p:txBody>
      </p:sp>
      <p:grpSp>
        <p:nvGrpSpPr>
          <p:cNvPr id="9" name="Group 8"/>
          <p:cNvGrpSpPr/>
          <p:nvPr/>
        </p:nvGrpSpPr>
        <p:grpSpPr>
          <a:xfrm>
            <a:off x="0" y="8995372"/>
            <a:ext cx="1524000" cy="1037628"/>
            <a:chOff x="0" y="8814959"/>
            <a:chExt cx="1524000" cy="1037628"/>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437089"/>
              <a:ext cx="15240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2713 Highway 17 North</a:t>
              </a:r>
            </a:p>
            <a:p>
              <a:pPr algn="ctr"/>
              <a:r>
                <a:rPr lang="en-US" sz="700" dirty="0">
                  <a:solidFill>
                    <a:schemeClr val="tx2"/>
                  </a:solidFill>
                  <a:latin typeface="Trebuchet MS" panose="020B0603020202020204" pitchFamily="34" charset="0"/>
                </a:rPr>
                <a:t>Mt. Pleasant, SC 29466</a:t>
              </a:r>
            </a:p>
          </p:txBody>
        </p:sp>
      </p:grpSp>
      <p:sp>
        <p:nvSpPr>
          <p:cNvPr id="23" name="Rectangle 22"/>
          <p:cNvSpPr/>
          <p:nvPr/>
        </p:nvSpPr>
        <p:spPr>
          <a:xfrm>
            <a:off x="1636871" y="-7341"/>
            <a:ext cx="5678327" cy="461665"/>
          </a:xfrm>
          <a:prstGeom prst="rect">
            <a:avLst/>
          </a:prstGeom>
        </p:spPr>
        <p:txBody>
          <a:bodyPr wrap="square">
            <a:spAutoFit/>
          </a:bodyPr>
          <a:lstStyle/>
          <a:p>
            <a:pPr algn="ctr"/>
            <a:r>
              <a:rPr lang="en-US" sz="2400" b="1" i="1" dirty="0">
                <a:ln w="3175">
                  <a:solidFill>
                    <a:srgbClr val="00B050"/>
                  </a:solidFill>
                </a:ln>
                <a:solidFill>
                  <a:srgbClr val="92D050"/>
                </a:solidFill>
                <a:latin typeface="Trebuchet MS" panose="020B0603020202020204" pitchFamily="34" charset="0"/>
              </a:rPr>
              <a:t>Open House Saturday 12:30-2:30</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92558" y="9049426"/>
            <a:ext cx="694042" cy="929520"/>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811" y="91772"/>
            <a:ext cx="1302588" cy="869599"/>
          </a:xfrm>
          <a:prstGeom prst="rect">
            <a:avLst/>
          </a:prstGeom>
          <a:ln>
            <a:solidFill>
              <a:schemeClr val="bg1"/>
            </a:solid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9812" y="3077657"/>
            <a:ext cx="1302586" cy="869598"/>
          </a:xfrm>
          <a:prstGeom prst="rect">
            <a:avLst/>
          </a:prstGeom>
          <a:ln>
            <a:solidFill>
              <a:schemeClr val="bg1"/>
            </a:solid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9812" y="2082362"/>
            <a:ext cx="1302586" cy="869598"/>
          </a:xfrm>
          <a:prstGeom prst="rect">
            <a:avLst/>
          </a:prstGeom>
          <a:ln>
            <a:solidFill>
              <a:schemeClr val="bg1"/>
            </a:solidFill>
          </a:ln>
          <a:effectLst>
            <a:outerShdw blurRad="50800" dist="38100" dir="2700000" algn="tl" rotWithShape="0">
              <a:prstClr val="black">
                <a:alpha val="40000"/>
              </a:prstClr>
            </a:outerShdw>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9812" y="4072952"/>
            <a:ext cx="1302586" cy="869598"/>
          </a:xfrm>
          <a:prstGeom prst="rect">
            <a:avLst/>
          </a:prstGeom>
          <a:ln>
            <a:solidFill>
              <a:schemeClr val="bg1"/>
            </a:solid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9811" y="1087068"/>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9812" y="6063542"/>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4" name="Picture 3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9812" y="7058837"/>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9812" y="5068247"/>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6" name="Picture 3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9811" y="8054132"/>
            <a:ext cx="1302585" cy="869597"/>
          </a:xfrm>
          <a:prstGeom prst="rect">
            <a:avLst/>
          </a:prstGeom>
          <a:ln>
            <a:solidFill>
              <a:schemeClr val="bg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301</TotalTime>
  <Words>202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3311 Rees Row Mt Pleasant ~ MLS# 19005954 Reduced to $725,000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2019-05-16T15:46:59Z</dcterms:modified>
</cp:coreProperties>
</file>