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62"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25043" y="0"/>
            <a:ext cx="8442482" cy="100584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3877056" y="-31550"/>
            <a:ext cx="3127249" cy="9198699"/>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3951732" y="-31549"/>
            <a:ext cx="2979420" cy="339223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23361" y="3972432"/>
            <a:ext cx="2816352" cy="2496501"/>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023360" y="6484251"/>
            <a:ext cx="2813333" cy="1848923"/>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027932" y="2224682"/>
            <a:ext cx="1813560" cy="1101439"/>
          </a:xfrm>
        </p:spPr>
        <p:txBody>
          <a:bodyPr anchor="b"/>
          <a:lstStyle>
            <a:lvl1pPr algn="l">
              <a:defRPr sz="2400"/>
            </a:lvl1pPr>
          </a:lstStyle>
          <a:p>
            <a:fld id="{1D8BD707-D9CF-40AE-B4C6-C98DA3205C09}" type="datetimeFigureOut">
              <a:rPr lang="en-US" smtClean="0"/>
              <a:pPr/>
              <a:t>7/29/2014</a:t>
            </a:fld>
            <a:endParaRPr lang="en-US"/>
          </a:p>
        </p:txBody>
      </p:sp>
      <p:sp>
        <p:nvSpPr>
          <p:cNvPr id="50" name="Rectangle 49"/>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4507992" y="8389284"/>
            <a:ext cx="2406853" cy="535517"/>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3951732" y="8389284"/>
            <a:ext cx="547116" cy="535517"/>
          </a:xfrm>
        </p:spPr>
        <p:txBody>
          <a:bodyPr/>
          <a:lstStyle>
            <a:lvl1pPr>
              <a:defRPr>
                <a:solidFill>
                  <a:schemeClr val="accent1"/>
                </a:solidFill>
              </a:defRPr>
            </a:lvl1pPr>
          </a:lstStyle>
          <a:p>
            <a:fld id="{B6F15528-21DE-4FAA-801E-634DDDAF4B2B}" type="slidenum">
              <a:rPr lang="en-US" smtClean="0"/>
              <a:pPr/>
              <a:t>‹#›</a:t>
            </a:fld>
            <a:endParaRPr lang="en-US"/>
          </a:p>
        </p:txBody>
      </p:sp>
      <p:sp>
        <p:nvSpPr>
          <p:cNvPr id="89" name="Rectangle 88"/>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1510882"/>
            <a:ext cx="1261785" cy="7011171"/>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895302" y="1510882"/>
            <a:ext cx="4610148" cy="70111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9848" y="4254550"/>
            <a:ext cx="5641848" cy="1997710"/>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069849" y="6258561"/>
            <a:ext cx="5641847" cy="2229939"/>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886053" y="3393034"/>
            <a:ext cx="2906878" cy="51230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3948379" y="3393032"/>
            <a:ext cx="2906878" cy="512307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200294" y="3396813"/>
            <a:ext cx="2598576" cy="938318"/>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85463" y="4362885"/>
            <a:ext cx="2906878" cy="41591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60062" y="3396814"/>
            <a:ext cx="2597359" cy="938318"/>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379" y="4362885"/>
            <a:ext cx="2906878" cy="41591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7/29/2014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25043" y="0"/>
            <a:ext cx="8442482" cy="100584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3877056" y="-31550"/>
            <a:ext cx="3127249" cy="9198699"/>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3951732" y="-31548"/>
            <a:ext cx="2979420" cy="9151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7/29/2014</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58" name="Rectangle 57"/>
          <p:cNvSpPr/>
          <p:nvPr/>
        </p:nvSpPr>
        <p:spPr>
          <a:xfrm>
            <a:off x="769736" y="882762"/>
            <a:ext cx="3027918" cy="8284386"/>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974010" y="1256240"/>
            <a:ext cx="2626874" cy="7554410"/>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3945231" y="8396425"/>
            <a:ext cx="2969614" cy="535517"/>
          </a:xfrm>
        </p:spPr>
        <p:txBody>
          <a:bodyPr>
            <a:normAutofit/>
          </a:bodyPr>
          <a:lstStyle/>
          <a:p>
            <a:endParaRPr lang="en-US"/>
          </a:p>
        </p:txBody>
      </p:sp>
      <p:sp>
        <p:nvSpPr>
          <p:cNvPr id="2" name="Title 1"/>
          <p:cNvSpPr>
            <a:spLocks noGrp="1"/>
          </p:cNvSpPr>
          <p:nvPr>
            <p:ph type="title"/>
          </p:nvPr>
        </p:nvSpPr>
        <p:spPr>
          <a:xfrm>
            <a:off x="4028858" y="3897570"/>
            <a:ext cx="2808886" cy="2145958"/>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026103" y="6067591"/>
            <a:ext cx="2803966" cy="2226259"/>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25043" y="0"/>
            <a:ext cx="8442482" cy="100584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3877056" y="-31550"/>
            <a:ext cx="3127249" cy="9198699"/>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3951732" y="-31548"/>
            <a:ext cx="2979420" cy="9151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769736" y="882762"/>
            <a:ext cx="3027918" cy="8284386"/>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3953256" y="8929483"/>
            <a:ext cx="2979420" cy="1198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024261" y="3902659"/>
            <a:ext cx="2805836" cy="2145792"/>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854427" y="1017566"/>
            <a:ext cx="2855680" cy="8019898"/>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024436" y="6061863"/>
            <a:ext cx="2805487" cy="2228689"/>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7/29/2014</a:t>
            </a:fld>
            <a:endParaRPr lang="en-US"/>
          </a:p>
        </p:txBody>
      </p:sp>
      <p:sp>
        <p:nvSpPr>
          <p:cNvPr id="6" name="Footer Placeholder 5"/>
          <p:cNvSpPr>
            <a:spLocks noGrp="1"/>
          </p:cNvSpPr>
          <p:nvPr>
            <p:ph type="ftr" sz="quarter" idx="11"/>
          </p:nvPr>
        </p:nvSpPr>
        <p:spPr>
          <a:xfrm>
            <a:off x="3945231" y="8396425"/>
            <a:ext cx="2969614" cy="535517"/>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259080" y="0"/>
            <a:ext cx="8442482" cy="100584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388620" y="489115"/>
            <a:ext cx="6995160" cy="9072282"/>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3877056" y="-31550"/>
            <a:ext cx="3127249" cy="102555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3951732" y="-31548"/>
            <a:ext cx="2979420" cy="91510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86967" y="1507241"/>
            <a:ext cx="5971032" cy="16764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86969" y="3408023"/>
            <a:ext cx="5760719" cy="51465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097780" y="329256"/>
            <a:ext cx="1813560" cy="535517"/>
          </a:xfrm>
          <a:prstGeom prst="rect">
            <a:avLst/>
          </a:prstGeom>
        </p:spPr>
        <p:txBody>
          <a:bodyPr vert="horz" lIns="91440" tIns="45720" rIns="91440" bIns="45720" rtlCol="0" anchor="ctr"/>
          <a:lstStyle>
            <a:lvl1pPr algn="r">
              <a:defRPr sz="1200">
                <a:solidFill>
                  <a:srgbClr val="FEFEFE"/>
                </a:solidFill>
              </a:defRPr>
            </a:lvl1pPr>
          </a:lstStyle>
          <a:p>
            <a:fld id="{1D8BD707-D9CF-40AE-B4C6-C98DA3205C09}" type="datetimeFigureOut">
              <a:rPr lang="en-US" smtClean="0"/>
              <a:pPr/>
              <a:t>7/29/2014</a:t>
            </a:fld>
            <a:endParaRPr lang="en-US"/>
          </a:p>
        </p:txBody>
      </p:sp>
      <p:sp>
        <p:nvSpPr>
          <p:cNvPr id="5" name="Footer Placeholder 4"/>
          <p:cNvSpPr>
            <a:spLocks noGrp="1"/>
          </p:cNvSpPr>
          <p:nvPr>
            <p:ph type="ftr" sz="quarter" idx="3"/>
          </p:nvPr>
        </p:nvSpPr>
        <p:spPr>
          <a:xfrm>
            <a:off x="3945231" y="8583169"/>
            <a:ext cx="2976829" cy="535517"/>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3951731" y="329254"/>
            <a:ext cx="1132333" cy="535517"/>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g"/><Relationship Id="rId3" Type="http://schemas.openxmlformats.org/officeDocument/2006/relationships/image" Target="../media/image3.jpeg"/><Relationship Id="rId7" Type="http://schemas.openxmlformats.org/officeDocument/2006/relationships/image" Target="../media/image7.jpg"/><Relationship Id="rId12" Type="http://schemas.openxmlformats.org/officeDocument/2006/relationships/image" Target="../media/image12.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pn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 Id="rId14"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72703" y="152400"/>
            <a:ext cx="2816352" cy="3124200"/>
          </a:xfrm>
        </p:spPr>
        <p:txBody>
          <a:bodyPr anchor="ctr">
            <a:normAutofit/>
          </a:bodyPr>
          <a:lstStyle/>
          <a:p>
            <a:pPr algn="ctr"/>
            <a:r>
              <a:rPr lang="en-US" sz="2400" b="1" dirty="0" smtClean="0">
                <a:solidFill>
                  <a:schemeClr val="bg2"/>
                </a:solidFill>
                <a:effectLst>
                  <a:outerShdw blurRad="38100" dist="38100" dir="2700000" algn="tl">
                    <a:srgbClr val="000000">
                      <a:alpha val="43137"/>
                    </a:srgbClr>
                  </a:outerShdw>
                </a:effectLst>
              </a:rPr>
              <a:t>3357 Collier St</a:t>
            </a:r>
            <a:br>
              <a:rPr lang="en-US" sz="2400" b="1" dirty="0" smtClean="0">
                <a:solidFill>
                  <a:schemeClr val="bg2"/>
                </a:solidFill>
                <a:effectLst>
                  <a:outerShdw blurRad="38100" dist="38100" dir="2700000" algn="tl">
                    <a:srgbClr val="000000">
                      <a:alpha val="43137"/>
                    </a:srgbClr>
                  </a:outerShdw>
                </a:effectLst>
              </a:rPr>
            </a:br>
            <a:r>
              <a:rPr lang="en-US" sz="2400" dirty="0" smtClean="0">
                <a:solidFill>
                  <a:schemeClr val="bg2"/>
                </a:solidFill>
                <a:effectLst>
                  <a:outerShdw blurRad="38100" dist="38100" dir="2700000" algn="tl">
                    <a:srgbClr val="000000">
                      <a:alpha val="43137"/>
                    </a:srgbClr>
                  </a:outerShdw>
                </a:effectLst>
              </a:rPr>
              <a:t/>
            </a:r>
            <a:br>
              <a:rPr lang="en-US" sz="2400" dirty="0" smtClean="0">
                <a:solidFill>
                  <a:schemeClr val="bg2"/>
                </a:solidFill>
                <a:effectLst>
                  <a:outerShdw blurRad="38100" dist="38100" dir="2700000" algn="tl">
                    <a:srgbClr val="000000">
                      <a:alpha val="43137"/>
                    </a:srgbClr>
                  </a:outerShdw>
                </a:effectLst>
              </a:rPr>
            </a:br>
            <a:r>
              <a:rPr lang="en-US" sz="1600" dirty="0" smtClean="0">
                <a:solidFill>
                  <a:schemeClr val="bg2"/>
                </a:solidFill>
                <a:effectLst>
                  <a:outerShdw blurRad="38100" dist="38100" dir="2700000" algn="tl">
                    <a:srgbClr val="000000">
                      <a:alpha val="43137"/>
                    </a:srgbClr>
                  </a:outerShdw>
                </a:effectLst>
              </a:rPr>
              <a:t>Hamlin Plantation</a:t>
            </a:r>
            <a:r>
              <a:rPr lang="en-US" sz="1600" dirty="0" smtClean="0">
                <a:solidFill>
                  <a:schemeClr val="bg2"/>
                </a:solidFill>
                <a:effectLst>
                  <a:outerShdw blurRad="38100" dist="38100" dir="2700000" algn="tl">
                    <a:srgbClr val="000000">
                      <a:alpha val="43137"/>
                    </a:srgbClr>
                  </a:outerShdw>
                </a:effectLst>
              </a:rPr>
              <a:t/>
            </a:r>
            <a:br>
              <a:rPr lang="en-US" sz="1600" dirty="0" smtClean="0">
                <a:solidFill>
                  <a:schemeClr val="bg2"/>
                </a:solidFill>
                <a:effectLst>
                  <a:outerShdw blurRad="38100" dist="38100" dir="2700000" algn="tl">
                    <a:srgbClr val="000000">
                      <a:alpha val="43137"/>
                    </a:srgbClr>
                  </a:outerShdw>
                </a:effectLst>
              </a:rPr>
            </a:br>
            <a:r>
              <a:rPr lang="en-US" sz="1600" dirty="0" smtClean="0">
                <a:solidFill>
                  <a:schemeClr val="bg2"/>
                </a:solidFill>
                <a:effectLst>
                  <a:outerShdw blurRad="38100" dist="38100" dir="2700000" algn="tl">
                    <a:srgbClr val="000000">
                      <a:alpha val="43137"/>
                    </a:srgbClr>
                  </a:outerShdw>
                </a:effectLst>
              </a:rPr>
              <a:t>Mt Pleasant</a:t>
            </a:r>
            <a:br>
              <a:rPr lang="en-US" sz="1600" dirty="0" smtClean="0">
                <a:solidFill>
                  <a:schemeClr val="bg2"/>
                </a:solidFill>
                <a:effectLst>
                  <a:outerShdw blurRad="38100" dist="38100" dir="2700000" algn="tl">
                    <a:srgbClr val="000000">
                      <a:alpha val="43137"/>
                    </a:srgbClr>
                  </a:outerShdw>
                </a:effectLst>
              </a:rPr>
            </a:br>
            <a:r>
              <a:rPr lang="en-US" sz="1600" dirty="0" smtClean="0">
                <a:solidFill>
                  <a:schemeClr val="bg2"/>
                </a:solidFill>
                <a:effectLst>
                  <a:outerShdw blurRad="38100" dist="38100" dir="2700000" algn="tl">
                    <a:srgbClr val="000000">
                      <a:alpha val="43137"/>
                    </a:srgbClr>
                  </a:outerShdw>
                </a:effectLst>
              </a:rPr>
              <a:t/>
            </a:r>
            <a:br>
              <a:rPr lang="en-US" sz="1600" dirty="0" smtClean="0">
                <a:solidFill>
                  <a:schemeClr val="bg2"/>
                </a:solidFill>
                <a:effectLst>
                  <a:outerShdw blurRad="38100" dist="38100" dir="2700000" algn="tl">
                    <a:srgbClr val="000000">
                      <a:alpha val="43137"/>
                    </a:srgbClr>
                  </a:outerShdw>
                </a:effectLst>
              </a:rPr>
            </a:br>
            <a:r>
              <a:rPr lang="en-US" sz="1600" dirty="0" smtClean="0">
                <a:solidFill>
                  <a:schemeClr val="bg2"/>
                </a:solidFill>
                <a:effectLst>
                  <a:outerShdw blurRad="38100" dist="38100" dir="2700000" algn="tl">
                    <a:srgbClr val="000000">
                      <a:alpha val="43137"/>
                    </a:srgbClr>
                  </a:outerShdw>
                </a:effectLst>
              </a:rPr>
              <a:t>MLS# </a:t>
            </a:r>
            <a:r>
              <a:rPr lang="en-US" sz="1600" dirty="0" smtClean="0">
                <a:solidFill>
                  <a:schemeClr val="bg2"/>
                </a:solidFill>
                <a:effectLst>
                  <a:outerShdw blurRad="38100" dist="38100" dir="2700000" algn="tl">
                    <a:srgbClr val="000000">
                      <a:alpha val="43137"/>
                    </a:srgbClr>
                  </a:outerShdw>
                </a:effectLst>
              </a:rPr>
              <a:t>1416867</a:t>
            </a:r>
            <a:r>
              <a:rPr lang="en-US" sz="1600" dirty="0" smtClean="0">
                <a:solidFill>
                  <a:schemeClr val="bg2"/>
                </a:solidFill>
                <a:effectLst>
                  <a:outerShdw blurRad="38100" dist="38100" dir="2700000" algn="tl">
                    <a:srgbClr val="000000">
                      <a:alpha val="43137"/>
                    </a:srgbClr>
                  </a:outerShdw>
                </a:effectLst>
              </a:rPr>
              <a:t/>
            </a:r>
            <a:br>
              <a:rPr lang="en-US" sz="1600" dirty="0" smtClean="0">
                <a:solidFill>
                  <a:schemeClr val="bg2"/>
                </a:solidFill>
                <a:effectLst>
                  <a:outerShdw blurRad="38100" dist="38100" dir="2700000" algn="tl">
                    <a:srgbClr val="000000">
                      <a:alpha val="43137"/>
                    </a:srgbClr>
                  </a:outerShdw>
                </a:effectLst>
              </a:rPr>
            </a:br>
            <a:r>
              <a:rPr lang="en-US" sz="1600" dirty="0" smtClean="0">
                <a:solidFill>
                  <a:schemeClr val="bg2"/>
                </a:solidFill>
                <a:effectLst>
                  <a:outerShdw blurRad="38100" dist="38100" dir="2700000" algn="tl">
                    <a:srgbClr val="000000">
                      <a:alpha val="43137"/>
                    </a:srgbClr>
                  </a:outerShdw>
                </a:effectLst>
              </a:rPr>
              <a:t>$460,000</a:t>
            </a:r>
            <a:r>
              <a:rPr lang="en-US" sz="1600" dirty="0" smtClean="0">
                <a:solidFill>
                  <a:schemeClr val="bg2"/>
                </a:solidFill>
                <a:effectLst>
                  <a:outerShdw blurRad="38100" dist="38100" dir="2700000" algn="tl">
                    <a:srgbClr val="000000">
                      <a:alpha val="43137"/>
                    </a:srgbClr>
                  </a:outerShdw>
                </a:effectLst>
              </a:rPr>
              <a:t/>
            </a:r>
            <a:br>
              <a:rPr lang="en-US" sz="1600" dirty="0" smtClean="0">
                <a:solidFill>
                  <a:schemeClr val="bg2"/>
                </a:solidFill>
                <a:effectLst>
                  <a:outerShdw blurRad="38100" dist="38100" dir="2700000" algn="tl">
                    <a:srgbClr val="000000">
                      <a:alpha val="43137"/>
                    </a:srgbClr>
                  </a:outerShdw>
                </a:effectLst>
              </a:rPr>
            </a:br>
            <a:r>
              <a:rPr lang="en-US" sz="1600" dirty="0">
                <a:solidFill>
                  <a:schemeClr val="bg2"/>
                </a:solidFill>
                <a:effectLst>
                  <a:outerShdw blurRad="38100" dist="38100" dir="2700000" algn="tl">
                    <a:srgbClr val="000000">
                      <a:alpha val="43137"/>
                    </a:srgbClr>
                  </a:outerShdw>
                </a:effectLst>
              </a:rPr>
              <a:t/>
            </a:r>
            <a:br>
              <a:rPr lang="en-US" sz="1600" dirty="0">
                <a:solidFill>
                  <a:schemeClr val="bg2"/>
                </a:solidFill>
                <a:effectLst>
                  <a:outerShdw blurRad="38100" dist="38100" dir="2700000" algn="tl">
                    <a:srgbClr val="000000">
                      <a:alpha val="43137"/>
                    </a:srgbClr>
                  </a:outerShdw>
                </a:effectLst>
              </a:rPr>
            </a:br>
            <a:r>
              <a:rPr lang="en-US" sz="1600" dirty="0" smtClean="0">
                <a:solidFill>
                  <a:schemeClr val="bg2"/>
                </a:solidFill>
                <a:effectLst>
                  <a:outerShdw blurRad="38100" dist="38100" dir="2700000" algn="tl">
                    <a:srgbClr val="000000">
                      <a:alpha val="43137"/>
                    </a:srgbClr>
                  </a:outerShdw>
                </a:effectLst>
              </a:rPr>
              <a:t>4 </a:t>
            </a:r>
            <a:r>
              <a:rPr lang="en-US" sz="1600" dirty="0" smtClean="0">
                <a:solidFill>
                  <a:schemeClr val="bg2"/>
                </a:solidFill>
                <a:effectLst>
                  <a:outerShdw blurRad="38100" dist="38100" dir="2700000" algn="tl">
                    <a:srgbClr val="000000">
                      <a:alpha val="43137"/>
                    </a:srgbClr>
                  </a:outerShdw>
                </a:effectLst>
              </a:rPr>
              <a:t>Bedrooms | </a:t>
            </a:r>
            <a:r>
              <a:rPr lang="en-US" sz="1600" dirty="0" smtClean="0">
                <a:solidFill>
                  <a:schemeClr val="bg2"/>
                </a:solidFill>
                <a:effectLst>
                  <a:outerShdw blurRad="38100" dist="38100" dir="2700000" algn="tl">
                    <a:srgbClr val="000000">
                      <a:alpha val="43137"/>
                    </a:srgbClr>
                  </a:outerShdw>
                </a:effectLst>
              </a:rPr>
              <a:t>2</a:t>
            </a:r>
            <a:r>
              <a:rPr lang="en-US" sz="1600" dirty="0" smtClean="0">
                <a:solidFill>
                  <a:schemeClr val="bg2"/>
                </a:solidFill>
                <a:effectLst>
                  <a:outerShdw blurRad="38100" dist="38100" dir="2700000" algn="tl">
                    <a:srgbClr val="000000">
                      <a:alpha val="43137"/>
                    </a:srgbClr>
                  </a:outerShdw>
                </a:effectLst>
                <a:cs typeface="Arial"/>
              </a:rPr>
              <a:t>½ </a:t>
            </a:r>
            <a:r>
              <a:rPr lang="en-US" sz="1600" dirty="0" smtClean="0">
                <a:solidFill>
                  <a:schemeClr val="bg2"/>
                </a:solidFill>
                <a:effectLst>
                  <a:outerShdw blurRad="38100" dist="38100" dir="2700000" algn="tl">
                    <a:srgbClr val="000000">
                      <a:alpha val="43137"/>
                    </a:srgbClr>
                  </a:outerShdw>
                </a:effectLst>
                <a:cs typeface="Arial"/>
              </a:rPr>
              <a:t>Baths</a:t>
            </a:r>
            <a:br>
              <a:rPr lang="en-US" sz="1600" dirty="0" smtClean="0">
                <a:solidFill>
                  <a:schemeClr val="bg2"/>
                </a:solidFill>
                <a:effectLst>
                  <a:outerShdw blurRad="38100" dist="38100" dir="2700000" algn="tl">
                    <a:srgbClr val="000000">
                      <a:alpha val="43137"/>
                    </a:srgbClr>
                  </a:outerShdw>
                </a:effectLst>
                <a:cs typeface="Arial"/>
              </a:rPr>
            </a:br>
            <a:r>
              <a:rPr lang="en-US" sz="1600" dirty="0" smtClean="0">
                <a:solidFill>
                  <a:schemeClr val="bg2"/>
                </a:solidFill>
                <a:effectLst>
                  <a:outerShdw blurRad="38100" dist="38100" dir="2700000" algn="tl">
                    <a:srgbClr val="000000">
                      <a:alpha val="43137"/>
                    </a:srgbClr>
                  </a:outerShdw>
                </a:effectLst>
                <a:cs typeface="Arial"/>
              </a:rPr>
              <a:t>2,760 </a:t>
            </a:r>
            <a:r>
              <a:rPr lang="en-US" sz="1600" dirty="0" smtClean="0">
                <a:solidFill>
                  <a:schemeClr val="bg2"/>
                </a:solidFill>
                <a:effectLst>
                  <a:outerShdw blurRad="38100" dist="38100" dir="2700000" algn="tl">
                    <a:srgbClr val="000000">
                      <a:alpha val="43137"/>
                    </a:srgbClr>
                  </a:outerShdw>
                </a:effectLst>
                <a:cs typeface="Arial"/>
              </a:rPr>
              <a:t>sf</a:t>
            </a:r>
            <a:endParaRPr lang="en-US" sz="1600" dirty="0">
              <a:solidFill>
                <a:schemeClr val="bg2"/>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3886201" y="3276600"/>
            <a:ext cx="3189357" cy="5638800"/>
          </a:xfrm>
        </p:spPr>
        <p:txBody>
          <a:bodyPr anchor="ctr">
            <a:normAutofit fontScale="70000" lnSpcReduction="20000"/>
          </a:bodyPr>
          <a:lstStyle/>
          <a:p>
            <a:pPr algn="ctr"/>
            <a:r>
              <a:rPr lang="en-US" dirty="0">
                <a:solidFill>
                  <a:schemeClr val="accent1">
                    <a:lumMod val="50000"/>
                  </a:schemeClr>
                </a:solidFill>
              </a:rPr>
              <a:t>Great home on large corner lot in Hamlin Plantation overlooking pond. This home is very well maintained inside and out. Exterior was painted June 2013. Downstairs includes hardwood flooring, formal dining room with tray ceiling, office and open kitchen and living area. Living area has natural gas fireplace and access to screen porch. Kitchen has tile backsplash and it is possible to convert to a gas range. Master bedroom has tray ceiling, a private porch and large walk in closets and 2 vanities and </a:t>
            </a:r>
            <a:r>
              <a:rPr lang="en-US" dirty="0" err="1">
                <a:solidFill>
                  <a:schemeClr val="accent1">
                    <a:lumMod val="50000"/>
                  </a:schemeClr>
                </a:solidFill>
              </a:rPr>
              <a:t>jacuzzi</a:t>
            </a:r>
            <a:r>
              <a:rPr lang="en-US" dirty="0">
                <a:solidFill>
                  <a:schemeClr val="accent1">
                    <a:lumMod val="50000"/>
                  </a:schemeClr>
                </a:solidFill>
              </a:rPr>
              <a:t> tub in master bath. The laundry room is located upstairs along with 2 more bedrooms and large room over the garage that could be used as a guest bedroom, 2nd living space, play room and much more. Sit on the screen porch or front decks and see views of the peaceful pond. This home has lawn irrigation, double car attached garage and is alley fed for out of way parking. Enjoy the neighborhood amenities of Hamlin Plantation including club house, pool, tennis and walking paths. Located only 10 minutes to Isle of Palms this home is in a great location!!</a:t>
            </a:r>
            <a:endParaRPr lang="en-US" dirty="0">
              <a:solidFill>
                <a:schemeClr val="accent1">
                  <a:lumMod val="50000"/>
                </a:schemeClr>
              </a:solidFill>
            </a:endParaRPr>
          </a:p>
        </p:txBody>
      </p:sp>
      <p:sp>
        <p:nvSpPr>
          <p:cNvPr id="4" name="Rectangle 3"/>
          <p:cNvSpPr/>
          <p:nvPr/>
        </p:nvSpPr>
        <p:spPr>
          <a:xfrm rot="5400000">
            <a:off x="2933700" y="4325035"/>
            <a:ext cx="8991600" cy="646331"/>
          </a:xfrm>
          <a:prstGeom prst="rect">
            <a:avLst/>
          </a:prstGeom>
        </p:spPr>
        <p:txBody>
          <a:bodyPr wrap="square">
            <a:spAutoFit/>
          </a:bodyPr>
          <a:lstStyle/>
          <a:p>
            <a:pPr algn="ctr"/>
            <a:r>
              <a:rPr lang="en-US" sz="3600" dirty="0">
                <a:solidFill>
                  <a:schemeClr val="accent5">
                    <a:lumMod val="75000"/>
                  </a:schemeClr>
                </a:solidFill>
                <a:effectLst>
                  <a:outerShdw blurRad="38100" dist="38100" dir="2700000" algn="tl">
                    <a:srgbClr val="000000">
                      <a:alpha val="43137"/>
                    </a:srgbClr>
                  </a:outerShdw>
                </a:effectLst>
              </a:rPr>
              <a:t>Well Maintained Home on corner lot!</a:t>
            </a:r>
            <a:endParaRPr lang="en-US" sz="3600" dirty="0">
              <a:solidFill>
                <a:schemeClr val="accent5">
                  <a:lumMod val="75000"/>
                </a:schemeClr>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360" y="152400"/>
            <a:ext cx="3647440" cy="2735580"/>
          </a:xfrm>
          <a:prstGeom prst="rect">
            <a:avLst/>
          </a:prstGeom>
        </p:spPr>
      </p:pic>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r="44658"/>
          <a:stretch/>
        </p:blipFill>
        <p:spPr>
          <a:xfrm>
            <a:off x="86359" y="2985723"/>
            <a:ext cx="827127" cy="1120922"/>
          </a:xfrm>
          <a:prstGeom prst="rect">
            <a:avLst/>
          </a:prstGeom>
        </p:spPr>
      </p:pic>
      <p:pic>
        <p:nvPicPr>
          <p:cNvPr id="8" name="Picture 7"/>
          <p:cNvPicPr>
            <a:picLocks noChangeAspect="1"/>
          </p:cNvPicPr>
          <p:nvPr/>
        </p:nvPicPr>
        <p:blipFill rotWithShape="1">
          <a:blip r:embed="rId4" cstate="print">
            <a:extLst>
              <a:ext uri="{28A0092B-C50C-407E-A947-70E740481C1C}">
                <a14:useLocalDpi xmlns:a14="http://schemas.microsoft.com/office/drawing/2010/main" val="0"/>
              </a:ext>
            </a:extLst>
          </a:blip>
          <a:srcRect r="44658"/>
          <a:stretch/>
        </p:blipFill>
        <p:spPr>
          <a:xfrm>
            <a:off x="2906673" y="2985723"/>
            <a:ext cx="827127" cy="1120922"/>
          </a:xfrm>
          <a:prstGeom prst="rect">
            <a:avLst/>
          </a:prstGeom>
        </p:spPr>
      </p:pic>
      <p:pic>
        <p:nvPicPr>
          <p:cNvPr id="9" name="Picture 8"/>
          <p:cNvPicPr>
            <a:picLocks noChangeAspect="1"/>
          </p:cNvPicPr>
          <p:nvPr/>
        </p:nvPicPr>
        <p:blipFill rotWithShape="1">
          <a:blip r:embed="rId5" cstate="print">
            <a:extLst>
              <a:ext uri="{28A0092B-C50C-407E-A947-70E740481C1C}">
                <a14:useLocalDpi xmlns:a14="http://schemas.microsoft.com/office/drawing/2010/main" val="0"/>
              </a:ext>
            </a:extLst>
          </a:blip>
          <a:srcRect l="1287" t="16586" r="-1287" b="20461"/>
          <a:stretch/>
        </p:blipFill>
        <p:spPr>
          <a:xfrm>
            <a:off x="86361" y="8351520"/>
            <a:ext cx="3647439" cy="1722120"/>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6359" y="4204388"/>
            <a:ext cx="1776790" cy="1332592"/>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57010" y="4206662"/>
            <a:ext cx="1776790" cy="1332593"/>
          </a:xfrm>
          <a:prstGeom prst="rect">
            <a:avLst/>
          </a:prstGeom>
        </p:spPr>
      </p:pic>
      <p:pic>
        <p:nvPicPr>
          <p:cNvPr id="12" name="Picture 11"/>
          <p:cNvPicPr>
            <a:picLocks noChangeAspect="1"/>
          </p:cNvPicPr>
          <p:nvPr/>
        </p:nvPicPr>
        <p:blipFill rotWithShape="1">
          <a:blip r:embed="rId8" cstate="print">
            <a:extLst>
              <a:ext uri="{28A0092B-C50C-407E-A947-70E740481C1C}">
                <a14:useLocalDpi xmlns:a14="http://schemas.microsoft.com/office/drawing/2010/main" val="0"/>
              </a:ext>
            </a:extLst>
          </a:blip>
          <a:srcRect r="43206"/>
          <a:stretch/>
        </p:blipFill>
        <p:spPr>
          <a:xfrm>
            <a:off x="86359" y="5634723"/>
            <a:ext cx="900166" cy="1188720"/>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6359" y="6921186"/>
            <a:ext cx="1776791" cy="1332593"/>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57011" y="6921945"/>
            <a:ext cx="1776789" cy="1332591"/>
          </a:xfrm>
          <a:prstGeom prst="rect">
            <a:avLst/>
          </a:prstGeom>
        </p:spPr>
      </p:pic>
      <p:sp>
        <p:nvSpPr>
          <p:cNvPr id="15" name="Rectangle 14"/>
          <p:cNvSpPr/>
          <p:nvPr/>
        </p:nvSpPr>
        <p:spPr>
          <a:xfrm>
            <a:off x="3891280" y="9144000"/>
            <a:ext cx="3179198" cy="861774"/>
          </a:xfrm>
          <a:prstGeom prst="rect">
            <a:avLst/>
          </a:prstGeom>
        </p:spPr>
        <p:txBody>
          <a:bodyPr wrap="square">
            <a:spAutoFit/>
          </a:bodyPr>
          <a:lstStyle/>
          <a:p>
            <a:pPr algn="ctr"/>
            <a:r>
              <a:rPr lang="en-US" b="1" dirty="0" smtClean="0">
                <a:solidFill>
                  <a:schemeClr val="accent2">
                    <a:lumMod val="50000"/>
                  </a:schemeClr>
                </a:solidFill>
              </a:rPr>
              <a:t>Kendra Boozer</a:t>
            </a:r>
          </a:p>
          <a:p>
            <a:pPr algn="ctr"/>
            <a:r>
              <a:rPr lang="en-US" sz="1600" dirty="0" smtClean="0">
                <a:solidFill>
                  <a:schemeClr val="accent2">
                    <a:lumMod val="50000"/>
                  </a:schemeClr>
                </a:solidFill>
              </a:rPr>
              <a:t>843.834.5089</a:t>
            </a:r>
          </a:p>
          <a:p>
            <a:pPr algn="ctr"/>
            <a:r>
              <a:rPr lang="en-US" sz="1600" dirty="0">
                <a:solidFill>
                  <a:schemeClr val="accent2">
                    <a:lumMod val="50000"/>
                  </a:schemeClr>
                </a:solidFill>
              </a:rPr>
              <a:t>kendrafboozer@gmail.com</a:t>
            </a:r>
          </a:p>
        </p:txBody>
      </p:sp>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075556" y="9540331"/>
            <a:ext cx="685957" cy="406493"/>
          </a:xfrm>
          <a:prstGeom prst="rect">
            <a:avLst/>
          </a:prstGeom>
        </p:spPr>
      </p:pic>
      <p:pic>
        <p:nvPicPr>
          <p:cNvPr id="17" name="Picture 16"/>
          <p:cNvPicPr>
            <a:picLocks noChangeAspect="1"/>
          </p:cNvPicPr>
          <p:nvPr/>
        </p:nvPicPr>
        <p:blipFill rotWithShape="1">
          <a:blip r:embed="rId12" cstate="print">
            <a:extLst>
              <a:ext uri="{28A0092B-C50C-407E-A947-70E740481C1C}">
                <a14:useLocalDpi xmlns:a14="http://schemas.microsoft.com/office/drawing/2010/main" val="0"/>
              </a:ext>
            </a:extLst>
          </a:blip>
          <a:srcRect r="43206"/>
          <a:stretch/>
        </p:blipFill>
        <p:spPr>
          <a:xfrm>
            <a:off x="2833634" y="5634724"/>
            <a:ext cx="900166" cy="1188720"/>
          </a:xfrm>
          <a:prstGeom prst="rect">
            <a:avLst/>
          </a:prstGeom>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17599" y="5636240"/>
            <a:ext cx="1584961" cy="1188720"/>
          </a:xfrm>
          <a:prstGeom prst="rect">
            <a:avLst/>
          </a:prstGeom>
          <a:noFill/>
          <a:ln>
            <a:noFill/>
          </a:ln>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160272" y="2984965"/>
            <a:ext cx="1499616" cy="1124712"/>
          </a:xfrm>
          <a:prstGeom prst="rect">
            <a:avLst/>
          </a:prstGeom>
        </p:spPr>
      </p:pic>
    </p:spTree>
    <p:extLst>
      <p:ext uri="{BB962C8B-B14F-4D97-AF65-F5344CB8AC3E}">
        <p14:creationId xmlns:p14="http://schemas.microsoft.com/office/powerpoint/2010/main" val="17841725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32</TotalTime>
  <Words>219</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Austin</vt:lpstr>
      <vt:lpstr>3357 Collier St  Hamlin Plantation Mt Pleasant  MLS# 1416867 $460,000  4 Bedrooms | 2½ Baths 2,760 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Planters Pointe Mt Pleasant MLS# 1415393 $439,000  6 Bedrooms 3½ Baths 3,286 sf</dc:title>
  <dc:creator>CVH360</dc:creator>
  <cp:lastModifiedBy>atp1313@gmail.com</cp:lastModifiedBy>
  <cp:revision>5</cp:revision>
  <dcterms:created xsi:type="dcterms:W3CDTF">2006-08-16T00:00:00Z</dcterms:created>
  <dcterms:modified xsi:type="dcterms:W3CDTF">2014-07-29T19:11:48Z</dcterms:modified>
</cp:coreProperties>
</file>