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7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2/26/2018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2/26/2018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 y="-7341"/>
            <a:ext cx="7315200" cy="4883582"/>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8" y="5305743"/>
            <a:ext cx="7315200" cy="2361561"/>
          </a:xfrm>
        </p:spPr>
        <p:txBody>
          <a:bodyPr anchor="ctr">
            <a:noAutofit/>
          </a:bodyPr>
          <a:lstStyle/>
          <a:p>
            <a:r>
              <a:rPr lang="en-US" sz="1300" dirty="0">
                <a:solidFill>
                  <a:schemeClr val="tx2">
                    <a:lumMod val="75000"/>
                  </a:schemeClr>
                </a:solidFill>
                <a:latin typeface="Trebuchet MS" panose="020B0603020202020204" pitchFamily="34" charset="0"/>
              </a:rPr>
              <a:t>Beautiful 4 bedroom, 3.5 bath executive-style home located in fashionable </a:t>
            </a:r>
            <a:r>
              <a:rPr lang="en-US" sz="1300" dirty="0" err="1">
                <a:solidFill>
                  <a:schemeClr val="tx2">
                    <a:lumMod val="75000"/>
                  </a:schemeClr>
                </a:solidFill>
                <a:latin typeface="Trebuchet MS" panose="020B0603020202020204" pitchFamily="34" charset="0"/>
              </a:rPr>
              <a:t>Coatbridge</a:t>
            </a:r>
            <a:r>
              <a:rPr lang="en-US" sz="1300" dirty="0">
                <a:solidFill>
                  <a:schemeClr val="tx2">
                    <a:lumMod val="75000"/>
                  </a:schemeClr>
                </a:solidFill>
                <a:latin typeface="Trebuchet MS" panose="020B0603020202020204" pitchFamily="34" charset="0"/>
              </a:rPr>
              <a:t>, Park West. Set against the neighborhood lagoon with dramatic water views from the floor to ceiling windows in the main living area and from the first floor master suite, this home features an updated kitchen with custom cabinetry, granite countertops, and new stainless appliances- including a gas stove. A spacious home office is located on the first floor across from the formal dining room, and there is a large open loft on the second floor with additional office space and built in desk. There are hardwood floors throughout the home and carpeted secondary bedrooms; other tasteful details include newer ceiling fans, UV tinted windows, and Venetian blinds. The home features a fully illuminated and screened back porch with extended exterior deck; and a new HVAC unit and new roof were added in 2017. $1,800 credit available toward buyer's closing costs and pre-</a:t>
            </a:r>
            <a:r>
              <a:rPr lang="en-US" sz="1300" dirty="0" err="1">
                <a:solidFill>
                  <a:schemeClr val="tx2">
                    <a:lumMod val="75000"/>
                  </a:schemeClr>
                </a:solidFill>
                <a:latin typeface="Trebuchet MS" panose="020B0603020202020204" pitchFamily="34" charset="0"/>
              </a:rPr>
              <a:t>paids</a:t>
            </a:r>
            <a:r>
              <a:rPr lang="en-US" sz="1300" dirty="0">
                <a:solidFill>
                  <a:schemeClr val="tx2">
                    <a:lumMod val="75000"/>
                  </a:schemeClr>
                </a:solidFill>
                <a:latin typeface="Trebuchet MS" panose="020B0603020202020204" pitchFamily="34" charset="0"/>
              </a:rPr>
              <a:t> with acceptable offer and use of preferred lender.</a:t>
            </a:r>
          </a:p>
        </p:txBody>
      </p:sp>
      <p:sp>
        <p:nvSpPr>
          <p:cNvPr id="2" name="Title 1"/>
          <p:cNvSpPr>
            <a:spLocks noGrp="1"/>
          </p:cNvSpPr>
          <p:nvPr>
            <p:ph type="ctrTitle"/>
          </p:nvPr>
        </p:nvSpPr>
        <p:spPr>
          <a:xfrm>
            <a:off x="-78" y="3048000"/>
            <a:ext cx="7315200" cy="958640"/>
          </a:xfrm>
        </p:spPr>
        <p:txBody>
          <a:bodyPr anchor="t">
            <a:noAutofit/>
            <a:scene3d>
              <a:camera prst="orthographicFront"/>
              <a:lightRig rig="soft" dir="t">
                <a:rot lat="0" lon="0" rev="17220000"/>
              </a:lightRig>
            </a:scene3d>
            <a:sp3d prstMaterial="softEdge"/>
          </a:bodyPr>
          <a:lstStyle/>
          <a:p>
            <a:pPr algn="l"/>
            <a: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3361 Toomer Kiln Circle</a:t>
            </a:r>
            <a:b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Mount Pleasant, SC 29466</a:t>
            </a:r>
            <a:b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rPr>
              <a:t>MLS# 18003568</a:t>
            </a:r>
            <a:endParaRPr lang="en-US" sz="1600" cap="none" dirty="0">
              <a:ln w="10541" cmpd="sng">
                <a:noFill/>
                <a:prstDash val="solid"/>
              </a:ln>
              <a:solidFill>
                <a:schemeClr val="bg1"/>
              </a:solidFill>
              <a:effectLst>
                <a:outerShdw blurRad="38100" dist="38100" dir="2700000" algn="tl">
                  <a:srgbClr val="000000">
                    <a:alpha val="43137"/>
                  </a:srgbClr>
                </a:outerShdw>
                <a:reflection blurRad="6350" stA="60000" endA="900" endPos="58000" dir="5400000" sy="-100000" algn="bl" rotWithShape="0"/>
              </a:effectLst>
              <a:latin typeface="Trebuchet MS" panose="020B0603020202020204" pitchFamily="34" charset="0"/>
            </a:endParaRPr>
          </a:p>
        </p:txBody>
      </p:sp>
      <p:sp>
        <p:nvSpPr>
          <p:cNvPr id="17" name="Rectangle 16"/>
          <p:cNvSpPr/>
          <p:nvPr/>
        </p:nvSpPr>
        <p:spPr>
          <a:xfrm>
            <a:off x="2816" y="8775628"/>
            <a:ext cx="7315200" cy="1200329"/>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Kristin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Schatmeyer</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200" dirty="0">
                <a:solidFill>
                  <a:schemeClr val="bg1"/>
                </a:solidFill>
                <a:latin typeface="Trebuchet MS" panose="020B0603020202020204" pitchFamily="34" charset="0"/>
              </a:rPr>
              <a:t>Cell - (843) 697-7370</a:t>
            </a:r>
          </a:p>
          <a:p>
            <a:pPr algn="ctr"/>
            <a:r>
              <a:rPr lang="en-US" sz="1200" dirty="0">
                <a:solidFill>
                  <a:schemeClr val="bg1"/>
                </a:solidFill>
                <a:latin typeface="Trebuchet MS" panose="020B0603020202020204" pitchFamily="34" charset="0"/>
              </a:rPr>
              <a:t>kristin.schatmeyer@carolinaone.com</a:t>
            </a:r>
          </a:p>
          <a:p>
            <a:pPr algn="ctr"/>
            <a:r>
              <a:rPr lang="en-US" sz="1200" dirty="0">
                <a:solidFill>
                  <a:schemeClr val="bg1"/>
                </a:solidFill>
                <a:latin typeface="Trebuchet MS" panose="020B0603020202020204" pitchFamily="34" charset="0"/>
              </a:rPr>
              <a:t>www.KristinSchatmeyer.com</a:t>
            </a:r>
          </a:p>
        </p:txBody>
      </p:sp>
      <p:grpSp>
        <p:nvGrpSpPr>
          <p:cNvPr id="9" name="Group 8"/>
          <p:cNvGrpSpPr/>
          <p:nvPr/>
        </p:nvGrpSpPr>
        <p:grpSpPr>
          <a:xfrm>
            <a:off x="0" y="8792172"/>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2713 Highway 17 North</a:t>
              </a:r>
            </a:p>
            <a:p>
              <a:pPr algn="ctr"/>
              <a:r>
                <a:rPr lang="en-US" sz="700" dirty="0">
                  <a:solidFill>
                    <a:schemeClr val="bg1"/>
                  </a:solidFill>
                  <a:latin typeface="Trebuchet MS" panose="020B0603020202020204" pitchFamily="34" charset="0"/>
                </a:rPr>
                <a:t>Mt. Pleasant, SC 29466</a:t>
              </a:r>
            </a:p>
          </p:txBody>
        </p:sp>
      </p:grpSp>
      <p:sp>
        <p:nvSpPr>
          <p:cNvPr id="23" name="Rectangle 22"/>
          <p:cNvSpPr/>
          <p:nvPr/>
        </p:nvSpPr>
        <p:spPr>
          <a:xfrm>
            <a:off x="-78" y="-7341"/>
            <a:ext cx="7315200" cy="954107"/>
          </a:xfrm>
          <a:prstGeom prst="rect">
            <a:avLst/>
          </a:prstGeom>
        </p:spPr>
        <p:txBody>
          <a:bodyPr wrap="square">
            <a:spAutoFit/>
          </a:bodyPr>
          <a:lstStyle/>
          <a:p>
            <a:pPr algn="ctr"/>
            <a:r>
              <a:rPr lang="en-US" sz="3200" b="1" i="1" dirty="0">
                <a:ln w="3175">
                  <a:solidFill>
                    <a:srgbClr val="FFC000"/>
                  </a:solidFill>
                </a:ln>
                <a:solidFill>
                  <a:srgbClr val="FFFF66"/>
                </a:solidFill>
                <a:effectLst>
                  <a:outerShdw blurRad="50800" dist="38100" dir="5400000" algn="t" rotWithShape="0">
                    <a:prstClr val="black">
                      <a:alpha val="40000"/>
                    </a:prstClr>
                  </a:outerShdw>
                </a:effectLst>
                <a:latin typeface="Trebuchet MS" panose="020B0603020202020204" pitchFamily="34" charset="0"/>
              </a:rPr>
              <a:t>Just Reduced In Park West!</a:t>
            </a:r>
          </a:p>
          <a:p>
            <a:pPr algn="ctr"/>
            <a:r>
              <a:rPr lang="en-US" sz="2400" b="1" i="1" dirty="0">
                <a:ln w="3175">
                  <a:solidFill>
                    <a:srgbClr val="FFC000"/>
                  </a:solidFill>
                </a:ln>
                <a:solidFill>
                  <a:srgbClr val="FFFF66"/>
                </a:solidFill>
                <a:effectLst>
                  <a:outerShdw blurRad="50800" dist="38100" dir="5400000" algn="t" rotWithShape="0">
                    <a:prstClr val="black">
                      <a:alpha val="40000"/>
                    </a:prstClr>
                  </a:outerShdw>
                </a:effectLst>
                <a:latin typeface="Trebuchet MS" panose="020B0603020202020204" pitchFamily="34" charset="0"/>
              </a:rPr>
              <a:t>Amazing Pond Views for $509,500!</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49091" y="8814960"/>
            <a:ext cx="837509" cy="1121664"/>
          </a:xfrm>
          <a:prstGeom prst="rect">
            <a:avLst/>
          </a:prstGeom>
        </p:spPr>
      </p:pic>
      <p:grpSp>
        <p:nvGrpSpPr>
          <p:cNvPr id="5" name="Group 4"/>
          <p:cNvGrpSpPr/>
          <p:nvPr/>
        </p:nvGrpSpPr>
        <p:grpSpPr>
          <a:xfrm>
            <a:off x="114675" y="4419600"/>
            <a:ext cx="7085694" cy="869601"/>
            <a:chOff x="115206" y="4419600"/>
            <a:chExt cx="7085694" cy="869601"/>
          </a:xfrm>
        </p:grpSpPr>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5206" y="4419600"/>
              <a:ext cx="1302589" cy="869601"/>
            </a:xfrm>
            <a:prstGeom prst="rect">
              <a:avLst/>
            </a:prstGeom>
            <a:ln>
              <a:solidFill>
                <a:schemeClr val="bg1"/>
              </a:solidFill>
            </a:ln>
            <a:effectLst>
              <a:outerShdw blurRad="190500" algn="tl" rotWithShape="0">
                <a:srgbClr val="000000">
                  <a:alpha val="70000"/>
                </a:srgb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452533" y="4419600"/>
              <a:ext cx="1302589" cy="869600"/>
            </a:xfrm>
            <a:prstGeom prst="rect">
              <a:avLst/>
            </a:prstGeom>
            <a:ln>
              <a:solidFill>
                <a:schemeClr val="bg1"/>
              </a:solidFill>
            </a:ln>
            <a:effectLst>
              <a:outerShdw blurRad="190500" algn="tl" rotWithShape="0">
                <a:srgbClr val="000000">
                  <a:alpha val="70000"/>
                </a:srgb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06757" y="4419600"/>
              <a:ext cx="1302589" cy="869600"/>
            </a:xfrm>
            <a:prstGeom prst="rect">
              <a:avLst/>
            </a:prstGeom>
            <a:ln>
              <a:solidFill>
                <a:schemeClr val="bg1"/>
              </a:solidFill>
            </a:ln>
            <a:effectLst>
              <a:outerShdw blurRad="190500" algn="tl" rotWithShape="0">
                <a:srgbClr val="000000">
                  <a:alpha val="70000"/>
                </a:srgb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98311" y="4419600"/>
              <a:ext cx="1302589" cy="869600"/>
            </a:xfrm>
            <a:prstGeom prst="rect">
              <a:avLst/>
            </a:prstGeom>
            <a:ln>
              <a:solidFill>
                <a:schemeClr val="bg1"/>
              </a:solidFill>
            </a:ln>
            <a:effectLst>
              <a:outerShdw blurRad="190500" algn="tl" rotWithShape="0">
                <a:srgbClr val="000000">
                  <a:alpha val="70000"/>
                </a:srgb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60982" y="4419600"/>
              <a:ext cx="1302588" cy="869600"/>
            </a:xfrm>
            <a:prstGeom prst="rect">
              <a:avLst/>
            </a:prstGeom>
            <a:ln>
              <a:solidFill>
                <a:schemeClr val="bg1"/>
              </a:solidFill>
            </a:ln>
            <a:effectLst>
              <a:outerShdw blurRad="190500" algn="tl" rotWithShape="0">
                <a:srgbClr val="000000">
                  <a:alpha val="70000"/>
                </a:srgbClr>
              </a:outerShdw>
            </a:effectLst>
          </p:spPr>
        </p:pic>
      </p:grpSp>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5206" y="7683849"/>
            <a:ext cx="1302589" cy="869600"/>
          </a:xfrm>
          <a:prstGeom prst="rect">
            <a:avLst/>
          </a:prstGeom>
          <a:ln>
            <a:solidFill>
              <a:schemeClr val="bg1"/>
            </a:solidFill>
          </a:ln>
          <a:effectLst>
            <a:outerShdw blurRad="190500" algn="tl" rotWithShape="0">
              <a:srgbClr val="000000">
                <a:alpha val="70000"/>
              </a:srgbClr>
            </a:outerShdw>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452762" y="7683849"/>
            <a:ext cx="1302588" cy="869600"/>
          </a:xfrm>
          <a:prstGeom prst="rect">
            <a:avLst/>
          </a:prstGeom>
          <a:ln>
            <a:solidFill>
              <a:schemeClr val="bg1"/>
            </a:solidFill>
          </a:ln>
          <a:effectLst>
            <a:outerShdw blurRad="190500" algn="tl" rotWithShape="0">
              <a:srgbClr val="000000">
                <a:alpha val="70000"/>
              </a:srgbClr>
            </a:outerShdw>
          </a:effectLst>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07212" y="7683849"/>
            <a:ext cx="1302588" cy="869600"/>
          </a:xfrm>
          <a:prstGeom prst="rect">
            <a:avLst/>
          </a:prstGeom>
          <a:ln>
            <a:solidFill>
              <a:schemeClr val="bg1"/>
            </a:solidFill>
          </a:ln>
          <a:effectLst>
            <a:outerShdw blurRad="190500" algn="tl" rotWithShape="0">
              <a:srgbClr val="000000">
                <a:alpha val="70000"/>
              </a:srgbClr>
            </a:outerShdw>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98311" y="7683849"/>
            <a:ext cx="1302588" cy="869600"/>
          </a:xfrm>
          <a:prstGeom prst="rect">
            <a:avLst/>
          </a:prstGeom>
          <a:ln>
            <a:solidFill>
              <a:schemeClr val="bg1"/>
            </a:solidFill>
          </a:ln>
          <a:effectLst>
            <a:outerShdw blurRad="190500" algn="tl" rotWithShape="0">
              <a:srgbClr val="000000">
                <a:alpha val="70000"/>
              </a:srgbClr>
            </a:outerShdw>
          </a:effectLst>
        </p:spPr>
      </p:pic>
      <p:pic>
        <p:nvPicPr>
          <p:cNvPr id="36" name="Picture 3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61662" y="7683849"/>
            <a:ext cx="1302588" cy="869599"/>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167</TotalTime>
  <Words>211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3361 Toomer Kiln Circle Mount Pleasant, SC 29466 MLS# 18003568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2018-02-26T23:14:39Z</dcterms:modified>
</cp:coreProperties>
</file>