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86C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50" d="100"/>
          <a:sy n="150" d="100"/>
        </p:scale>
        <p:origin x="906" y="108"/>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376" indent="0" algn="ctr">
              <a:buNone/>
              <a:defRPr>
                <a:solidFill>
                  <a:schemeClr val="tx1">
                    <a:tint val="75000"/>
                  </a:schemeClr>
                </a:solidFill>
              </a:defRPr>
            </a:lvl2pPr>
            <a:lvl3pPr marL="1018754" indent="0" algn="ctr">
              <a:buNone/>
              <a:defRPr>
                <a:solidFill>
                  <a:schemeClr val="tx1">
                    <a:tint val="75000"/>
                  </a:schemeClr>
                </a:solidFill>
              </a:defRPr>
            </a:lvl3pPr>
            <a:lvl4pPr marL="1528131" indent="0" algn="ctr">
              <a:buNone/>
              <a:defRPr>
                <a:solidFill>
                  <a:schemeClr val="tx1">
                    <a:tint val="75000"/>
                  </a:schemeClr>
                </a:solidFill>
              </a:defRPr>
            </a:lvl4pPr>
            <a:lvl5pPr marL="2037508" indent="0" algn="ctr">
              <a:buNone/>
              <a:defRPr>
                <a:solidFill>
                  <a:schemeClr val="tx1">
                    <a:tint val="75000"/>
                  </a:schemeClr>
                </a:solidFill>
              </a:defRPr>
            </a:lvl5pPr>
            <a:lvl6pPr marL="2546884" indent="0" algn="ctr">
              <a:buNone/>
              <a:defRPr>
                <a:solidFill>
                  <a:schemeClr val="tx1">
                    <a:tint val="75000"/>
                  </a:schemeClr>
                </a:solidFill>
              </a:defRPr>
            </a:lvl6pPr>
            <a:lvl7pPr marL="3056262" indent="0" algn="ctr">
              <a:buNone/>
              <a:defRPr>
                <a:solidFill>
                  <a:schemeClr val="tx1">
                    <a:tint val="75000"/>
                  </a:schemeClr>
                </a:solidFill>
              </a:defRPr>
            </a:lvl7pPr>
            <a:lvl8pPr marL="3565639" indent="0" algn="ctr">
              <a:buNone/>
              <a:defRPr>
                <a:solidFill>
                  <a:schemeClr val="tx1">
                    <a:tint val="75000"/>
                  </a:schemeClr>
                </a:solidFill>
              </a:defRPr>
            </a:lvl8pPr>
            <a:lvl9pPr marL="407501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376" indent="0">
              <a:buNone/>
              <a:defRPr sz="2000">
                <a:solidFill>
                  <a:schemeClr val="tx1">
                    <a:tint val="75000"/>
                  </a:schemeClr>
                </a:solidFill>
              </a:defRPr>
            </a:lvl2pPr>
            <a:lvl3pPr marL="1018754" indent="0">
              <a:buNone/>
              <a:defRPr sz="1800">
                <a:solidFill>
                  <a:schemeClr val="tx1">
                    <a:tint val="75000"/>
                  </a:schemeClr>
                </a:solidFill>
              </a:defRPr>
            </a:lvl3pPr>
            <a:lvl4pPr marL="1528131" indent="0">
              <a:buNone/>
              <a:defRPr sz="1600">
                <a:solidFill>
                  <a:schemeClr val="tx1">
                    <a:tint val="75000"/>
                  </a:schemeClr>
                </a:solidFill>
              </a:defRPr>
            </a:lvl4pPr>
            <a:lvl5pPr marL="2037508" indent="0">
              <a:buNone/>
              <a:defRPr sz="1600">
                <a:solidFill>
                  <a:schemeClr val="tx1">
                    <a:tint val="75000"/>
                  </a:schemeClr>
                </a:solidFill>
              </a:defRPr>
            </a:lvl5pPr>
            <a:lvl6pPr marL="2546884" indent="0">
              <a:buNone/>
              <a:defRPr sz="1600">
                <a:solidFill>
                  <a:schemeClr val="tx1">
                    <a:tint val="75000"/>
                  </a:schemeClr>
                </a:solidFill>
              </a:defRPr>
            </a:lvl6pPr>
            <a:lvl7pPr marL="3056262" indent="0">
              <a:buNone/>
              <a:defRPr sz="1600">
                <a:solidFill>
                  <a:schemeClr val="tx1">
                    <a:tint val="75000"/>
                  </a:schemeClr>
                </a:solidFill>
              </a:defRPr>
            </a:lvl7pPr>
            <a:lvl8pPr marL="3565639" indent="0">
              <a:buNone/>
              <a:defRPr sz="1600">
                <a:solidFill>
                  <a:schemeClr val="tx1">
                    <a:tint val="75000"/>
                  </a:schemeClr>
                </a:solidFill>
              </a:defRPr>
            </a:lvl8pPr>
            <a:lvl9pPr marL="4075016"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5"/>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5"/>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376" indent="0">
              <a:buNone/>
              <a:defRPr sz="2200" b="1"/>
            </a:lvl2pPr>
            <a:lvl3pPr marL="1018754" indent="0">
              <a:buNone/>
              <a:defRPr sz="2000" b="1"/>
            </a:lvl3pPr>
            <a:lvl4pPr marL="1528131" indent="0">
              <a:buNone/>
              <a:defRPr sz="1800" b="1"/>
            </a:lvl4pPr>
            <a:lvl5pPr marL="2037508" indent="0">
              <a:buNone/>
              <a:defRPr sz="1800" b="1"/>
            </a:lvl5pPr>
            <a:lvl6pPr marL="2546884" indent="0">
              <a:buNone/>
              <a:defRPr sz="1800" b="1"/>
            </a:lvl6pPr>
            <a:lvl7pPr marL="3056262" indent="0">
              <a:buNone/>
              <a:defRPr sz="1800" b="1"/>
            </a:lvl7pPr>
            <a:lvl8pPr marL="3565639" indent="0">
              <a:buNone/>
              <a:defRPr sz="1800" b="1"/>
            </a:lvl8pPr>
            <a:lvl9pPr marL="4075016"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376" indent="0">
              <a:buNone/>
              <a:defRPr sz="2200" b="1"/>
            </a:lvl2pPr>
            <a:lvl3pPr marL="1018754" indent="0">
              <a:buNone/>
              <a:defRPr sz="2000" b="1"/>
            </a:lvl3pPr>
            <a:lvl4pPr marL="1528131" indent="0">
              <a:buNone/>
              <a:defRPr sz="1800" b="1"/>
            </a:lvl4pPr>
            <a:lvl5pPr marL="2037508" indent="0">
              <a:buNone/>
              <a:defRPr sz="1800" b="1"/>
            </a:lvl5pPr>
            <a:lvl6pPr marL="2546884" indent="0">
              <a:buNone/>
              <a:defRPr sz="1800" b="1"/>
            </a:lvl6pPr>
            <a:lvl7pPr marL="3056262" indent="0">
              <a:buNone/>
              <a:defRPr sz="1800" b="1"/>
            </a:lvl7pPr>
            <a:lvl8pPr marL="3565639" indent="0">
              <a:buNone/>
              <a:defRPr sz="1800" b="1"/>
            </a:lvl8pPr>
            <a:lvl9pPr marL="4075016"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376" indent="0">
              <a:buNone/>
              <a:defRPr sz="1299"/>
            </a:lvl2pPr>
            <a:lvl3pPr marL="1018754" indent="0">
              <a:buNone/>
              <a:defRPr sz="1100"/>
            </a:lvl3pPr>
            <a:lvl4pPr marL="1528131" indent="0">
              <a:buNone/>
              <a:defRPr sz="1000"/>
            </a:lvl4pPr>
            <a:lvl5pPr marL="2037508" indent="0">
              <a:buNone/>
              <a:defRPr sz="1000"/>
            </a:lvl5pPr>
            <a:lvl6pPr marL="2546884" indent="0">
              <a:buNone/>
              <a:defRPr sz="1000"/>
            </a:lvl6pPr>
            <a:lvl7pPr marL="3056262" indent="0">
              <a:buNone/>
              <a:defRPr sz="1000"/>
            </a:lvl7pPr>
            <a:lvl8pPr marL="3565639" indent="0">
              <a:buNone/>
              <a:defRPr sz="1000"/>
            </a:lvl8pPr>
            <a:lvl9pPr marL="4075016"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376" indent="0">
              <a:buNone/>
              <a:defRPr sz="3100"/>
            </a:lvl2pPr>
            <a:lvl3pPr marL="1018754" indent="0">
              <a:buNone/>
              <a:defRPr sz="2700"/>
            </a:lvl3pPr>
            <a:lvl4pPr marL="1528131" indent="0">
              <a:buNone/>
              <a:defRPr sz="2200"/>
            </a:lvl4pPr>
            <a:lvl5pPr marL="2037508" indent="0">
              <a:buNone/>
              <a:defRPr sz="2200"/>
            </a:lvl5pPr>
            <a:lvl6pPr marL="2546884" indent="0">
              <a:buNone/>
              <a:defRPr sz="2200"/>
            </a:lvl6pPr>
            <a:lvl7pPr marL="3056262" indent="0">
              <a:buNone/>
              <a:defRPr sz="2200"/>
            </a:lvl7pPr>
            <a:lvl8pPr marL="3565639" indent="0">
              <a:buNone/>
              <a:defRPr sz="2200"/>
            </a:lvl8pPr>
            <a:lvl9pPr marL="4075016"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376" indent="0">
              <a:buNone/>
              <a:defRPr sz="1299"/>
            </a:lvl2pPr>
            <a:lvl3pPr marL="1018754" indent="0">
              <a:buNone/>
              <a:defRPr sz="1100"/>
            </a:lvl3pPr>
            <a:lvl4pPr marL="1528131" indent="0">
              <a:buNone/>
              <a:defRPr sz="1000"/>
            </a:lvl4pPr>
            <a:lvl5pPr marL="2037508" indent="0">
              <a:buNone/>
              <a:defRPr sz="1000"/>
            </a:lvl5pPr>
            <a:lvl6pPr marL="2546884" indent="0">
              <a:buNone/>
              <a:defRPr sz="1000"/>
            </a:lvl6pPr>
            <a:lvl7pPr marL="3056262" indent="0">
              <a:buNone/>
              <a:defRPr sz="1000"/>
            </a:lvl7pPr>
            <a:lvl8pPr marL="3565639" indent="0">
              <a:buNone/>
              <a:defRPr sz="1000"/>
            </a:lvl8pPr>
            <a:lvl9pPr marL="4075016"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5"/>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299">
                <a:solidFill>
                  <a:schemeClr val="tx1">
                    <a:tint val="75000"/>
                  </a:schemeClr>
                </a:solidFill>
              </a:defRPr>
            </a:lvl1pPr>
          </a:lstStyle>
          <a:p>
            <a:fld id="{1D8BD707-D9CF-40AE-B4C6-C98DA3205C09}" type="datetimeFigureOut">
              <a:rPr lang="en-US" smtClean="0"/>
              <a:pPr/>
              <a:t>9/10/2025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29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29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754" rtl="0" eaLnBrk="1" latinLnBrk="0" hangingPunct="1">
        <a:spcBef>
          <a:spcPct val="0"/>
        </a:spcBef>
        <a:buNone/>
        <a:defRPr sz="4900" kern="1200">
          <a:solidFill>
            <a:schemeClr val="tx1"/>
          </a:solidFill>
          <a:latin typeface="+mj-lt"/>
          <a:ea typeface="+mj-ea"/>
          <a:cs typeface="+mj-cs"/>
        </a:defRPr>
      </a:lvl1pPr>
    </p:titleStyle>
    <p:bodyStyle>
      <a:lvl1pPr marL="382032" indent="-382032" algn="l" defTabSz="101875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37" indent="-318361" algn="l" defTabSz="101875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443" indent="-254689" algn="l" defTabSz="101875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819"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196"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573"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0950"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327"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9704"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754" rtl="0" eaLnBrk="1" latinLnBrk="0" hangingPunct="1">
        <a:defRPr sz="2000" kern="1200">
          <a:solidFill>
            <a:schemeClr val="tx1"/>
          </a:solidFill>
          <a:latin typeface="+mn-lt"/>
          <a:ea typeface="+mn-ea"/>
          <a:cs typeface="+mn-cs"/>
        </a:defRPr>
      </a:lvl1pPr>
      <a:lvl2pPr marL="509376" algn="l" defTabSz="1018754" rtl="0" eaLnBrk="1" latinLnBrk="0" hangingPunct="1">
        <a:defRPr sz="2000" kern="1200">
          <a:solidFill>
            <a:schemeClr val="tx1"/>
          </a:solidFill>
          <a:latin typeface="+mn-lt"/>
          <a:ea typeface="+mn-ea"/>
          <a:cs typeface="+mn-cs"/>
        </a:defRPr>
      </a:lvl2pPr>
      <a:lvl3pPr marL="1018754" algn="l" defTabSz="1018754" rtl="0" eaLnBrk="1" latinLnBrk="0" hangingPunct="1">
        <a:defRPr sz="2000" kern="1200">
          <a:solidFill>
            <a:schemeClr val="tx1"/>
          </a:solidFill>
          <a:latin typeface="+mn-lt"/>
          <a:ea typeface="+mn-ea"/>
          <a:cs typeface="+mn-cs"/>
        </a:defRPr>
      </a:lvl3pPr>
      <a:lvl4pPr marL="1528131" algn="l" defTabSz="1018754" rtl="0" eaLnBrk="1" latinLnBrk="0" hangingPunct="1">
        <a:defRPr sz="2000" kern="1200">
          <a:solidFill>
            <a:schemeClr val="tx1"/>
          </a:solidFill>
          <a:latin typeface="+mn-lt"/>
          <a:ea typeface="+mn-ea"/>
          <a:cs typeface="+mn-cs"/>
        </a:defRPr>
      </a:lvl4pPr>
      <a:lvl5pPr marL="2037508" algn="l" defTabSz="1018754" rtl="0" eaLnBrk="1" latinLnBrk="0" hangingPunct="1">
        <a:defRPr sz="2000" kern="1200">
          <a:solidFill>
            <a:schemeClr val="tx1"/>
          </a:solidFill>
          <a:latin typeface="+mn-lt"/>
          <a:ea typeface="+mn-ea"/>
          <a:cs typeface="+mn-cs"/>
        </a:defRPr>
      </a:lvl5pPr>
      <a:lvl6pPr marL="2546884" algn="l" defTabSz="1018754" rtl="0" eaLnBrk="1" latinLnBrk="0" hangingPunct="1">
        <a:defRPr sz="2000" kern="1200">
          <a:solidFill>
            <a:schemeClr val="tx1"/>
          </a:solidFill>
          <a:latin typeface="+mn-lt"/>
          <a:ea typeface="+mn-ea"/>
          <a:cs typeface="+mn-cs"/>
        </a:defRPr>
      </a:lvl6pPr>
      <a:lvl7pPr marL="3056262" algn="l" defTabSz="1018754" rtl="0" eaLnBrk="1" latinLnBrk="0" hangingPunct="1">
        <a:defRPr sz="2000" kern="1200">
          <a:solidFill>
            <a:schemeClr val="tx1"/>
          </a:solidFill>
          <a:latin typeface="+mn-lt"/>
          <a:ea typeface="+mn-ea"/>
          <a:cs typeface="+mn-cs"/>
        </a:defRPr>
      </a:lvl7pPr>
      <a:lvl8pPr marL="3565639" algn="l" defTabSz="1018754" rtl="0" eaLnBrk="1" latinLnBrk="0" hangingPunct="1">
        <a:defRPr sz="2000" kern="1200">
          <a:solidFill>
            <a:schemeClr val="tx1"/>
          </a:solidFill>
          <a:latin typeface="+mn-lt"/>
          <a:ea typeface="+mn-ea"/>
          <a:cs typeface="+mn-cs"/>
        </a:defRPr>
      </a:lvl8pPr>
      <a:lvl9pPr marL="4075016" algn="l" defTabSz="101875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hyperlink" Target="https://iframe.videodelivery.net/860ce7cae8a3f087b09fcf7569f10bf3" TargetMode="External"/><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png"/><Relationship Id="rId10" Type="http://schemas.openxmlformats.org/officeDocument/2006/relationships/image" Target="../media/image8.jpeg"/><Relationship Id="rId4" Type="http://schemas.openxmlformats.org/officeDocument/2006/relationships/image" Target="../media/image2.jp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rcRect t="8089" b="8089"/>
          <a:stretch/>
        </p:blipFill>
        <p:spPr>
          <a:xfrm>
            <a:off x="1766380" y="0"/>
            <a:ext cx="6463220" cy="3604202"/>
          </a:xfrm>
          <a:prstGeom prst="rect">
            <a:avLst/>
          </a:prstGeom>
          <a:effectLst/>
        </p:spPr>
      </p:pic>
      <p:sp>
        <p:nvSpPr>
          <p:cNvPr id="2" name="Title 1"/>
          <p:cNvSpPr>
            <a:spLocks noGrp="1"/>
          </p:cNvSpPr>
          <p:nvPr>
            <p:ph type="ctrTitle"/>
          </p:nvPr>
        </p:nvSpPr>
        <p:spPr>
          <a:xfrm>
            <a:off x="1769295" y="3352801"/>
            <a:ext cx="6457390" cy="502920"/>
          </a:xfrm>
          <a:noFill/>
        </p:spPr>
        <p:txBody>
          <a:bodyPr anchor="ctr">
            <a:noAutofit/>
          </a:bodyPr>
          <a:lstStyle/>
          <a:p>
            <a:r>
              <a:rPr lang="en-US" sz="2000" b="1" dirty="0">
                <a:ln w="3175">
                  <a:noFill/>
                </a:ln>
                <a:solidFill>
                  <a:schemeClr val="bg1"/>
                </a:solidFill>
                <a:latin typeface="Trebuchet MS" panose="020B0603020202020204" pitchFamily="34" charset="0"/>
              </a:rPr>
              <a:t>3405 CAMERON BOULEVARD</a:t>
            </a:r>
            <a:br>
              <a:rPr lang="en-US" sz="1800" b="1" dirty="0">
                <a:ln w="3175">
                  <a:noFill/>
                </a:ln>
                <a:latin typeface="Trebuchet MS" panose="020B0603020202020204" pitchFamily="34" charset="0"/>
              </a:rPr>
            </a:br>
            <a:r>
              <a:rPr lang="en-US" sz="1200" b="1" dirty="0">
                <a:ln w="3175">
                  <a:noFill/>
                </a:ln>
                <a:latin typeface="Trebuchet MS" panose="020B0603020202020204" pitchFamily="34" charset="0"/>
              </a:rPr>
              <a:t>Isle of Palms, SC 29451 · MLS# 25008711 · $2,500,000</a:t>
            </a:r>
          </a:p>
        </p:txBody>
      </p:sp>
      <p:sp>
        <p:nvSpPr>
          <p:cNvPr id="3" name="Subtitle 2"/>
          <p:cNvSpPr>
            <a:spLocks noGrp="1"/>
          </p:cNvSpPr>
          <p:nvPr>
            <p:ph type="subTitle" idx="1"/>
          </p:nvPr>
        </p:nvSpPr>
        <p:spPr>
          <a:xfrm>
            <a:off x="1766380" y="3839385"/>
            <a:ext cx="6463220" cy="4913423"/>
          </a:xfrm>
        </p:spPr>
        <p:txBody>
          <a:bodyPr anchor="ctr">
            <a:noAutofit/>
          </a:bodyPr>
          <a:lstStyle/>
          <a:p>
            <a:pPr algn="l">
              <a:spcBef>
                <a:spcPts val="0"/>
              </a:spcBef>
            </a:pPr>
            <a:r>
              <a:rPr lang="en-US" sz="1000" dirty="0">
                <a:solidFill>
                  <a:schemeClr val="tx1"/>
                </a:solidFill>
                <a:latin typeface="Trebuchet MS" panose="020B0603020202020204" pitchFamily="34" charset="0"/>
                <a:ea typeface="Verdana" panose="020B0604030504040204" pitchFamily="34" charset="0"/>
                <a:cs typeface="Verdana" panose="020B0604030504040204" pitchFamily="34" charset="0"/>
              </a:rPr>
              <a:t>Welcome to this phenomenal Isle of Palms beach home. Experience coastal living at its finest in this quintessential beach house, ideally located in the heart of Isle of Palms this home is just a short stroll from the beach. It offers convenient access to local restaurants, the Isle of Palms Marina, and nearby shopping—all easily reachable on foot or by golf cart or bike. Upon entering you're welcomed into a cozy dining area with built-in bench seating beside the staircase. The spacious kitchen features granite countertops, crisp white cabinetry accented with nautical boat cleat pulls, and high-end appliances. A convenient bar area with countertop seating opens into a den/library, complete with custom built-in bookshelves.</a:t>
            </a:r>
          </a:p>
          <a:p>
            <a:pPr algn="l">
              <a:spcBef>
                <a:spcPts val="0"/>
              </a:spcBef>
            </a:pPr>
            <a:r>
              <a:rPr lang="en-US" sz="1000" dirty="0">
                <a:solidFill>
                  <a:schemeClr val="tx1"/>
                </a:solidFill>
                <a:latin typeface="Trebuchet MS" panose="020B0603020202020204" pitchFamily="34" charset="0"/>
                <a:ea typeface="Verdana" panose="020B0604030504040204" pitchFamily="34" charset="0"/>
                <a:cs typeface="Verdana" panose="020B0604030504040204" pitchFamily="34" charset="0"/>
              </a:rPr>
              <a:t>A short hallway leads to the first-floor primary suite, which boasts a vaulted ceiling with skylights, a gas fireplace, and additional built-in shelving. The </a:t>
            </a:r>
            <a:r>
              <a:rPr lang="en-US" sz="1000" dirty="0" err="1">
                <a:solidFill>
                  <a:schemeClr val="tx1"/>
                </a:solidFill>
                <a:latin typeface="Trebuchet MS" panose="020B0603020202020204" pitchFamily="34" charset="0"/>
                <a:ea typeface="Verdana" panose="020B0604030504040204" pitchFamily="34" charset="0"/>
                <a:cs typeface="Verdana" panose="020B0604030504040204" pitchFamily="34" charset="0"/>
              </a:rPr>
              <a:t>en</a:t>
            </a:r>
            <a:r>
              <a:rPr lang="en-US" sz="1000" dirty="0">
                <a:solidFill>
                  <a:schemeClr val="tx1"/>
                </a:solidFill>
                <a:latin typeface="Trebuchet MS" panose="020B0603020202020204" pitchFamily="34" charset="0"/>
                <a:ea typeface="Verdana" panose="020B0604030504040204" pitchFamily="34" charset="0"/>
                <a:cs typeface="Verdana" panose="020B0604030504040204" pitchFamily="34" charset="0"/>
              </a:rPr>
              <a:t> suite bathroom showcases luxurious tile work and premium finishes. Two additional first-floor bedrooms share a full bathroom, making this layout ideal for guests or family members who prefer single-level living. The well-appointed laundry area, hidden behind custom barn doors, adds to the home's thoughtful design. Upstairs, a spacious loft serves as a second living space and features built-in cabinetry and a second gas fireplace surrounded by gorgeous shiplap. This versatile area comfortably accommodates a sectional sofa, ping pong table, and oversized chair. From here, step onto a screened-in porch - an inviting extension of the indoor living space.</a:t>
            </a:r>
          </a:p>
          <a:p>
            <a:pPr algn="l">
              <a:spcBef>
                <a:spcPts val="0"/>
              </a:spcBef>
            </a:pPr>
            <a:r>
              <a:rPr lang="en-US" sz="1000" dirty="0">
                <a:solidFill>
                  <a:schemeClr val="tx1"/>
                </a:solidFill>
                <a:latin typeface="Trebuchet MS" panose="020B0603020202020204" pitchFamily="34" charset="0"/>
                <a:ea typeface="Verdana" panose="020B0604030504040204" pitchFamily="34" charset="0"/>
                <a:cs typeface="Verdana" panose="020B0604030504040204" pitchFamily="34" charset="0"/>
              </a:rPr>
              <a:t>The second-floor primary bedroom includes a beautifully crafted beamed ceiling, an </a:t>
            </a:r>
            <a:r>
              <a:rPr lang="en-US" sz="1000" dirty="0" err="1">
                <a:solidFill>
                  <a:schemeClr val="tx1"/>
                </a:solidFill>
                <a:latin typeface="Trebuchet MS" panose="020B0603020202020204" pitchFamily="34" charset="0"/>
                <a:ea typeface="Verdana" panose="020B0604030504040204" pitchFamily="34" charset="0"/>
                <a:cs typeface="Verdana" panose="020B0604030504040204" pitchFamily="34" charset="0"/>
              </a:rPr>
              <a:t>en</a:t>
            </a:r>
            <a:r>
              <a:rPr lang="en-US" sz="1000" dirty="0">
                <a:solidFill>
                  <a:schemeClr val="tx1"/>
                </a:solidFill>
                <a:latin typeface="Trebuchet MS" panose="020B0603020202020204" pitchFamily="34" charset="0"/>
                <a:ea typeface="Verdana" panose="020B0604030504040204" pitchFamily="34" charset="0"/>
                <a:cs typeface="Verdana" panose="020B0604030504040204" pitchFamily="34" charset="0"/>
              </a:rPr>
              <a:t> suite bathroom, and a spacious walk-in closet currently used as a charming bunk room.</a:t>
            </a:r>
          </a:p>
          <a:p>
            <a:pPr algn="l">
              <a:spcBef>
                <a:spcPts val="0"/>
              </a:spcBef>
            </a:pPr>
            <a:r>
              <a:rPr lang="en-US" sz="1000" dirty="0">
                <a:solidFill>
                  <a:schemeClr val="tx1"/>
                </a:solidFill>
                <a:latin typeface="Trebuchet MS" panose="020B0603020202020204" pitchFamily="34" charset="0"/>
                <a:ea typeface="Verdana" panose="020B0604030504040204" pitchFamily="34" charset="0"/>
                <a:cs typeface="Verdana" panose="020B0604030504040204" pitchFamily="34" charset="0"/>
              </a:rPr>
              <a:t>This home is equipped with a full-home Sonos sound system featuring built-in speakers both inside and out. Storage abounds, with ample closet space throughout and designated owners' closets inside and outside the property. Additional upgrades include a whole-home dehumidifier, tankless gas water heater, and open-cell foam insulation throughout. Renovated down to the studs just eight years ago, the home features new systems, roofing, and city sewer connection.</a:t>
            </a:r>
          </a:p>
          <a:p>
            <a:pPr algn="l">
              <a:spcBef>
                <a:spcPts val="0"/>
              </a:spcBef>
            </a:pPr>
            <a:r>
              <a:rPr lang="en-US" sz="1000" dirty="0">
                <a:solidFill>
                  <a:schemeClr val="tx1"/>
                </a:solidFill>
                <a:latin typeface="Trebuchet MS" panose="020B0603020202020204" pitchFamily="34" charset="0"/>
                <a:ea typeface="Verdana" panose="020B0604030504040204" pitchFamily="34" charset="0"/>
                <a:cs typeface="Verdana" panose="020B0604030504040204" pitchFamily="34" charset="0"/>
              </a:rPr>
              <a:t>The true highlight is the stunning backyard oasis. Enjoy the well-equipped outdoor kitchen and bar, complete with a gas grill, built-in mini fridge, and sink. The heated, in-ground saltwater </a:t>
            </a:r>
            <a:r>
              <a:rPr lang="en-US" sz="1000" dirty="0" err="1">
                <a:solidFill>
                  <a:schemeClr val="tx1"/>
                </a:solidFill>
                <a:latin typeface="Trebuchet MS" panose="020B0603020202020204" pitchFamily="34" charset="0"/>
                <a:ea typeface="Verdana" panose="020B0604030504040204" pitchFamily="34" charset="0"/>
                <a:cs typeface="Verdana" panose="020B0604030504040204" pitchFamily="34" charset="0"/>
              </a:rPr>
              <a:t>gunite</a:t>
            </a:r>
            <a:r>
              <a:rPr lang="en-US" sz="1000" dirty="0">
                <a:solidFill>
                  <a:schemeClr val="tx1"/>
                </a:solidFill>
                <a:latin typeface="Trebuchet MS" panose="020B0603020202020204" pitchFamily="34" charset="0"/>
                <a:ea typeface="Verdana" panose="020B0604030504040204" pitchFamily="34" charset="0"/>
                <a:cs typeface="Verdana" panose="020B0604030504040204" pitchFamily="34" charset="0"/>
              </a:rPr>
              <a:t> pool is surrounded by travertine tile and features a baja shelf with lounge chairs. Adjacent to the pool is a putting green and a cozy gas </a:t>
            </a:r>
            <a:r>
              <a:rPr lang="en-US" sz="1000">
                <a:solidFill>
                  <a:schemeClr val="tx1"/>
                </a:solidFill>
                <a:latin typeface="Trebuchet MS" panose="020B0603020202020204" pitchFamily="34" charset="0"/>
                <a:ea typeface="Verdana" panose="020B0604030504040204" pitchFamily="34" charset="0"/>
                <a:cs typeface="Verdana" panose="020B0604030504040204" pitchFamily="34" charset="0"/>
              </a:rPr>
              <a:t>fire pit - perfect </a:t>
            </a:r>
            <a:r>
              <a:rPr lang="en-US" sz="1000" dirty="0">
                <a:solidFill>
                  <a:schemeClr val="tx1"/>
                </a:solidFill>
                <a:latin typeface="Trebuchet MS" panose="020B0603020202020204" pitchFamily="34" charset="0"/>
                <a:ea typeface="Verdana" panose="020B0604030504040204" pitchFamily="34" charset="0"/>
                <a:cs typeface="Verdana" panose="020B0604030504040204" pitchFamily="34" charset="0"/>
              </a:rPr>
              <a:t>for entertaining. Additional amenities include an outdoor shower, storage area, and a dedicated golf cart garage.</a:t>
            </a:r>
          </a:p>
          <a:p>
            <a:pPr algn="l">
              <a:spcBef>
                <a:spcPts val="0"/>
              </a:spcBef>
            </a:pPr>
            <a:r>
              <a:rPr lang="en-US" sz="1000" dirty="0">
                <a:solidFill>
                  <a:schemeClr val="tx1"/>
                </a:solidFill>
                <a:latin typeface="Trebuchet MS" panose="020B0603020202020204" pitchFamily="34" charset="0"/>
                <a:ea typeface="Verdana" panose="020B0604030504040204" pitchFamily="34" charset="0"/>
                <a:cs typeface="Verdana" panose="020B0604030504040204" pitchFamily="34" charset="0"/>
              </a:rPr>
              <a:t>Beautiful landscaping, irrigation, and elegant outdoor lighting complete this exceptional property. Currently a highly successful vacation rental, this home offers an unmatched combination of style, comfort, and functionality.</a:t>
            </a:r>
            <a:endParaRPr lang="en-US" sz="1000" dirty="0">
              <a:solidFill>
                <a:schemeClr val="tx1"/>
              </a:solidFill>
              <a:latin typeface="Trebuchet MS" panose="020B0603020202020204" pitchFamily="34" charset="0"/>
              <a:ea typeface="Verdana" panose="020B0604030504040204" pitchFamily="34" charset="0"/>
              <a:cs typeface="Verdana" panose="020B0604030504040204" pitchFamily="34" charset="0"/>
              <a:hlinkClick r:id="rId3"/>
            </a:endParaRPr>
          </a:p>
          <a:p>
            <a:pPr>
              <a:spcBef>
                <a:spcPts val="0"/>
              </a:spcBef>
            </a:pPr>
            <a:r>
              <a:rPr lang="en-US" sz="1000" dirty="0">
                <a:solidFill>
                  <a:schemeClr val="tx1"/>
                </a:solidFill>
                <a:latin typeface="Trebuchet MS" panose="020B0603020202020204" pitchFamily="34" charset="0"/>
                <a:ea typeface="Verdana" panose="020B0604030504040204" pitchFamily="34" charset="0"/>
                <a:cs typeface="Verdana" panose="020B0604030504040204" pitchFamily="34" charset="0"/>
                <a:hlinkClick r:id="rId3"/>
              </a:rPr>
              <a:t>VIDEO TOUR</a:t>
            </a:r>
            <a:endParaRPr lang="en-US" sz="1000" dirty="0">
              <a:solidFill>
                <a:schemeClr val="tx1"/>
              </a:solidFill>
              <a:latin typeface="Trebuchet MS" panose="020B0603020202020204" pitchFamily="34" charset="0"/>
              <a:ea typeface="Verdana" panose="020B0604030504040204" pitchFamily="34" charset="0"/>
              <a:cs typeface="Verdana" panose="020B0604030504040204" pitchFamily="34" charset="0"/>
            </a:endParaRPr>
          </a:p>
        </p:txBody>
      </p:sp>
      <p:pic>
        <p:nvPicPr>
          <p:cNvPr id="22"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7135466" y="8963806"/>
            <a:ext cx="1094134" cy="109413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 name="Picture 3"/>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0" y="9018520"/>
            <a:ext cx="1600200" cy="9847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1" name="Rectangle 30"/>
          <p:cNvSpPr/>
          <p:nvPr/>
        </p:nvSpPr>
        <p:spPr>
          <a:xfrm>
            <a:off x="4153471" y="9003042"/>
            <a:ext cx="2753397" cy="1015663"/>
          </a:xfrm>
          <a:prstGeom prst="rect">
            <a:avLst/>
          </a:prstGeom>
        </p:spPr>
        <p:txBody>
          <a:bodyPr wrap="square">
            <a:spAutoFit/>
          </a:bodyPr>
          <a:lstStyle/>
          <a:p>
            <a:pPr algn="r"/>
            <a:r>
              <a:rPr lang="en-US" sz="1800" b="1" dirty="0">
                <a:latin typeface="Trebuchet MS" panose="020B0603020202020204" pitchFamily="34" charset="0"/>
                <a:ea typeface="Verdana" panose="020B0604030504040204" pitchFamily="34" charset="0"/>
                <a:cs typeface="Verdana" panose="020B0604030504040204" pitchFamily="34" charset="0"/>
              </a:rPr>
              <a:t>Carey Nikonchuk</a:t>
            </a:r>
          </a:p>
          <a:p>
            <a:pPr algn="r"/>
            <a:r>
              <a:rPr lang="en-US" sz="1400" dirty="0">
                <a:latin typeface="Trebuchet MS" panose="020B0603020202020204" pitchFamily="34" charset="0"/>
                <a:ea typeface="Verdana" panose="020B0604030504040204" pitchFamily="34" charset="0"/>
                <a:cs typeface="Verdana" panose="020B0604030504040204" pitchFamily="34" charset="0"/>
              </a:rPr>
              <a:t>843-276-1701</a:t>
            </a:r>
          </a:p>
          <a:p>
            <a:pPr algn="r"/>
            <a:r>
              <a:rPr lang="en-US" sz="1400" dirty="0">
                <a:latin typeface="Trebuchet MS" panose="020B0603020202020204" pitchFamily="34" charset="0"/>
              </a:rPr>
              <a:t>cnikonchuk@gmail.com</a:t>
            </a:r>
          </a:p>
          <a:p>
            <a:pPr algn="r"/>
            <a:r>
              <a:rPr lang="en-US" sz="1400" dirty="0">
                <a:latin typeface="Trebuchet MS" panose="020B0603020202020204" pitchFamily="34" charset="0"/>
              </a:rPr>
              <a:t>www.brennamangroup.com</a:t>
            </a:r>
          </a:p>
        </p:txBody>
      </p:sp>
      <p:pic>
        <p:nvPicPr>
          <p:cNvPr id="5" name="Picture 4">
            <a:extLst>
              <a:ext uri="{FF2B5EF4-FFF2-40B4-BE49-F238E27FC236}">
                <a16:creationId xmlns:a16="http://schemas.microsoft.com/office/drawing/2014/main" id="{46EE3ABF-0AD7-4BAF-8EFE-0054297EE756}"/>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1" y="6431159"/>
            <a:ext cx="1591054" cy="1058498"/>
          </a:xfrm>
          <a:prstGeom prst="rect">
            <a:avLst/>
          </a:prstGeom>
        </p:spPr>
      </p:pic>
      <p:pic>
        <p:nvPicPr>
          <p:cNvPr id="8" name="Picture 7">
            <a:extLst>
              <a:ext uri="{FF2B5EF4-FFF2-40B4-BE49-F238E27FC236}">
                <a16:creationId xmlns:a16="http://schemas.microsoft.com/office/drawing/2014/main" id="{923F280A-95C0-4842-9293-40D5F2579626}"/>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2915" y="3839385"/>
            <a:ext cx="1594370" cy="1060703"/>
          </a:xfrm>
          <a:prstGeom prst="rect">
            <a:avLst/>
          </a:prstGeom>
        </p:spPr>
      </p:pic>
      <p:pic>
        <p:nvPicPr>
          <p:cNvPr id="10" name="Picture 9">
            <a:extLst>
              <a:ext uri="{FF2B5EF4-FFF2-40B4-BE49-F238E27FC236}">
                <a16:creationId xmlns:a16="http://schemas.microsoft.com/office/drawing/2014/main" id="{B9B6F2D5-E784-49C7-81D3-F0850F19BB6E}"/>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0" y="2543498"/>
            <a:ext cx="1594370" cy="1060703"/>
          </a:xfrm>
          <a:prstGeom prst="rect">
            <a:avLst/>
          </a:prstGeom>
        </p:spPr>
      </p:pic>
      <p:pic>
        <p:nvPicPr>
          <p:cNvPr id="13" name="Picture 12">
            <a:extLst>
              <a:ext uri="{FF2B5EF4-FFF2-40B4-BE49-F238E27FC236}">
                <a16:creationId xmlns:a16="http://schemas.microsoft.com/office/drawing/2014/main" id="{06B7A0B0-5ADA-4D62-8B86-DDB96EA994AD}"/>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4860" y="1271749"/>
            <a:ext cx="1590480" cy="1036566"/>
          </a:xfrm>
          <a:prstGeom prst="rect">
            <a:avLst/>
          </a:prstGeom>
        </p:spPr>
      </p:pic>
      <p:pic>
        <p:nvPicPr>
          <p:cNvPr id="18" name="Picture 17">
            <a:extLst>
              <a:ext uri="{FF2B5EF4-FFF2-40B4-BE49-F238E27FC236}">
                <a16:creationId xmlns:a16="http://schemas.microsoft.com/office/drawing/2014/main" id="{582EFB8E-A703-4460-9BA8-E82FAC0524E3}"/>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2915" y="5135272"/>
            <a:ext cx="1594370" cy="1060703"/>
          </a:xfrm>
          <a:prstGeom prst="rect">
            <a:avLst/>
          </a:prstGeom>
        </p:spPr>
      </p:pic>
      <p:pic>
        <p:nvPicPr>
          <p:cNvPr id="25" name="Picture 24">
            <a:extLst>
              <a:ext uri="{FF2B5EF4-FFF2-40B4-BE49-F238E27FC236}">
                <a16:creationId xmlns:a16="http://schemas.microsoft.com/office/drawing/2014/main" id="{7C2A5E22-3C02-4F1D-A26A-E0E70BDA594A}"/>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2481" y="7724840"/>
            <a:ext cx="1586093" cy="1058498"/>
          </a:xfrm>
          <a:prstGeom prst="rect">
            <a:avLst/>
          </a:prstGeom>
        </p:spPr>
      </p:pic>
      <p:sp>
        <p:nvSpPr>
          <p:cNvPr id="4" name="Rectangle 3">
            <a:extLst>
              <a:ext uri="{FF2B5EF4-FFF2-40B4-BE49-F238E27FC236}">
                <a16:creationId xmlns:a16="http://schemas.microsoft.com/office/drawing/2014/main" id="{3F0E83C8-AECD-4552-8889-941F70D88729}"/>
              </a:ext>
            </a:extLst>
          </p:cNvPr>
          <p:cNvSpPr/>
          <p:nvPr/>
        </p:nvSpPr>
        <p:spPr>
          <a:xfrm>
            <a:off x="1766380" y="0"/>
            <a:ext cx="6463219" cy="369332"/>
          </a:xfrm>
          <a:prstGeom prst="rect">
            <a:avLst/>
          </a:prstGeom>
        </p:spPr>
        <p:txBody>
          <a:bodyPr wrap="square">
            <a:spAutoFit/>
          </a:bodyPr>
          <a:lstStyle/>
          <a:p>
            <a:pPr algn="r"/>
            <a:r>
              <a:rPr lang="en-US" sz="1800" b="1" i="1" dirty="0">
                <a:ln w="3175">
                  <a:solidFill>
                    <a:schemeClr val="tx1"/>
                  </a:solidFill>
                </a:ln>
                <a:solidFill>
                  <a:schemeClr val="bg1"/>
                </a:solidFill>
                <a:effectLst>
                  <a:outerShdw blurRad="38100" dist="38100" dir="2700000" algn="tl">
                    <a:srgbClr val="000000">
                      <a:alpha val="43137"/>
                    </a:srgbClr>
                  </a:outerShdw>
                </a:effectLst>
                <a:latin typeface="Trebuchet MS" panose="020B0603020202020204" pitchFamily="34" charset="0"/>
              </a:rPr>
              <a:t>Seas The Day And Sell This Beach House</a:t>
            </a:r>
          </a:p>
        </p:txBody>
      </p:sp>
      <p:pic>
        <p:nvPicPr>
          <p:cNvPr id="7" name="Picture 6">
            <a:extLst>
              <a:ext uri="{FF2B5EF4-FFF2-40B4-BE49-F238E27FC236}">
                <a16:creationId xmlns:a16="http://schemas.microsoft.com/office/drawing/2014/main" id="{86D52B1E-C9E7-0EDF-F504-0626C0036B34}"/>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1620" y="0"/>
            <a:ext cx="1596959" cy="1036566"/>
          </a:xfrm>
          <a:prstGeom prst="rect">
            <a:avLst/>
          </a:prstGeom>
        </p:spPr>
      </p:pic>
    </p:spTree>
    <p:extLst>
      <p:ext uri="{BB962C8B-B14F-4D97-AF65-F5344CB8AC3E}">
        <p14:creationId xmlns:p14="http://schemas.microsoft.com/office/powerpoint/2010/main" val="40697896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432</TotalTime>
  <Words>539</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3405 CAMERON BOULEVARD Isle of Palms, SC 29451 · MLS# 25008711 · $2,500,000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1280 Marsh Rabbit Ct Dunes West ~ Mt Pleasant MLS# 1411605 ~ $</dc:title>
  <dc:creator>CVH360</dc:creator>
  <cp:lastModifiedBy>A. Thomas Price</cp:lastModifiedBy>
  <cp:revision>74</cp:revision>
  <dcterms:created xsi:type="dcterms:W3CDTF">2006-08-16T00:00:00Z</dcterms:created>
  <dcterms:modified xsi:type="dcterms:W3CDTF">2025-09-10T12:39:03Z</dcterms:modified>
</cp:coreProperties>
</file>