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76" y="54"/>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6/28/2018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6/28/2018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6/28/2018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15200" cy="5486401"/>
          </a:xfrm>
          <a:prstGeom prst="rect">
            <a:avLst/>
          </a:prstGeom>
          <a:ln w="3175">
            <a:noFill/>
          </a:ln>
          <a:effectLst/>
        </p:spPr>
      </p:pic>
      <p:sp>
        <p:nvSpPr>
          <p:cNvPr id="21" name="Rectangle 20"/>
          <p:cNvSpPr/>
          <p:nvPr/>
        </p:nvSpPr>
        <p:spPr>
          <a:xfrm>
            <a:off x="7485869" y="7474588"/>
            <a:ext cx="819932"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858" y="6858000"/>
            <a:ext cx="7316917" cy="1948534"/>
          </a:xfrm>
        </p:spPr>
        <p:txBody>
          <a:bodyPr anchor="ctr">
            <a:noAutofit/>
          </a:bodyPr>
          <a:lstStyle/>
          <a:p>
            <a:r>
              <a:rPr lang="en-US" sz="1200" dirty="0">
                <a:solidFill>
                  <a:schemeClr val="accent1">
                    <a:lumMod val="50000"/>
                  </a:schemeClr>
                </a:solidFill>
                <a:latin typeface="Trebuchet MS" panose="020B0603020202020204" pitchFamily="34" charset="0"/>
              </a:rPr>
              <a:t>OWNER HAS MADE MAJOR IMPROVEMENTS AND PRICE ADJUSTMENTS MAKING THIS HOME A GREAT BUY FOR SOMEONE. THIS AWARD WINNING HOUSE DESIGN HAS STUDY, LR, FORMAL DR , SPACIOUS OPEN KITCHEN WITH ISLAND AND BREAKFAST ROOM W/BAY OPEN TO HUGE VAULTED FAMILY ROOM WITH FIREPLACE. WONDERFUL MASTER BEDROOM SUITE WITH SEPARATE DRESSING/ EXERCISE ROOM OR OFFICE PLUS MAGNIFICENT VAULTED CUSTOM MASTER BATHROOM WITH TILE SHOWER AND SEPARATE CUSTOM TUB,DOUBLE VANITIES AND DOUBLE WALK IN CLOSETS, PLUS A GUEST BEDROOM WITH BATH AND TWO BEDROOMS SHARE A BATH.THEN THERE IS THIRD FLOOR WALK UP WHICH IS UNFINISHED. BACKYARD IS AN OASIS WITH LARGE WOODEN DECK AND SCREEN PORCH OVERLOOKING FENCED YARD WITH LANDSCAPING SURROUNDING IN GROUND SALT WATER POOL WITH SLIDE, FIRE PIT, OUTDOOR KITCHEN, CUSTOM PLAYHOUSE AND MORE.</a:t>
            </a:r>
          </a:p>
        </p:txBody>
      </p:sp>
      <p:sp>
        <p:nvSpPr>
          <p:cNvPr id="2" name="Title 1"/>
          <p:cNvSpPr>
            <a:spLocks noGrp="1"/>
          </p:cNvSpPr>
          <p:nvPr>
            <p:ph type="ctrTitle"/>
          </p:nvPr>
        </p:nvSpPr>
        <p:spPr>
          <a:xfrm>
            <a:off x="-10445" y="5486400"/>
            <a:ext cx="7312912" cy="1181587"/>
          </a:xfrm>
        </p:spPr>
        <p:txBody>
          <a:bodyPr anchor="t">
            <a:noAutofit/>
            <a:scene3d>
              <a:camera prst="orthographicFront"/>
              <a:lightRig rig="soft" dir="t">
                <a:rot lat="0" lon="0" rev="17220000"/>
              </a:lightRig>
            </a:scene3d>
            <a:sp3d prstMaterial="softEdge"/>
          </a:bodyPr>
          <a:lstStyle/>
          <a:p>
            <a:r>
              <a:rPr lang="en-US" sz="2400" cap="none" dirty="0">
                <a:ln w="3175" cmpd="sng">
                  <a:noFill/>
                  <a:prstDash val="solid"/>
                </a:ln>
                <a:solidFill>
                  <a:schemeClr val="tx2">
                    <a:lumMod val="50000"/>
                  </a:schemeClr>
                </a:solidFill>
                <a:effectLst/>
                <a:latin typeface="Trebuchet MS" panose="020B0603020202020204" pitchFamily="34" charset="0"/>
              </a:rPr>
              <a:t>3429 Shagbark Circle</a:t>
            </a:r>
            <a:br>
              <a:rPr lang="en-US" sz="2000" b="0" cap="none" dirty="0">
                <a:ln w="3175" cmpd="sng">
                  <a:noFill/>
                  <a:prstDash val="solid"/>
                </a:ln>
                <a:solidFill>
                  <a:schemeClr val="tx2">
                    <a:lumMod val="50000"/>
                  </a:schemeClr>
                </a:solidFill>
                <a:effectLst/>
                <a:latin typeface="Trebuchet MS" panose="020B0603020202020204" pitchFamily="34" charset="0"/>
              </a:rPr>
            </a:br>
            <a:r>
              <a:rPr lang="en-US" sz="1800" b="0" cap="none" dirty="0">
                <a:ln w="3175" cmpd="sng">
                  <a:noFill/>
                  <a:prstDash val="solid"/>
                </a:ln>
                <a:solidFill>
                  <a:schemeClr val="tx2">
                    <a:lumMod val="50000"/>
                  </a:schemeClr>
                </a:solidFill>
                <a:effectLst/>
                <a:latin typeface="Trebuchet MS" panose="020B0603020202020204" pitchFamily="34" charset="0"/>
              </a:rPr>
              <a:t>Mount Pleasant ~ MLS# 18007128</a:t>
            </a:r>
            <a:br>
              <a:rPr lang="en-US" sz="1800" b="0" cap="none" dirty="0">
                <a:ln w="3175" cmpd="sng">
                  <a:noFill/>
                  <a:prstDash val="solid"/>
                </a:ln>
                <a:solidFill>
                  <a:schemeClr val="tx2">
                    <a:lumMod val="50000"/>
                  </a:schemeClr>
                </a:solidFill>
                <a:effectLst/>
                <a:latin typeface="Trebuchet MS" panose="020B0603020202020204" pitchFamily="34" charset="0"/>
              </a:rPr>
            </a:br>
            <a:r>
              <a:rPr lang="en-US" sz="1800" i="1" cap="none" dirty="0">
                <a:ln w="3175" cmpd="sng">
                  <a:noFill/>
                  <a:prstDash val="solid"/>
                </a:ln>
                <a:solidFill>
                  <a:schemeClr val="accent1"/>
                </a:solidFill>
                <a:effectLst/>
                <a:latin typeface="Trebuchet MS" panose="020B0603020202020204" pitchFamily="34" charset="0"/>
              </a:rPr>
              <a:t>WAS $729,900...NOW OFFERING AT $675,000</a:t>
            </a:r>
            <a:br>
              <a:rPr lang="en-US" sz="1800" i="1" cap="none" dirty="0">
                <a:ln w="3175" cmpd="sng">
                  <a:noFill/>
                  <a:prstDash val="solid"/>
                </a:ln>
                <a:solidFill>
                  <a:schemeClr val="accent1"/>
                </a:solidFill>
                <a:effectLst/>
                <a:latin typeface="Trebuchet MS" panose="020B0603020202020204" pitchFamily="34" charset="0"/>
              </a:rPr>
            </a:br>
            <a:r>
              <a:rPr lang="en-US" sz="2400" cap="none" dirty="0">
                <a:ln w="3175" cmpd="sng">
                  <a:noFill/>
                  <a:prstDash val="solid"/>
                </a:ln>
                <a:solidFill>
                  <a:srgbClr val="FF0000"/>
                </a:solidFill>
                <a:effectLst/>
                <a:highlight>
                  <a:srgbClr val="FFFF00"/>
                </a:highlight>
                <a:latin typeface="Trebuchet MS" panose="020B0603020202020204" pitchFamily="34" charset="0"/>
              </a:rPr>
              <a:t>Open House Sunday July 1</a:t>
            </a:r>
            <a:r>
              <a:rPr lang="en-US" sz="2400" cap="none" baseline="30000" dirty="0">
                <a:ln w="3175" cmpd="sng">
                  <a:noFill/>
                  <a:prstDash val="solid"/>
                </a:ln>
                <a:solidFill>
                  <a:srgbClr val="FF0000"/>
                </a:solidFill>
                <a:effectLst/>
                <a:highlight>
                  <a:srgbClr val="FFFF00"/>
                </a:highlight>
                <a:latin typeface="Trebuchet MS" panose="020B0603020202020204" pitchFamily="34" charset="0"/>
              </a:rPr>
              <a:t>st</a:t>
            </a:r>
            <a:r>
              <a:rPr lang="en-US" sz="2400" cap="none" dirty="0">
                <a:ln w="3175" cmpd="sng">
                  <a:noFill/>
                  <a:prstDash val="solid"/>
                </a:ln>
                <a:solidFill>
                  <a:srgbClr val="FF0000"/>
                </a:solidFill>
                <a:effectLst/>
                <a:highlight>
                  <a:srgbClr val="FFFF00"/>
                </a:highlight>
                <a:latin typeface="Trebuchet MS" panose="020B0603020202020204" pitchFamily="34" charset="0"/>
              </a:rPr>
              <a:t> </a:t>
            </a:r>
            <a:r>
              <a:rPr lang="en-US" sz="2400" cap="none">
                <a:ln w="3175" cmpd="sng">
                  <a:noFill/>
                  <a:prstDash val="solid"/>
                </a:ln>
                <a:solidFill>
                  <a:srgbClr val="FF0000"/>
                </a:solidFill>
                <a:effectLst/>
                <a:highlight>
                  <a:srgbClr val="FFFF00"/>
                </a:highlight>
                <a:latin typeface="Trebuchet MS" panose="020B0603020202020204" pitchFamily="34" charset="0"/>
              </a:rPr>
              <a:t>from 1-4</a:t>
            </a:r>
            <a:endParaRPr lang="en-US" sz="1400" cap="none" dirty="0">
              <a:ln w="3175" cmpd="sng">
                <a:noFill/>
                <a:prstDash val="solid"/>
              </a:ln>
              <a:solidFill>
                <a:srgbClr val="FF0000"/>
              </a:solidFill>
              <a:effectLst/>
              <a:highlight>
                <a:srgbClr val="FFFF00"/>
              </a:highlight>
              <a:latin typeface="Trebuchet MS" panose="020B0603020202020204" pitchFamily="34" charset="0"/>
            </a:endParaRPr>
          </a:p>
        </p:txBody>
      </p:sp>
      <p:grpSp>
        <p:nvGrpSpPr>
          <p:cNvPr id="9" name="Group 8"/>
          <p:cNvGrpSpPr/>
          <p:nvPr/>
        </p:nvGrpSpPr>
        <p:grpSpPr>
          <a:xfrm>
            <a:off x="0" y="8891159"/>
            <a:ext cx="1524000" cy="1167241"/>
            <a:chOff x="0" y="8814959"/>
            <a:chExt cx="1524000" cy="1167241"/>
          </a:xfrm>
          <a:noFill/>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a:grpFill/>
          </p:spPr>
        </p:pic>
        <p:sp>
          <p:nvSpPr>
            <p:cNvPr id="18" name="Rectangle 17"/>
            <p:cNvSpPr/>
            <p:nvPr/>
          </p:nvSpPr>
          <p:spPr>
            <a:xfrm>
              <a:off x="0" y="9566702"/>
              <a:ext cx="1524000" cy="415498"/>
            </a:xfrm>
            <a:prstGeom prst="rect">
              <a:avLst/>
            </a:prstGeom>
            <a:grpFill/>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628 Long Point Rd.</a:t>
              </a:r>
            </a:p>
            <a:p>
              <a:pPr algn="ctr"/>
              <a:r>
                <a:rPr lang="en-US" sz="700" dirty="0">
                  <a:solidFill>
                    <a:schemeClr val="tx2"/>
                  </a:solidFill>
                  <a:latin typeface="Trebuchet MS" panose="020B0603020202020204" pitchFamily="34" charset="0"/>
                </a:rPr>
                <a:t>Mt Pleasant, SC 29464-3032</a:t>
              </a:r>
            </a:p>
          </p:txBody>
        </p:sp>
      </p:grpSp>
      <p:sp>
        <p:nvSpPr>
          <p:cNvPr id="23" name="Rectangle 22"/>
          <p:cNvSpPr/>
          <p:nvPr/>
        </p:nvSpPr>
        <p:spPr>
          <a:xfrm>
            <a:off x="0" y="0"/>
            <a:ext cx="7315200" cy="707886"/>
          </a:xfrm>
          <a:prstGeom prst="rect">
            <a:avLst/>
          </a:prstGeom>
        </p:spPr>
        <p:txBody>
          <a:bodyPr wrap="square" anchor="ctr">
            <a:spAutoFit/>
          </a:bodyPr>
          <a:lstStyle/>
          <a:p>
            <a:pPr algn="ctr"/>
            <a:r>
              <a:rPr lang="en-US" sz="2200" b="1" i="1" dirty="0">
                <a:ln w="3175">
                  <a:solidFill>
                    <a:schemeClr val="tx2">
                      <a:lumMod val="50000"/>
                    </a:schemeClr>
                  </a:solidFill>
                </a:ln>
                <a:solidFill>
                  <a:srgbClr val="FFFF00"/>
                </a:solidFill>
                <a:latin typeface="Trebuchet MS" panose="020B0603020202020204" pitchFamily="34" charset="0"/>
              </a:rPr>
              <a:t>OWNER SAYS SELL!!!! $50,000+ PRICE REDUCTION!!!!</a:t>
            </a:r>
          </a:p>
          <a:p>
            <a:pPr algn="ctr"/>
            <a:r>
              <a:rPr lang="en-US" sz="1600" b="1" i="1" dirty="0">
                <a:ln w="3175">
                  <a:solidFill>
                    <a:schemeClr val="tx2">
                      <a:lumMod val="50000"/>
                    </a:schemeClr>
                  </a:solidFill>
                </a:ln>
                <a:solidFill>
                  <a:srgbClr val="FFFF00"/>
                </a:solidFill>
                <a:latin typeface="Trebuchet MS" panose="020B0603020202020204" pitchFamily="34" charset="0"/>
              </a:rPr>
              <a:t>Relaxing Outdoor Oasis &amp; </a:t>
            </a:r>
            <a:r>
              <a:rPr lang="en-US" sz="1800" b="1" i="1" dirty="0">
                <a:ln w="3175">
                  <a:solidFill>
                    <a:schemeClr val="tx2">
                      <a:lumMod val="50000"/>
                    </a:schemeClr>
                  </a:solidFill>
                </a:ln>
                <a:solidFill>
                  <a:srgbClr val="FFFF00"/>
                </a:solidFill>
                <a:latin typeface="Trebuchet MS" panose="020B0603020202020204" pitchFamily="34" charset="0"/>
              </a:rPr>
              <a:t>Amazing Entertainment Opportunities</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4442" y="8891160"/>
            <a:ext cx="1280160" cy="1121664"/>
          </a:xfrm>
          <a:prstGeom prst="rect">
            <a:avLst/>
          </a:prstGeom>
        </p:spPr>
      </p:pic>
      <p:sp>
        <p:nvSpPr>
          <p:cNvPr id="5" name="Rectangle 4"/>
          <p:cNvSpPr/>
          <p:nvPr/>
        </p:nvSpPr>
        <p:spPr>
          <a:xfrm>
            <a:off x="8610600" y="4688936"/>
            <a:ext cx="1334020" cy="400110"/>
          </a:xfrm>
          <a:prstGeom prst="rect">
            <a:avLst/>
          </a:prstGeom>
        </p:spPr>
        <p:txBody>
          <a:bodyPr wrap="none">
            <a:spAutoFit/>
          </a:bodyPr>
          <a:lstStyle/>
          <a:p>
            <a:r>
              <a:rPr lang="en-US" b="1" i="1" dirty="0">
                <a:ln w="10541" cmpd="sng">
                  <a:noFill/>
                  <a:prstDash val="solid"/>
                </a:ln>
                <a:solidFill>
                  <a:srgbClr val="FF0000"/>
                </a:solidFill>
                <a:latin typeface="Trebuchet MS" panose="020B0603020202020204" pitchFamily="34" charset="0"/>
              </a:rPr>
              <a:t>$550,000</a:t>
            </a:r>
            <a:endParaRPr lang="en-US" b="1" i="1" dirty="0">
              <a:solidFill>
                <a:srgbClr val="FF0000"/>
              </a:solidFill>
            </a:endParaRPr>
          </a:p>
        </p:txBody>
      </p:sp>
      <p:cxnSp>
        <p:nvCxnSpPr>
          <p:cNvPr id="7" name="Straight Connector 6"/>
          <p:cNvCxnSpPr/>
          <p:nvPr/>
        </p:nvCxnSpPr>
        <p:spPr>
          <a:xfrm flipV="1">
            <a:off x="8849935" y="5273478"/>
            <a:ext cx="855349" cy="5276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1717" y="8928772"/>
            <a:ext cx="7315200" cy="1046440"/>
          </a:xfrm>
          <a:prstGeom prst="rect">
            <a:avLst/>
          </a:prstGeom>
          <a:noFill/>
        </p:spPr>
        <p:txBody>
          <a:bodyPr wrap="square">
            <a:spAutoFit/>
          </a:bodyPr>
          <a:lstStyle/>
          <a:p>
            <a:pPr algn="ctr"/>
            <a:r>
              <a:rPr lang="en-US" sz="1800" dirty="0">
                <a:solidFill>
                  <a:schemeClr val="tx2"/>
                </a:solidFill>
                <a:latin typeface="Trebuchet MS" panose="020B0603020202020204" pitchFamily="34" charset="0"/>
              </a:rPr>
              <a:t>Tommy Lovett</a:t>
            </a:r>
            <a:br>
              <a:rPr lang="en-US" sz="18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Tommy - (843) 442-1276</a:t>
            </a:r>
            <a:br>
              <a:rPr lang="en-US" sz="1100" dirty="0">
                <a:solidFill>
                  <a:schemeClr val="tx2"/>
                </a:solidFill>
                <a:latin typeface="Trebuchet MS" panose="020B0603020202020204" pitchFamily="34" charset="0"/>
              </a:rPr>
            </a:br>
            <a:endParaRPr lang="en-US" sz="1100" dirty="0">
              <a:solidFill>
                <a:schemeClr val="tx2"/>
              </a:solidFill>
              <a:latin typeface="Trebuchet MS" panose="020B0603020202020204" pitchFamily="34" charset="0"/>
            </a:endParaRPr>
          </a:p>
          <a:p>
            <a:pPr algn="ctr"/>
            <a:r>
              <a:rPr lang="en-US" sz="1100" dirty="0">
                <a:solidFill>
                  <a:schemeClr val="tx2"/>
                </a:solidFill>
                <a:latin typeface="Trebuchet MS" panose="020B0603020202020204" pitchFamily="34" charset="0"/>
              </a:rPr>
              <a:t>tlovett@carolinaone.com</a:t>
            </a:r>
            <a:br>
              <a:rPr lang="en-US" sz="11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www.tommylovettrealestate.com</a:t>
            </a:r>
          </a:p>
        </p:txBody>
      </p:sp>
      <p:grpSp>
        <p:nvGrpSpPr>
          <p:cNvPr id="6" name="Group 5">
            <a:extLst>
              <a:ext uri="{FF2B5EF4-FFF2-40B4-BE49-F238E27FC236}">
                <a16:creationId xmlns:a16="http://schemas.microsoft.com/office/drawing/2014/main" id="{1861825F-515E-483D-87CB-AE871388F5BA}"/>
              </a:ext>
            </a:extLst>
          </p:cNvPr>
          <p:cNvGrpSpPr/>
          <p:nvPr/>
        </p:nvGrpSpPr>
        <p:grpSpPr>
          <a:xfrm>
            <a:off x="144564" y="-3365832"/>
            <a:ext cx="7034102" cy="3209289"/>
            <a:chOff x="142875" y="533400"/>
            <a:chExt cx="7034102" cy="3209289"/>
          </a:xfrm>
        </p:grpSpPr>
        <p:pic>
          <p:nvPicPr>
            <p:cNvPr id="37" name="Picture 3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957777" y="1730797"/>
              <a:ext cx="1219200" cy="813366"/>
            </a:xfrm>
            <a:prstGeom prst="rect">
              <a:avLst/>
            </a:prstGeom>
            <a:ln w="3175">
              <a:noFill/>
            </a:ln>
            <a:effectLst/>
          </p:spPr>
        </p:pic>
        <p:pic>
          <p:nvPicPr>
            <p:cNvPr id="38" name="Picture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2875" y="533400"/>
              <a:ext cx="1215822" cy="811112"/>
            </a:xfrm>
            <a:prstGeom prst="rect">
              <a:avLst/>
            </a:prstGeom>
            <a:ln w="3175">
              <a:noFill/>
            </a:ln>
            <a:effectLst/>
          </p:spPr>
        </p:pic>
        <p:pic>
          <p:nvPicPr>
            <p:cNvPr id="39" name="Picture 3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59469" y="533400"/>
              <a:ext cx="1217508" cy="812237"/>
            </a:xfrm>
            <a:prstGeom prst="rect">
              <a:avLst/>
            </a:prstGeom>
            <a:ln w="3175">
              <a:noFill/>
            </a:ln>
            <a:effectLst/>
          </p:spPr>
        </p:pic>
        <p:pic>
          <p:nvPicPr>
            <p:cNvPr id="40" name="Picture 3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42875" y="2931577"/>
              <a:ext cx="1215822" cy="811112"/>
            </a:xfrm>
            <a:prstGeom prst="rect">
              <a:avLst/>
            </a:prstGeom>
            <a:ln w="3175">
              <a:noFill/>
            </a:ln>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42875" y="1731361"/>
              <a:ext cx="1219200" cy="813366"/>
            </a:xfrm>
            <a:prstGeom prst="rect">
              <a:avLst/>
            </a:prstGeom>
            <a:ln w="3175">
              <a:noFill/>
            </a:ln>
            <a:effectLst/>
          </p:spPr>
        </p:pic>
        <p:pic>
          <p:nvPicPr>
            <p:cNvPr id="25" name="Picture 2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57777" y="2929323"/>
              <a:ext cx="1219200" cy="813366"/>
            </a:xfrm>
            <a:prstGeom prst="rect">
              <a:avLst/>
            </a:prstGeom>
            <a:ln w="3175">
              <a:noFill/>
            </a:ln>
            <a:effectLst/>
          </p:spPr>
        </p:pic>
      </p:grpSp>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7372" y="4488813"/>
            <a:ext cx="1369255" cy="914400"/>
          </a:xfrm>
          <a:prstGeom prst="rect">
            <a:avLst/>
          </a:prstGeom>
          <a:ln w="3175">
            <a:solidFill>
              <a:schemeClr val="bg1"/>
            </a:solidFill>
          </a:ln>
          <a:effectLst/>
        </p:spPr>
      </p:pic>
      <p:pic>
        <p:nvPicPr>
          <p:cNvPr id="33" name="Picture 3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936610" y="4488813"/>
            <a:ext cx="1369255" cy="914400"/>
          </a:xfrm>
          <a:prstGeom prst="rect">
            <a:avLst/>
          </a:prstGeom>
          <a:ln w="3175">
            <a:solidFill>
              <a:schemeClr val="bg1"/>
            </a:solidFill>
          </a:ln>
          <a:effectLst/>
        </p:spPr>
      </p:pic>
      <p:pic>
        <p:nvPicPr>
          <p:cNvPr id="35" name="Picture 3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63883" y="4488813"/>
            <a:ext cx="1373945" cy="914400"/>
          </a:xfrm>
          <a:prstGeom prst="rect">
            <a:avLst/>
          </a:prstGeom>
          <a:ln w="3175">
            <a:solidFill>
              <a:schemeClr val="bg1"/>
            </a:solidFill>
          </a:ln>
          <a:effectLst/>
        </p:spPr>
      </p:pic>
      <p:pic>
        <p:nvPicPr>
          <p:cNvPr id="41" name="Picture 40"/>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004646" y="4488813"/>
            <a:ext cx="1373945" cy="914400"/>
          </a:xfrm>
          <a:prstGeom prst="rect">
            <a:avLst/>
          </a:prstGeom>
          <a:ln w="3175">
            <a:solidFill>
              <a:schemeClr val="bg1"/>
            </a:solid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287</TotalTime>
  <Words>182</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3429 Shagbark Circle Mount Pleasant ~ MLS# 18007128 WAS $729,900...NOW OFFERING AT $675,000 Open House Sunday July 1st from 1-4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65</cp:revision>
  <dcterms:created xsi:type="dcterms:W3CDTF">2006-08-16T00:00:00Z</dcterms:created>
  <dcterms:modified xsi:type="dcterms:W3CDTF">2018-06-28T14:46:27Z</dcterms:modified>
</cp:coreProperties>
</file>