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284" y="-8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3/18/2018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3/18/2018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0400" y="533400"/>
            <a:ext cx="4279052" cy="3209289"/>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718" y="3734432"/>
            <a:ext cx="7316917" cy="3987731"/>
          </a:xfrm>
        </p:spPr>
        <p:txBody>
          <a:bodyPr anchor="ctr">
            <a:noAutofit/>
          </a:bodyPr>
          <a:lstStyle/>
          <a:p>
            <a:r>
              <a:rPr lang="en-US" sz="1200" dirty="0">
                <a:solidFill>
                  <a:schemeClr val="tx2">
                    <a:lumMod val="75000"/>
                  </a:schemeClr>
                </a:solidFill>
                <a:latin typeface="Trebuchet MS" panose="020B0603020202020204" pitchFamily="34" charset="0"/>
              </a:rPr>
              <a:t>This is an amazing home with an Oasis for a backyard. The home has been meticulously taken care of with new architectural roof and freshly painted exterior. The master bathroom along with the other bathrooms have all been upgraded and hardwoods floors refinished. The unique floor plan provides wonderful flow and flexibility for formal as well as casual entertaining. The front study can be used as a downstairs guest room with hall powder room. The living room can be used as a piano room and/or second den/ game room. Then there is the elegant formal dining room just off the kitchen. Large open kitchen with island and breakfast room all opening to the huge vaulted family room with fireplace and custom bookcases. Fabulous Master bedroom suite and custom bath and sitting room and much more. Two upstairs (Jack and Jill) bedrooms share a bathroom while 4th guest bedroom has it's own private bathroom. There is a walk up staircase leading to the third level which is 492 square feet of floored space great for storage or which could be easily finished to expanded to heated and cooled square footage for additional bedrooms and bath or hobby rooms. Now for the OUTDOOR OASIS in the Backyard: You can enter the large fenced rear yard from the side yard or from your den. Your breath will be taken away buy your first impressions of the beautiful salt water pool with slide along with the tasteful landscaping surrounding the pool , the custom outdoor barbecue kitchen area and custom fire pit. This all makes a perfect setting for those outdoor parties. The large wooden deck with benches and huge screen porch with tables and chairs are wonderful focal points to see all the backyard activities including children playing in the custom playhouse. All this while adults enjoy cool beverages and hot food prepared from the indoor kitchen or from the outdoor grill. Someone has already gone to a lot of trouble and expense to make this home and yard a real paradise for some lucky family.</a:t>
            </a:r>
          </a:p>
        </p:txBody>
      </p:sp>
      <p:sp>
        <p:nvSpPr>
          <p:cNvPr id="2" name="Title 1"/>
          <p:cNvSpPr>
            <a:spLocks noGrp="1"/>
          </p:cNvSpPr>
          <p:nvPr>
            <p:ph type="ctrTitle"/>
          </p:nvPr>
        </p:nvSpPr>
        <p:spPr>
          <a:xfrm>
            <a:off x="-574" y="3124200"/>
            <a:ext cx="7312912" cy="685800"/>
          </a:xfrm>
        </p:spPr>
        <p:txBody>
          <a:bodyPr anchor="t">
            <a:noAutofit/>
            <a:scene3d>
              <a:camera prst="orthographicFront"/>
              <a:lightRig rig="soft" dir="t">
                <a:rot lat="0" lon="0" rev="17220000"/>
              </a:lightRig>
            </a:scene3d>
            <a:sp3d prstMaterial="softEdge"/>
          </a:bodyPr>
          <a:lstStyle/>
          <a:p>
            <a:r>
              <a:rPr lang="en-US" sz="2400" cap="none" dirty="0">
                <a:ln w="3175" cmpd="sng">
                  <a:noFill/>
                  <a:prstDash val="solid"/>
                </a:ln>
                <a:solidFill>
                  <a:schemeClr val="bg1"/>
                </a:solidFill>
                <a:effectLst>
                  <a:outerShdw blurRad="60007" dist="310007" dir="7680000" sy="30000" kx="1300200" algn="ctr" rotWithShape="0">
                    <a:prstClr val="black">
                      <a:alpha val="32000"/>
                    </a:prstClr>
                  </a:outerShdw>
                </a:effectLst>
                <a:latin typeface="Trebuchet MS" panose="020B0603020202020204" pitchFamily="34" charset="0"/>
              </a:rPr>
              <a:t>3429 Shagbark Circle</a:t>
            </a:r>
            <a:br>
              <a:rPr lang="en-US" sz="2000" cap="none" dirty="0">
                <a:ln w="3175" cmpd="sng">
                  <a:noFill/>
                  <a:prstDash val="solid"/>
                </a:ln>
                <a:solidFill>
                  <a:schemeClr val="bg1"/>
                </a:solidFill>
                <a:effectLst>
                  <a:outerShdw blurRad="60007" dist="310007" dir="7680000" sy="30000" kx="1300200" algn="ctr" rotWithShape="0">
                    <a:prstClr val="black">
                      <a:alpha val="32000"/>
                    </a:prstClr>
                  </a:outerShdw>
                </a:effectLst>
                <a:latin typeface="Trebuchet MS" panose="020B0603020202020204" pitchFamily="34" charset="0"/>
              </a:rPr>
            </a:br>
            <a:r>
              <a:rPr lang="en-US" sz="1600" cap="none" dirty="0">
                <a:ln w="3175" cmpd="sng">
                  <a:noFill/>
                  <a:prstDash val="solid"/>
                </a:ln>
                <a:solidFill>
                  <a:schemeClr val="bg1"/>
                </a:solidFill>
                <a:effectLst>
                  <a:outerShdw blurRad="60007" dist="310007" dir="7680000" sy="30000" kx="1300200" algn="ctr" rotWithShape="0">
                    <a:prstClr val="black">
                      <a:alpha val="32000"/>
                    </a:prstClr>
                  </a:outerShdw>
                </a:effectLst>
                <a:latin typeface="Trebuchet MS" panose="020B0603020202020204" pitchFamily="34" charset="0"/>
              </a:rPr>
              <a:t>Mt Pleasant ~ MLS# 18007128 ~ $719,900</a:t>
            </a:r>
            <a:endParaRPr lang="en-US" sz="1400" cap="none" dirty="0">
              <a:ln w="3175" cmpd="sng">
                <a:noFill/>
                <a:prstDash val="solid"/>
              </a:ln>
              <a:solidFill>
                <a:schemeClr val="bg1"/>
              </a:solidFill>
              <a:effectLst>
                <a:outerShdw blurRad="60007" dist="310007" dir="7680000" sy="30000" kx="1300200" algn="ctr" rotWithShape="0">
                  <a:prstClr val="black">
                    <a:alpha val="32000"/>
                  </a:prstClr>
                </a:outerShdw>
              </a:effectLst>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1718" y="0"/>
            <a:ext cx="7315200" cy="461665"/>
          </a:xfrm>
          <a:prstGeom prst="rect">
            <a:avLst/>
          </a:prstGeom>
        </p:spPr>
        <p:txBody>
          <a:bodyPr wrap="square" anchor="ctr">
            <a:spAutoFit/>
          </a:bodyPr>
          <a:lstStyle/>
          <a:p>
            <a:pPr algn="ctr"/>
            <a:r>
              <a:rPr lang="en-US" sz="2400" i="1" dirty="0">
                <a:solidFill>
                  <a:schemeClr val="tx2"/>
                </a:solidFill>
                <a:effectLst>
                  <a:outerShdw blurRad="50800" dist="38100" dir="5400000" algn="t" rotWithShape="0">
                    <a:schemeClr val="accent1">
                      <a:alpha val="40000"/>
                    </a:schemeClr>
                  </a:outerShdw>
                </a:effectLst>
                <a:latin typeface="Trebuchet MS" panose="020B0603020202020204" pitchFamily="34" charset="0"/>
              </a:rPr>
              <a:t>Great Home In Dunes West Just Listed</a:t>
            </a:r>
            <a:endParaRPr lang="en-US" i="1" dirty="0">
              <a:solidFill>
                <a:schemeClr val="tx2"/>
              </a:solidFill>
              <a:effectLst>
                <a:outerShdw blurRad="50800" dist="38100" dir="5400000" algn="t" rotWithShape="0">
                  <a:schemeClr val="accent1">
                    <a:alpha val="40000"/>
                  </a:schemeClr>
                </a:outerShdw>
              </a:effectLst>
              <a:latin typeface="Trebuchet MS" panose="020B060302020202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4564"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8623"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4564" y="2931577"/>
            <a:ext cx="1215822" cy="811112"/>
          </a:xfrm>
          <a:prstGeom prst="rect">
            <a:avLst/>
          </a:prstGeom>
          <a:ln w="3175">
            <a:noFill/>
          </a:ln>
          <a:effectLst/>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852572"/>
            <a:ext cx="7315200"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Tommy Lovett</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442-1276</a:t>
            </a:r>
            <a:br>
              <a:rPr lang="en-US" sz="1100" dirty="0">
                <a:solidFill>
                  <a:schemeClr val="bg1"/>
                </a:solidFill>
                <a:latin typeface="Trebuchet MS" panose="020B0603020202020204" pitchFamily="34" charset="0"/>
              </a:rPr>
            </a:br>
            <a:endParaRPr lang="en-US" sz="1100" dirty="0">
              <a:solidFill>
                <a:schemeClr val="bg1"/>
              </a:solidFill>
              <a:latin typeface="Trebuchet MS" panose="020B0603020202020204" pitchFamily="34" charset="0"/>
            </a:endParaRP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a:solidFill>
                  <a:schemeClr val="bg1"/>
                </a:solidFill>
                <a:latin typeface="Trebuchet MS" panose="020B0603020202020204" pitchFamily="34" charset="0"/>
              </a:rPr>
              <a:t>www.tommylovettrealestate.com</a:t>
            </a:r>
          </a:p>
        </p:txBody>
      </p:sp>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2"/>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pic>
        <p:nvPicPr>
          <p:cNvPr id="32" name="Picture 31"/>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44564" y="7724978"/>
            <a:ext cx="1213289" cy="809422"/>
          </a:xfrm>
          <a:prstGeom prst="rect">
            <a:avLst/>
          </a:prstGeom>
          <a:ln>
            <a:noFill/>
          </a:ln>
          <a:effectLst/>
        </p:spPr>
      </p:pic>
      <p:pic>
        <p:nvPicPr>
          <p:cNvPr id="33" name="Picture 32"/>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3051173" y="7723855"/>
            <a:ext cx="1214972" cy="810545"/>
          </a:xfrm>
          <a:prstGeom prst="rect">
            <a:avLst/>
          </a:prstGeom>
          <a:ln>
            <a:noFill/>
          </a:ln>
          <a:effectLst/>
        </p:spPr>
      </p:pic>
      <p:pic>
        <p:nvPicPr>
          <p:cNvPr id="34" name="Picture 33"/>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4504475" y="7723855"/>
            <a:ext cx="1214972" cy="810545"/>
          </a:xfrm>
          <a:prstGeom prst="rect">
            <a:avLst/>
          </a:prstGeom>
          <a:ln>
            <a:noFill/>
          </a:ln>
          <a:effectLst/>
        </p:spPr>
      </p:pic>
      <p:pic>
        <p:nvPicPr>
          <p:cNvPr id="35" name="Picture 34"/>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5957777" y="7722163"/>
            <a:ext cx="1217508" cy="812237"/>
          </a:xfrm>
          <a:prstGeom prst="rect">
            <a:avLst/>
          </a:prstGeom>
          <a:ln>
            <a:noFill/>
          </a:ln>
          <a:effectLst/>
        </p:spPr>
      </p:pic>
      <p:pic>
        <p:nvPicPr>
          <p:cNvPr id="41" name="Picture 40"/>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596183" y="7722729"/>
            <a:ext cx="1216660" cy="811671"/>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198</TotalTime>
  <Words>394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3429 Shagbark Circle Mt Pleasant ~ MLS# 18007128 ~ $719,900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2018-03-18T21:08:11Z</dcterms:modified>
</cp:coreProperties>
</file>