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2438" y="41"/>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7/19/2022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pn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eg"/><Relationship Id="rId16" Type="http://schemas.openxmlformats.org/officeDocument/2006/relationships/image" Target="../media/image14.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hyperlink" Target="https://charlestonvirtualhomes.com/2220268" TargetMode="External"/><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23631" y="0"/>
            <a:ext cx="7782339" cy="796346"/>
          </a:xfrm>
        </p:spPr>
        <p:txBody>
          <a:bodyPr anchor="ctr">
            <a:noAutofit/>
          </a:bodyPr>
          <a:lstStyle/>
          <a:p>
            <a:r>
              <a:rPr lang="en-US" sz="2400" b="1" dirty="0">
                <a:ln w="3175">
                  <a:solidFill>
                    <a:srgbClr val="C00000"/>
                  </a:solidFill>
                </a:ln>
                <a:solidFill>
                  <a:srgbClr val="FF0000"/>
                </a:solidFill>
                <a:latin typeface="Futura Lt BT" panose="020B0402020204020303" pitchFamily="34" charset="0"/>
                <a:ea typeface="Gadugi" panose="020B0502040204020203" pitchFamily="34" charset="0"/>
              </a:rPr>
              <a:t>REALTOR OPEN HOUSE FRIDAY 7/22</a:t>
            </a:r>
            <a:br>
              <a:rPr lang="en-US" sz="2400" b="1" dirty="0">
                <a:ln w="3175">
                  <a:solidFill>
                    <a:srgbClr val="C00000"/>
                  </a:solidFill>
                </a:ln>
                <a:solidFill>
                  <a:srgbClr val="FF0000"/>
                </a:solidFill>
                <a:latin typeface="Futura Lt BT" panose="020B0402020204020303" pitchFamily="34" charset="0"/>
                <a:ea typeface="Gadugi" panose="020B0502040204020203" pitchFamily="34" charset="0"/>
              </a:rPr>
            </a:br>
            <a:r>
              <a:rPr lang="en-US" sz="2400" b="1" dirty="0">
                <a:ln w="3175">
                  <a:solidFill>
                    <a:srgbClr val="C00000"/>
                  </a:solidFill>
                </a:ln>
                <a:solidFill>
                  <a:srgbClr val="FF0000"/>
                </a:solidFill>
                <a:latin typeface="Futura Lt BT" panose="020B0402020204020303" pitchFamily="34" charset="0"/>
                <a:ea typeface="Gadugi" panose="020B0502040204020203" pitchFamily="34" charset="0"/>
              </a:rPr>
              <a:t>PUBLIC OPEN HOUSE SUNDAY 7/24</a:t>
            </a:r>
            <a:endParaRPr lang="en-US" sz="2400" b="1" dirty="0">
              <a:ln w="3175">
                <a:solidFill>
                  <a:srgbClr val="C00000"/>
                </a:solidFill>
              </a:ln>
              <a:solidFill>
                <a:schemeClr val="bg1">
                  <a:lumMod val="50000"/>
                </a:schemeClr>
              </a:solidFill>
              <a:latin typeface="Futura Lt BT" panose="020B0402020204020303" pitchFamily="34" charset="0"/>
              <a:ea typeface="Gadugi" panose="020B0502040204020203" pitchFamily="34" charset="0"/>
            </a:endParaRPr>
          </a:p>
        </p:txBody>
      </p:sp>
      <p:sp>
        <p:nvSpPr>
          <p:cNvPr id="13" name="Rectangle 12"/>
          <p:cNvSpPr/>
          <p:nvPr/>
        </p:nvSpPr>
        <p:spPr>
          <a:xfrm>
            <a:off x="1049440" y="9010033"/>
            <a:ext cx="4589361" cy="1031051"/>
          </a:xfrm>
          <a:prstGeom prst="rect">
            <a:avLst/>
          </a:prstGeom>
        </p:spPr>
        <p:txBody>
          <a:bodyPr wrap="square">
            <a:spAutoFit/>
          </a:bodyPr>
          <a:lstStyle/>
          <a:p>
            <a:r>
              <a:rPr lang="en-US" sz="1400" b="1" dirty="0">
                <a:latin typeface="Futura Bk BT" panose="020B0502020204020303" pitchFamily="34" charset="0"/>
                <a:ea typeface="Gadugi" panose="020B0502040204020203" pitchFamily="34" charset="0"/>
              </a:rPr>
              <a:t>Chrissy Strickland</a:t>
            </a:r>
            <a:br>
              <a:rPr lang="en-US" sz="1400" b="1" dirty="0">
                <a:latin typeface="Futura Bk BT" panose="020B0502020204020303" pitchFamily="34" charset="0"/>
                <a:ea typeface="Gadugi" panose="020B0502040204020203" pitchFamily="34" charset="0"/>
              </a:rPr>
            </a:br>
            <a:br>
              <a:rPr lang="en-US" sz="1100" b="1"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843-906-5553</a:t>
            </a:r>
          </a:p>
          <a:p>
            <a:r>
              <a:rPr lang="en-US" sz="1200" dirty="0">
                <a:latin typeface="Futura Bk BT" panose="020B0502020204020303" pitchFamily="34" charset="0"/>
                <a:ea typeface="Gadugi" panose="020B0502040204020203" pitchFamily="34" charset="0"/>
              </a:rPr>
              <a:t>chrissyresiderealestate@gmail.com</a:t>
            </a:r>
            <a:br>
              <a:rPr lang="en-US" sz="1200" dirty="0">
                <a:latin typeface="Futura Bk BT" panose="020B0502020204020303" pitchFamily="34" charset="0"/>
                <a:ea typeface="Gadugi" panose="020B0502040204020203" pitchFamily="34" charset="0"/>
              </a:rPr>
            </a:br>
            <a:r>
              <a:rPr lang="en-US" sz="1200" dirty="0">
                <a:latin typeface="Futura Bk BT" panose="020B0502020204020303" pitchFamily="34" charset="0"/>
                <a:ea typeface="Gadugi" panose="020B0502040204020203" pitchFamily="34" charset="0"/>
              </a:rPr>
              <a:t>www.residerealestatellc.com</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1380068" y="8679340"/>
            <a:ext cx="650961" cy="817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4723" y="9014852"/>
            <a:ext cx="1314450" cy="5202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6457950" y="9601201"/>
            <a:ext cx="1440076" cy="461665"/>
          </a:xfrm>
          <a:prstGeom prst="rect">
            <a:avLst/>
          </a:prstGeom>
        </p:spPr>
        <p:txBody>
          <a:bodyPr wrap="square">
            <a:spAutoFit/>
          </a:bodyPr>
          <a:lstStyle/>
          <a:p>
            <a:pPr algn="r"/>
            <a:r>
              <a:rPr lang="en-US" sz="800" dirty="0">
                <a:solidFill>
                  <a:schemeClr val="bg1">
                    <a:lumMod val="65000"/>
                  </a:schemeClr>
                </a:solidFill>
                <a:latin typeface="Gadugi" panose="020B0502040204020203" pitchFamily="34" charset="0"/>
                <a:ea typeface="Gadugi" panose="020B0502040204020203" pitchFamily="34" charset="0"/>
              </a:rPr>
              <a:t>Reside Real Estate LLC</a:t>
            </a:r>
          </a:p>
          <a:p>
            <a:pPr algn="r"/>
            <a:r>
              <a:rPr lang="en-US" sz="800" dirty="0">
                <a:solidFill>
                  <a:schemeClr val="bg1">
                    <a:lumMod val="65000"/>
                  </a:schemeClr>
                </a:solidFill>
                <a:latin typeface="Gadugi" panose="020B0502040204020203" pitchFamily="34" charset="0"/>
                <a:ea typeface="Gadugi" panose="020B0502040204020203" pitchFamily="34" charset="0"/>
              </a:rPr>
              <a:t>155 </a:t>
            </a:r>
            <a:r>
              <a:rPr lang="en-US" sz="800" dirty="0" err="1">
                <a:solidFill>
                  <a:schemeClr val="bg1">
                    <a:lumMod val="65000"/>
                  </a:schemeClr>
                </a:solidFill>
                <a:latin typeface="Gadugi" panose="020B0502040204020203" pitchFamily="34" charset="0"/>
                <a:ea typeface="Gadugi" panose="020B0502040204020203" pitchFamily="34" charset="0"/>
              </a:rPr>
              <a:t>Wingo</a:t>
            </a:r>
            <a:r>
              <a:rPr lang="en-US" sz="800" dirty="0">
                <a:solidFill>
                  <a:schemeClr val="bg1">
                    <a:lumMod val="65000"/>
                  </a:schemeClr>
                </a:solidFill>
                <a:latin typeface="Gadugi" panose="020B0502040204020203" pitchFamily="34" charset="0"/>
                <a:ea typeface="Gadugi" panose="020B0502040204020203" pitchFamily="34" charset="0"/>
              </a:rPr>
              <a:t> Way Unit 421</a:t>
            </a:r>
            <a:br>
              <a:rPr lang="en-US" sz="800" dirty="0">
                <a:solidFill>
                  <a:schemeClr val="bg1">
                    <a:lumMod val="65000"/>
                  </a:schemeClr>
                </a:solidFill>
                <a:latin typeface="Gadugi" panose="020B0502040204020203" pitchFamily="34" charset="0"/>
                <a:ea typeface="Gadugi" panose="020B0502040204020203" pitchFamily="34" charset="0"/>
              </a:rPr>
            </a:br>
            <a:r>
              <a:rPr lang="en-US" sz="800" dirty="0">
                <a:solidFill>
                  <a:schemeClr val="bg1">
                    <a:lumMod val="65000"/>
                  </a:schemeClr>
                </a:solidFill>
                <a:latin typeface="Gadugi" panose="020B0502040204020203" pitchFamily="34" charset="0"/>
                <a:ea typeface="Gadugi" panose="020B0502040204020203" pitchFamily="34" charset="0"/>
              </a:rPr>
              <a:t>Mt. Pleasant, SC 29464</a:t>
            </a:r>
          </a:p>
        </p:txBody>
      </p:sp>
      <p:sp>
        <p:nvSpPr>
          <p:cNvPr id="17" name="Title 1">
            <a:extLst>
              <a:ext uri="{FF2B5EF4-FFF2-40B4-BE49-F238E27FC236}">
                <a16:creationId xmlns:a16="http://schemas.microsoft.com/office/drawing/2014/main" id="{AD8E9B4C-0B71-443B-AF01-6EB87DE6E81B}"/>
              </a:ext>
            </a:extLst>
          </p:cNvPr>
          <p:cNvSpPr txBox="1">
            <a:spLocks/>
          </p:cNvSpPr>
          <p:nvPr/>
        </p:nvSpPr>
        <p:spPr>
          <a:xfrm>
            <a:off x="3005293" y="814245"/>
            <a:ext cx="5224307" cy="2016132"/>
          </a:xfrm>
          <a:prstGeom prst="rect">
            <a:avLst/>
          </a:prstGeom>
        </p:spPr>
        <p:txBody>
          <a:bodyPr vert="horz" lIns="101882" tIns="50941" rIns="101882" bIns="5094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600" dirty="0">
                <a:latin typeface="Futura LtCn BT" panose="020B0408020204030204" pitchFamily="34" charset="0"/>
              </a:rPr>
              <a:t>3432 Henrietta Hartford Road</a:t>
            </a:r>
          </a:p>
          <a:p>
            <a:endParaRPr lang="en-US" sz="2000" dirty="0">
              <a:latin typeface="Futura LtCn BT" panose="020B0408020204030204" pitchFamily="34" charset="0"/>
            </a:endParaRPr>
          </a:p>
          <a:p>
            <a:r>
              <a:rPr lang="en-US" sz="1800" dirty="0">
                <a:latin typeface="Futura LtCn BT" panose="020B0408020204030204" pitchFamily="34" charset="0"/>
              </a:rPr>
              <a:t>Park West</a:t>
            </a:r>
          </a:p>
          <a:p>
            <a:r>
              <a:rPr lang="en-US" sz="1800" dirty="0">
                <a:latin typeface="Futura LtCn BT" panose="020B0408020204030204" pitchFamily="34" charset="0"/>
              </a:rPr>
              <a:t>Mount Pleasant, SC 29466</a:t>
            </a:r>
          </a:p>
          <a:p>
            <a:r>
              <a:rPr lang="en-US" sz="1800" dirty="0">
                <a:latin typeface="Futura LtCn BT" panose="020B0408020204030204" pitchFamily="34" charset="0"/>
              </a:rPr>
              <a:t>MLS# 22016968</a:t>
            </a:r>
          </a:p>
          <a:p>
            <a:r>
              <a:rPr lang="en-US" sz="1800" i="1" dirty="0">
                <a:latin typeface="Futura LtCn BT" panose="020B0408020204030204" pitchFamily="34" charset="0"/>
              </a:rPr>
              <a:t>New Reduced Price $1,980,000</a:t>
            </a:r>
          </a:p>
        </p:txBody>
      </p:sp>
      <p:sp>
        <p:nvSpPr>
          <p:cNvPr id="18" name="Title 1">
            <a:extLst>
              <a:ext uri="{FF2B5EF4-FFF2-40B4-BE49-F238E27FC236}">
                <a16:creationId xmlns:a16="http://schemas.microsoft.com/office/drawing/2014/main" id="{9E51ACC7-E7E1-460D-821E-8D8957911C34}"/>
              </a:ext>
            </a:extLst>
          </p:cNvPr>
          <p:cNvSpPr txBox="1">
            <a:spLocks/>
          </p:cNvSpPr>
          <p:nvPr/>
        </p:nvSpPr>
        <p:spPr>
          <a:xfrm>
            <a:off x="3005294" y="3102066"/>
            <a:ext cx="5224307" cy="5708146"/>
          </a:xfrm>
          <a:prstGeom prst="rect">
            <a:avLst/>
          </a:prstGeom>
        </p:spPr>
        <p:txBody>
          <a:bodyPr vert="horz" lIns="101882" tIns="50941" rIns="101882" bIns="50941" numCol="1" rtlCol="0" anchor="ctr">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900" b="1" i="1" dirty="0">
                <a:latin typeface="Futura Lt BT" panose="020B0402020204020303" pitchFamily="34" charset="0"/>
              </a:rPr>
              <a:t>DON'T MISS THIS ONE!! </a:t>
            </a:r>
            <a:r>
              <a:rPr lang="en-US" sz="900" dirty="0">
                <a:latin typeface="Futura Lt BT" panose="020B0402020204020303" pitchFamily="34" charset="0"/>
              </a:rPr>
              <a:t>Here's your opportunity to purchase a beautifully designed Builders personal home that not only has an incredibly functional floor plan, but a very private Lot with Pool and shared dock! This three level elevated Lowcountry Estate is situated on a large private wooded lot with magnificent Oaks covering over half of an acre! Sit on your back porch or lounge by the newly constructed saltwater pool and enjoy Charleston sunsets and breathtaking Marsh views! Or grab your paddle board or Kayak for an excursion down Toomer Creek from the shared dock! This stunning property truly has it all!! Some of the most notable features include: Large plank durable wood floors throughout. Shiplap and pallet feature walls, incredibly spacious open concept kitchen/den area with a huge island. 2 Built in seating areas in the eat in kitchen, Gas cooktop, double ovens, and an oversized pantry, 3 car garage and fully finished insurable lower level! The main level of this pristine property features a private downstairs office, large mudroom, Living room (currently a man cave/tv room), 3 stop elevator, and even Art room! Upon following the flowing hardwood staircase and spacious hallways upstairs you will find 6 total bedrooms with their own private baths, including the gorgeous master suite. The private master suite with its neutral palate is the perfect retreat to relax and unwind. With tile floors, granite countertops, and a large vanity, this retreat is complete with a fully glassed in frameless shower. Enjoy the giant two-sided master closet, an ideal set up for two designated areas and an expansive wardrobe. If you're searching for storage this home has closets galore, plenty of storage space throughout the home with oversize closets, and in the elevated three car garage! The garage level of this home is fully finished with its own private entrance and half bath, it is fully insurable, heated and cooled and boasts a den, and game room/playroom with the perfect area for a kids play, or an ideal set up for the ultimate man cave! The possibilities with this space are endless! It could be used for an In-law Suite or 7th bedroom! It is conveniently connected to the massive three car garage which leads out to the gorgeous backyard and pool oasis. The large tree canopy allows privacy while swimming in your pool and taking in the gorgeous views from the marsh! Enjoy the outdoors sitting on the rocking chair front porch, oversized large rear screen porch, or out by the patio and crystal clear blue pool. The saltwater pool was just installed in 2022, as well as the covered patio/outdoor gazebo which could be easily converted to an outdoor kitchen. This area is a perfect place to host gatherings and relax in your private yard enjoying a Lowcountry sunset. For added convenience there is a private outdoor shower just outside the garage. The large U-shaped driveway provides extensive parking and flexibility. Park West Neighborhood features a community clubhouse, large tennis facility, 1 large kids pool, 1 Large lap pool with open air pavilion and picnic tables, walking/biking trails, playgrounds, allows golf carts, and there is even a neighborhood swim team! The home is zoned for, and just a few miles from the award winning Mount pleasant schools and recreation department. And if you are an avid golfer there are 3 desirable community golf courses in close proximity! Don't let this amazing property get away!! Make an offer today to call this home yours!</a:t>
            </a:r>
            <a:endParaRPr lang="en-US" sz="900" i="1" dirty="0">
              <a:latin typeface="Futura Lt BT" panose="020B0402020204020303" pitchFamily="34" charset="0"/>
            </a:endParaRPr>
          </a:p>
          <a:p>
            <a:r>
              <a:rPr lang="en-US" sz="900" b="1" i="1" dirty="0">
                <a:latin typeface="Futura Lt BT" panose="020B0402020204020303" pitchFamily="34" charset="0"/>
              </a:rPr>
              <a:t>3D Matterport Tour: </a:t>
            </a:r>
            <a:r>
              <a:rPr lang="en-US" sz="900" b="1" i="1" dirty="0">
                <a:latin typeface="Futura Lt BT" panose="020B0402020204020303" pitchFamily="34" charset="0"/>
                <a:hlinkClick r:id="rId4"/>
              </a:rPr>
              <a:t>https://charlestonvirtualhomes.com/2220268</a:t>
            </a:r>
            <a:r>
              <a:rPr lang="en-US" sz="900" b="1" i="1" dirty="0">
                <a:latin typeface="Futura Lt BT" panose="020B0402020204020303" pitchFamily="34" charset="0"/>
              </a:rPr>
              <a:t> </a:t>
            </a:r>
          </a:p>
        </p:txBody>
      </p:sp>
      <p:pic>
        <p:nvPicPr>
          <p:cNvPr id="24" name="Picture 23">
            <a:extLst>
              <a:ext uri="{FF2B5EF4-FFF2-40B4-BE49-F238E27FC236}">
                <a16:creationId xmlns:a16="http://schemas.microsoft.com/office/drawing/2014/main" id="{26B938C6-4A18-4FCC-8CC5-8EE6A8FB1375}"/>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13335" y="814244"/>
            <a:ext cx="2988013" cy="1998234"/>
          </a:xfrm>
          <a:prstGeom prst="rect">
            <a:avLst/>
          </a:prstGeom>
          <a:ln>
            <a:solidFill>
              <a:schemeClr val="tx1"/>
            </a:solidFill>
          </a:ln>
        </p:spPr>
      </p:pic>
      <p:pic>
        <p:nvPicPr>
          <p:cNvPr id="20" name="Picture 19">
            <a:extLst>
              <a:ext uri="{FF2B5EF4-FFF2-40B4-BE49-F238E27FC236}">
                <a16:creationId xmlns:a16="http://schemas.microsoft.com/office/drawing/2014/main" id="{88628984-02B8-4D72-B712-EBA369A6A92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3335" y="4301665"/>
            <a:ext cx="1364542" cy="909865"/>
          </a:xfrm>
          <a:prstGeom prst="rect">
            <a:avLst/>
          </a:prstGeom>
          <a:ln>
            <a:solidFill>
              <a:schemeClr val="tx1"/>
            </a:solidFill>
          </a:ln>
        </p:spPr>
      </p:pic>
      <p:pic>
        <p:nvPicPr>
          <p:cNvPr id="23" name="Picture 22">
            <a:extLst>
              <a:ext uri="{FF2B5EF4-FFF2-40B4-BE49-F238E27FC236}">
                <a16:creationId xmlns:a16="http://schemas.microsoft.com/office/drawing/2014/main" id="{995F30ED-55C4-4128-B806-D06FB97A2B9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644790" y="4301837"/>
            <a:ext cx="1364451" cy="910135"/>
          </a:xfrm>
          <a:prstGeom prst="rect">
            <a:avLst/>
          </a:prstGeom>
          <a:ln>
            <a:solidFill>
              <a:schemeClr val="tx1"/>
            </a:solidFill>
          </a:ln>
        </p:spPr>
      </p:pic>
      <p:pic>
        <p:nvPicPr>
          <p:cNvPr id="26" name="Picture 25">
            <a:extLst>
              <a:ext uri="{FF2B5EF4-FFF2-40B4-BE49-F238E27FC236}">
                <a16:creationId xmlns:a16="http://schemas.microsoft.com/office/drawing/2014/main" id="{6F000A8D-6FC9-4BF2-A9CF-9DCBF377D9CF}"/>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3335" y="5501190"/>
            <a:ext cx="1364398" cy="910135"/>
          </a:xfrm>
          <a:prstGeom prst="rect">
            <a:avLst/>
          </a:prstGeom>
          <a:ln>
            <a:solidFill>
              <a:schemeClr val="tx1"/>
            </a:solidFill>
          </a:ln>
        </p:spPr>
      </p:pic>
      <p:pic>
        <p:nvPicPr>
          <p:cNvPr id="27" name="Picture 26">
            <a:extLst>
              <a:ext uri="{FF2B5EF4-FFF2-40B4-BE49-F238E27FC236}">
                <a16:creationId xmlns:a16="http://schemas.microsoft.com/office/drawing/2014/main" id="{F4C368FF-5D72-4F41-9439-1A3970D860FA}"/>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644699" y="7900703"/>
            <a:ext cx="1364542" cy="909536"/>
          </a:xfrm>
          <a:prstGeom prst="rect">
            <a:avLst/>
          </a:prstGeom>
          <a:ln>
            <a:solidFill>
              <a:schemeClr val="tx1"/>
            </a:solidFill>
          </a:ln>
        </p:spPr>
      </p:pic>
      <p:pic>
        <p:nvPicPr>
          <p:cNvPr id="30" name="Picture 29">
            <a:extLst>
              <a:ext uri="{FF2B5EF4-FFF2-40B4-BE49-F238E27FC236}">
                <a16:creationId xmlns:a16="http://schemas.microsoft.com/office/drawing/2014/main" id="{D04CCFBB-11B9-4EDB-AD1B-A9DF3DEAD306}"/>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644693" y="5501190"/>
            <a:ext cx="1364548" cy="909698"/>
          </a:xfrm>
          <a:prstGeom prst="rect">
            <a:avLst/>
          </a:prstGeom>
          <a:ln>
            <a:solidFill>
              <a:schemeClr val="tx1"/>
            </a:solidFill>
          </a:ln>
        </p:spPr>
      </p:pic>
      <p:pic>
        <p:nvPicPr>
          <p:cNvPr id="25" name="Picture 24">
            <a:extLst>
              <a:ext uri="{FF2B5EF4-FFF2-40B4-BE49-F238E27FC236}">
                <a16:creationId xmlns:a16="http://schemas.microsoft.com/office/drawing/2014/main" id="{A2C819A3-71A7-4DE7-AF37-511F036A6690}"/>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3335" y="3102138"/>
            <a:ext cx="1360548" cy="909867"/>
          </a:xfrm>
          <a:prstGeom prst="rect">
            <a:avLst/>
          </a:prstGeom>
          <a:ln>
            <a:solidFill>
              <a:schemeClr val="tx1"/>
            </a:solidFill>
          </a:ln>
        </p:spPr>
      </p:pic>
      <p:pic>
        <p:nvPicPr>
          <p:cNvPr id="31" name="Picture 30">
            <a:extLst>
              <a:ext uri="{FF2B5EF4-FFF2-40B4-BE49-F238E27FC236}">
                <a16:creationId xmlns:a16="http://schemas.microsoft.com/office/drawing/2014/main" id="{AD18BDAE-7FB9-4708-95B3-3B390537A271}"/>
              </a:ext>
            </a:extLst>
          </p:cNvPr>
          <p:cNvPicPr>
            <a:picLocks noChangeAspect="1"/>
          </p:cNvPicPr>
          <p:nvPr/>
        </p:nvPicPr>
        <p:blipFill>
          <a:blip r:embed="rId12" cstate="print">
            <a:extLst>
              <a:ext uri="{28A0092B-C50C-407E-A947-70E740481C1C}">
                <a14:useLocalDpi xmlns:a14="http://schemas.microsoft.com/office/drawing/2010/main" val="0"/>
              </a:ext>
            </a:extLst>
          </a:blip>
          <a:srcRect/>
          <a:stretch/>
        </p:blipFill>
        <p:spPr>
          <a:xfrm>
            <a:off x="1648292" y="3102090"/>
            <a:ext cx="1360949" cy="910135"/>
          </a:xfrm>
          <a:prstGeom prst="rect">
            <a:avLst/>
          </a:prstGeom>
          <a:ln>
            <a:solidFill>
              <a:schemeClr val="tx1"/>
            </a:solidFill>
          </a:ln>
        </p:spPr>
      </p:pic>
      <p:pic>
        <p:nvPicPr>
          <p:cNvPr id="32" name="Picture 31">
            <a:extLst>
              <a:ext uri="{FF2B5EF4-FFF2-40B4-BE49-F238E27FC236}">
                <a16:creationId xmlns:a16="http://schemas.microsoft.com/office/drawing/2014/main" id="{01ADBF56-DF19-424E-B65E-C3AC7A5E57DF}"/>
              </a:ext>
            </a:extLst>
          </p:cNvPr>
          <p:cNvPicPr>
            <a:picLocks noChangeAspect="1"/>
          </p:cNvPicPr>
          <p:nvPr/>
        </p:nvPicPr>
        <p:blipFill>
          <a:blip r:embed="rId13" cstate="print">
            <a:extLst>
              <a:ext uri="{28A0092B-C50C-407E-A947-70E740481C1C}">
                <a14:useLocalDpi xmlns:a14="http://schemas.microsoft.com/office/drawing/2010/main" val="0"/>
              </a:ext>
            </a:extLst>
          </a:blip>
          <a:srcRect/>
          <a:stretch/>
        </p:blipFill>
        <p:spPr>
          <a:xfrm>
            <a:off x="13335" y="7900587"/>
            <a:ext cx="1364477" cy="909651"/>
          </a:xfrm>
          <a:prstGeom prst="rect">
            <a:avLst/>
          </a:prstGeom>
          <a:ln>
            <a:solidFill>
              <a:schemeClr val="tx1"/>
            </a:solidFill>
          </a:ln>
        </p:spPr>
      </p:pic>
      <p:pic>
        <p:nvPicPr>
          <p:cNvPr id="33" name="Picture 32">
            <a:extLst>
              <a:ext uri="{FF2B5EF4-FFF2-40B4-BE49-F238E27FC236}">
                <a16:creationId xmlns:a16="http://schemas.microsoft.com/office/drawing/2014/main" id="{45278BD2-D71B-456D-96E5-2CD5784ABC31}"/>
              </a:ext>
            </a:extLst>
          </p:cNvPr>
          <p:cNvPicPr>
            <a:picLocks noChangeAspect="1"/>
          </p:cNvPicPr>
          <p:nvPr/>
        </p:nvPicPr>
        <p:blipFill>
          <a:blip r:embed="rId14" cstate="print">
            <a:extLst>
              <a:ext uri="{28A0092B-C50C-407E-A947-70E740481C1C}">
                <a14:useLocalDpi xmlns:a14="http://schemas.microsoft.com/office/drawing/2010/main" val="0"/>
              </a:ext>
            </a:extLst>
          </a:blip>
          <a:srcRect/>
          <a:stretch/>
        </p:blipFill>
        <p:spPr>
          <a:xfrm>
            <a:off x="13335" y="6701213"/>
            <a:ext cx="1364424" cy="909958"/>
          </a:xfrm>
          <a:prstGeom prst="rect">
            <a:avLst/>
          </a:prstGeom>
          <a:ln>
            <a:solidFill>
              <a:schemeClr val="tx1"/>
            </a:solidFill>
          </a:ln>
        </p:spPr>
      </p:pic>
      <p:pic>
        <p:nvPicPr>
          <p:cNvPr id="34" name="Picture 33">
            <a:extLst>
              <a:ext uri="{FF2B5EF4-FFF2-40B4-BE49-F238E27FC236}">
                <a16:creationId xmlns:a16="http://schemas.microsoft.com/office/drawing/2014/main" id="{BD145182-3C2B-40E8-9341-2BEA5697DFD1}"/>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1644694" y="6701473"/>
            <a:ext cx="1364547" cy="909698"/>
          </a:xfrm>
          <a:prstGeom prst="rect">
            <a:avLst/>
          </a:prstGeom>
          <a:ln>
            <a:solidFill>
              <a:schemeClr val="tx1"/>
            </a:solidFill>
          </a:ln>
        </p:spPr>
      </p:pic>
      <p:pic>
        <p:nvPicPr>
          <p:cNvPr id="3" name="Picture 2" descr="Agent Photo">
            <a:extLst>
              <a:ext uri="{FF2B5EF4-FFF2-40B4-BE49-F238E27FC236}">
                <a16:creationId xmlns:a16="http://schemas.microsoft.com/office/drawing/2014/main" id="{69B0FC22-E9B8-45DB-90B4-29F756905401}"/>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8479" y="9089496"/>
            <a:ext cx="580522" cy="813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960</TotalTime>
  <Words>728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Calibri</vt:lpstr>
      <vt:lpstr>Futura Bk BT</vt:lpstr>
      <vt:lpstr>Futura Lt BT</vt:lpstr>
      <vt:lpstr>Futura LtCn BT</vt:lpstr>
      <vt:lpstr>Gadugi</vt:lpstr>
      <vt:lpstr>Office Theme</vt:lpstr>
      <vt:lpstr>REALTOR OPEN HOUSE FRIDAY 7/22 PUBLIC OPEN HOUSE SUNDAY 7/24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76</cp:revision>
  <dcterms:created xsi:type="dcterms:W3CDTF">2006-08-16T00:00:00Z</dcterms:created>
  <dcterms:modified xsi:type="dcterms:W3CDTF">2022-07-20T09:56:32Z</dcterms:modified>
</cp:coreProperties>
</file>