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D328"/>
    <a:srgbClr val="B526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54" y="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6/11/2019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pn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charlestonbyda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homes@charlestonbyday.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1"/>
              </a:gs>
              <a:gs pos="21000">
                <a:srgbClr val="B5262B"/>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638010" y="9013170"/>
            <a:ext cx="492245"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505199" y="969258"/>
            <a:ext cx="4267199" cy="2522012"/>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3437 Fairwater Place</a:t>
            </a:r>
            <a:b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Carolina Park</a:t>
            </a:r>
            <a:b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Mount Pleasant, SC 29466</a:t>
            </a:r>
            <a:b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MLS# 19015960</a:t>
            </a:r>
            <a:b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$395,000</a:t>
            </a:r>
            <a:b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3 Bedrooms | 2½ Baths | 1,622 sf</a:t>
            </a:r>
            <a:endParaRPr lang="en-US" sz="1400" dirty="0">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endParaRPr>
          </a:p>
        </p:txBody>
      </p:sp>
      <p:sp>
        <p:nvSpPr>
          <p:cNvPr id="3" name="Subtitle 2"/>
          <p:cNvSpPr>
            <a:spLocks noGrp="1"/>
          </p:cNvSpPr>
          <p:nvPr>
            <p:ph type="subTitle" idx="1"/>
          </p:nvPr>
        </p:nvSpPr>
        <p:spPr>
          <a:xfrm>
            <a:off x="-2" y="4779685"/>
            <a:ext cx="6238241" cy="4032650"/>
          </a:xfrm>
        </p:spPr>
        <p:txBody>
          <a:bodyPr anchor="ctr">
            <a:noAutofit/>
          </a:bodyPr>
          <a:lstStyle/>
          <a:p>
            <a:r>
              <a:rPr lang="en-US" sz="1100" dirty="0">
                <a:solidFill>
                  <a:schemeClr val="tx1"/>
                </a:solidFill>
                <a:latin typeface="Futura Bk BT" panose="020B0502020204020303" pitchFamily="34" charset="0"/>
                <a:cs typeface="Microsoft Sans Serif" panose="020B0604020202020204" pitchFamily="34" charset="0"/>
              </a:rPr>
              <a:t>This beautiful townhome, in the desirable Carolina Park subdivision, is move-in ready and well maintained. Located on a very quiet street, the 2-car garage is located in the back lane, with a buffer of trees for extra privacy. Side by side parking in your new driveway means no shuffling of cars! The location is ideal since it's close to the beach, the new library, schools are within walking distance, downtown Charleston, shopping and restaurants. Carolina Park is a wonderful place to live for young families, empty nesters or seniors! Great find in Mount Pleasant! Upon entering the Wagner open-concept floor-plan, the living room, kitchen and dining area are all open to one another and lead out to the private patio. The first-floor master bedroom is very convenient with a private, luxurious bath, including a tiled shower, garden tub and a walk-in closet.</a:t>
            </a:r>
          </a:p>
          <a:p>
            <a:r>
              <a:rPr lang="en-US" sz="1100" dirty="0">
                <a:solidFill>
                  <a:schemeClr val="tx1"/>
                </a:solidFill>
                <a:latin typeface="Futura Bk BT" panose="020B0502020204020303" pitchFamily="34" charset="0"/>
                <a:cs typeface="Microsoft Sans Serif" panose="020B0604020202020204" pitchFamily="34" charset="0"/>
              </a:rPr>
              <a:t>The spacious upgraded gourmet kitchen includes white 42" cabinets, with glass door inserts, a pantry, tiled backsplash, energy efficient stainless-steel appliances and a laundry area. The beautiful light-colored, upgraded quartz counter tops and cabinets create a nice fresh appearance. There is a half bath located on the first floor. The upgraded light oak, laminated floors are throughout the first floor, as well as the stair treads leading to the second floor.</a:t>
            </a:r>
          </a:p>
          <a:p>
            <a:r>
              <a:rPr lang="en-US" sz="1100" dirty="0">
                <a:solidFill>
                  <a:schemeClr val="tx1"/>
                </a:solidFill>
                <a:latin typeface="Futura Bk BT" panose="020B0502020204020303" pitchFamily="34" charset="0"/>
                <a:cs typeface="Microsoft Sans Serif" panose="020B0604020202020204" pitchFamily="34" charset="0"/>
              </a:rPr>
              <a:t>The second floor is generously sized and has two large bedrooms, see pictures for sizes, and a large loft area. Excellent area for the kids to play or an office. There's a large full-sized bathroom with a shower/tub to bathe the kids!</a:t>
            </a:r>
          </a:p>
          <a:p>
            <a:r>
              <a:rPr lang="en-US" sz="1100" dirty="0">
                <a:solidFill>
                  <a:schemeClr val="tx1"/>
                </a:solidFill>
                <a:latin typeface="Futura Bk BT" panose="020B0502020204020303" pitchFamily="34" charset="0"/>
                <a:cs typeface="Microsoft Sans Serif" panose="020B0604020202020204" pitchFamily="34" charset="0"/>
              </a:rPr>
              <a:t>HERS-rated, gas heat, tankless water heater, and all the fun Carolina Park has to offer. Walk to the pool, tennis or take a walk along the walking paths, this home will not last long! Plans for a town center with shops and restaurants are in the planning stages with the town council. Check out the website for Carolina Park.</a:t>
            </a:r>
            <a:endParaRPr lang="en-US" sz="1050" dirty="0">
              <a:solidFill>
                <a:schemeClr val="tx1"/>
              </a:solidFill>
              <a:latin typeface="Futura Bk BT" panose="020B0502020204020303" pitchFamily="34"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152400" y="969258"/>
            <a:ext cx="3352800" cy="2514600"/>
          </a:xfrm>
          <a:prstGeom prst="rect">
            <a:avLst/>
          </a:prstGeom>
          <a:noFill/>
          <a:ln w="28575">
            <a:solidFill>
              <a:srgbClr val="E9D328"/>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38096" y="8924631"/>
            <a:ext cx="2696209" cy="892552"/>
          </a:xfrm>
          <a:prstGeom prst="rect">
            <a:avLst/>
          </a:prstGeom>
        </p:spPr>
        <p:txBody>
          <a:bodyPr wrap="square">
            <a:spAutoFit/>
          </a:bodyPr>
          <a:lstStyle/>
          <a:p>
            <a:pPr algn="ctr"/>
            <a:r>
              <a:rPr lang="en-US" sz="1600" b="1" dirty="0">
                <a:latin typeface="Futura Bk BT" panose="020B0502020204020303" pitchFamily="34" charset="0"/>
                <a:cs typeface="Microsoft Sans Serif" panose="020B0604020202020204" pitchFamily="34" charset="0"/>
              </a:rPr>
              <a:t>Susan Day</a:t>
            </a:r>
          </a:p>
          <a:p>
            <a:pPr algn="ctr"/>
            <a:r>
              <a:rPr lang="en-US" sz="1200" dirty="0">
                <a:latin typeface="Futura Bk BT" panose="020B0502020204020303" pitchFamily="34" charset="0"/>
                <a:cs typeface="Microsoft Sans Serif" panose="020B0604020202020204" pitchFamily="34" charset="0"/>
              </a:rPr>
              <a:t>843-900-0477</a:t>
            </a:r>
            <a:br>
              <a:rPr lang="en-US" sz="1200" dirty="0">
                <a:latin typeface="Futura Bk BT" panose="020B0502020204020303" pitchFamily="34" charset="0"/>
                <a:cs typeface="Microsoft Sans Serif" panose="020B0604020202020204" pitchFamily="34" charset="0"/>
              </a:rPr>
            </a:br>
            <a:r>
              <a:rPr lang="en-US" sz="1200" dirty="0">
                <a:latin typeface="Futura Bk BT" panose="020B0502020204020303" pitchFamily="34" charset="0"/>
                <a:cs typeface="Microsoft Sans Serif" panose="020B0604020202020204" pitchFamily="34" charset="0"/>
                <a:hlinkClick r:id="rId4"/>
              </a:rPr>
              <a:t>homes@charlestonbyday.com</a:t>
            </a:r>
            <a:r>
              <a:rPr lang="en-US" sz="1200" dirty="0">
                <a:latin typeface="Futura Bk BT" panose="020B0502020204020303" pitchFamily="34" charset="0"/>
                <a:cs typeface="Microsoft Sans Serif" panose="020B0604020202020204" pitchFamily="34" charset="0"/>
              </a:rPr>
              <a:t> </a:t>
            </a:r>
          </a:p>
          <a:p>
            <a:pPr algn="ctr"/>
            <a:r>
              <a:rPr lang="en-US" sz="1200" dirty="0">
                <a:latin typeface="Futura Bk BT" panose="020B0502020204020303" pitchFamily="34" charset="0"/>
                <a:cs typeface="Microsoft Sans Serif" panose="020B0604020202020204" pitchFamily="34" charset="0"/>
                <a:hlinkClick r:id="rId5"/>
              </a:rPr>
              <a:t>www.charlestonbyday.com</a:t>
            </a:r>
            <a:r>
              <a:rPr lang="en-US" sz="1200" dirty="0">
                <a:latin typeface="Futura Bk BT" panose="020B0502020204020303" pitchFamily="34" charset="0"/>
                <a:cs typeface="Microsoft Sans Serif" panose="020B060402020202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 | 4 Carriage Lane Suite 106 | Charleston, SC 29407</a:t>
            </a:r>
          </a:p>
        </p:txBody>
      </p:sp>
      <p:sp>
        <p:nvSpPr>
          <p:cNvPr id="8" name="Rectangle 7"/>
          <p:cNvSpPr/>
          <p:nvPr/>
        </p:nvSpPr>
        <p:spPr>
          <a:xfrm>
            <a:off x="7045092" y="926831"/>
            <a:ext cx="4898856" cy="400110"/>
          </a:xfrm>
          <a:prstGeom prst="rect">
            <a:avLst/>
          </a:prstGeom>
        </p:spPr>
        <p:txBody>
          <a:bodyPr wrap="square" anchor="ctr">
            <a:spAutoFit/>
          </a:bodyPr>
          <a:lstStyle/>
          <a:p>
            <a:pPr algn="ctr"/>
            <a:r>
              <a:rPr lang="en-US" i="1" dirty="0">
                <a:solidFill>
                  <a:srgbClr val="FFFF00"/>
                </a:solidFill>
                <a:effectLst>
                  <a:outerShdw blurRad="38100" dist="38100" dir="2700000" algn="tl">
                    <a:srgbClr val="000000">
                      <a:alpha val="43137"/>
                    </a:srgbClr>
                  </a:outerShdw>
                </a:effectLst>
                <a:latin typeface="Georgia" panose="02040502050405020303" pitchFamily="18" charset="0"/>
              </a:rPr>
              <a:t>Motivated Seller!</a:t>
            </a:r>
            <a:endParaRPr lang="en-US" b="1" i="1" dirty="0">
              <a:solidFill>
                <a:schemeClr val="bg1"/>
              </a:solidFill>
              <a:effectLst>
                <a:outerShdw blurRad="38100" dist="38100" dir="2700000" algn="tl">
                  <a:srgbClr val="000000">
                    <a:alpha val="43137"/>
                  </a:srgbClr>
                </a:outerShdw>
              </a:effectLst>
              <a:latin typeface="Georgia" panose="02040502050405020303" pitchFamily="18" charset="0"/>
            </a:endParaRPr>
          </a:p>
        </p:txBody>
      </p:sp>
      <p:pic>
        <p:nvPicPr>
          <p:cNvPr id="25"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8159986" y="7335923"/>
            <a:ext cx="58293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021375" y="6047292"/>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8458200" y="5029200"/>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238240" y="5014247"/>
            <a:ext cx="1381760" cy="1036320"/>
          </a:xfrm>
          <a:prstGeom prst="rect">
            <a:avLst/>
          </a:prstGeom>
          <a:noFill/>
          <a:ln w="28575">
            <a:solidFill>
              <a:srgbClr val="E9D328"/>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238240" y="6294263"/>
            <a:ext cx="1381760" cy="1036320"/>
          </a:xfrm>
          <a:prstGeom prst="rect">
            <a:avLst/>
          </a:prstGeom>
          <a:noFill/>
          <a:ln w="28575">
            <a:solidFill>
              <a:srgbClr val="E9D328"/>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238240" y="7574280"/>
            <a:ext cx="1381760" cy="1036320"/>
          </a:xfrm>
          <a:prstGeom prst="rect">
            <a:avLst/>
          </a:prstGeom>
          <a:noFill/>
          <a:ln w="28575">
            <a:solidFill>
              <a:srgbClr val="E9D328"/>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719971" y="3732487"/>
            <a:ext cx="1377506" cy="1033129"/>
          </a:xfrm>
          <a:prstGeom prst="rect">
            <a:avLst/>
          </a:prstGeom>
          <a:noFill/>
          <a:ln w="28575">
            <a:solidFill>
              <a:srgbClr val="E9D328"/>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1674923" y="3732487"/>
            <a:ext cx="1377506" cy="1033129"/>
          </a:xfrm>
          <a:prstGeom prst="rect">
            <a:avLst/>
          </a:prstGeom>
          <a:noFill/>
          <a:ln w="28575">
            <a:solidFill>
              <a:srgbClr val="E9D328"/>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152400" y="3732487"/>
            <a:ext cx="1377506" cy="1033129"/>
          </a:xfrm>
          <a:prstGeom prst="rect">
            <a:avLst/>
          </a:prstGeom>
          <a:noFill/>
          <a:ln w="28575">
            <a:solidFill>
              <a:srgbClr val="E9D328"/>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8562726" y="2883156"/>
            <a:ext cx="871704"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6242494" y="3732487"/>
            <a:ext cx="1377506" cy="1033129"/>
          </a:xfrm>
          <a:prstGeom prst="rect">
            <a:avLst/>
          </a:prstGeom>
          <a:noFill/>
          <a:ln w="28575">
            <a:solidFill>
              <a:srgbClr val="E9D328"/>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p:blipFill>
        <p:spPr bwMode="auto">
          <a:xfrm>
            <a:off x="3211437" y="3732487"/>
            <a:ext cx="1349526" cy="1033130"/>
          </a:xfrm>
          <a:prstGeom prst="rect">
            <a:avLst/>
          </a:prstGeom>
          <a:noFill/>
          <a:ln w="28575">
            <a:solidFill>
              <a:srgbClr val="E9D328"/>
            </a:solidFill>
            <a:miter lim="800000"/>
            <a:headEnd/>
            <a:tailEnd/>
          </a:ln>
          <a:extLst>
            <a:ext uri="{909E8E84-426E-40DD-AFC4-6F175D3DCCD1}">
              <a14:hiddenFill xmlns:a14="http://schemas.microsoft.com/office/drawing/2010/main">
                <a:solidFill>
                  <a:schemeClr val="accent1"/>
                </a:solidFill>
              </a14:hiddenFill>
            </a:ext>
          </a:extLst>
        </p:spPr>
      </p:pic>
      <p:sp>
        <p:nvSpPr>
          <p:cNvPr id="22" name="Rectangle 21"/>
          <p:cNvSpPr/>
          <p:nvPr/>
        </p:nvSpPr>
        <p:spPr>
          <a:xfrm>
            <a:off x="-1" y="-22086"/>
            <a:ext cx="7772399" cy="707886"/>
          </a:xfrm>
          <a:prstGeom prst="rect">
            <a:avLst/>
          </a:prstGeom>
        </p:spPr>
        <p:txBody>
          <a:bodyPr wrap="square" anchor="ctr">
            <a:spAutoFit/>
          </a:bodyPr>
          <a:lstStyle/>
          <a:p>
            <a:pPr algn="ctr"/>
            <a:r>
              <a:rPr lang="en-US" sz="4000" i="1" dirty="0">
                <a:solidFill>
                  <a:srgbClr val="E9D328"/>
                </a:solidFill>
                <a:effectLst>
                  <a:outerShdw blurRad="38100" dist="38100" dir="2700000" algn="tl">
                    <a:srgbClr val="000000">
                      <a:alpha val="43137"/>
                    </a:srgbClr>
                  </a:outerShdw>
                </a:effectLst>
                <a:latin typeface="Futura Lt BT" panose="020B0402020204020303" pitchFamily="34" charset="0"/>
              </a:rPr>
              <a:t>Open House Thursday from 10</a:t>
            </a:r>
            <a:r>
              <a:rPr lang="en-US" i="1" dirty="0">
                <a:solidFill>
                  <a:srgbClr val="E9D328"/>
                </a:solidFill>
                <a:effectLst>
                  <a:outerShdw blurRad="38100" dist="38100" dir="2700000" algn="tl">
                    <a:srgbClr val="000000">
                      <a:alpha val="43137"/>
                    </a:srgbClr>
                  </a:outerShdw>
                </a:effectLst>
                <a:latin typeface="Futura Lt BT" panose="020B0402020204020303" pitchFamily="34" charset="0"/>
              </a:rPr>
              <a:t>a</a:t>
            </a:r>
            <a:r>
              <a:rPr lang="en-US" sz="4000" i="1" dirty="0">
                <a:solidFill>
                  <a:srgbClr val="E9D328"/>
                </a:solidFill>
                <a:effectLst>
                  <a:outerShdw blurRad="38100" dist="38100" dir="2700000" algn="tl">
                    <a:srgbClr val="000000">
                      <a:alpha val="43137"/>
                    </a:srgbClr>
                  </a:outerShdw>
                </a:effectLst>
                <a:latin typeface="Futura Lt BT" panose="020B0402020204020303" pitchFamily="34" charset="0"/>
              </a:rPr>
              <a:t>-12</a:t>
            </a:r>
            <a:r>
              <a:rPr lang="en-US" i="1" dirty="0">
                <a:solidFill>
                  <a:srgbClr val="E9D328"/>
                </a:solidFill>
                <a:effectLst>
                  <a:outerShdw blurRad="38100" dist="38100" dir="2700000" algn="tl">
                    <a:srgbClr val="000000">
                      <a:alpha val="43137"/>
                    </a:srgbClr>
                  </a:outerShdw>
                </a:effectLst>
                <a:latin typeface="Futura Lt BT" panose="020B0402020204020303" pitchFamily="34" charset="0"/>
              </a:rPr>
              <a:t>p</a:t>
            </a:r>
            <a:endParaRPr lang="en-US" b="1" i="1" dirty="0">
              <a:solidFill>
                <a:srgbClr val="E9D328"/>
              </a:solidFill>
              <a:effectLst>
                <a:outerShdw blurRad="38100" dist="38100" dir="2700000" algn="tl">
                  <a:srgbClr val="000000">
                    <a:alpha val="43137"/>
                  </a:srgbClr>
                </a:outerShdw>
              </a:effectLst>
              <a:latin typeface="Futura Lt BT" panose="020B0402020204020303" pitchFamily="34" charset="0"/>
            </a:endParaRPr>
          </a:p>
        </p:txBody>
      </p:sp>
      <p:pic>
        <p:nvPicPr>
          <p:cNvPr id="35" name="Picture 8">
            <a:extLst>
              <a:ext uri="{FF2B5EF4-FFF2-40B4-BE49-F238E27FC236}">
                <a16:creationId xmlns:a16="http://schemas.microsoft.com/office/drawing/2014/main" id="{4512542D-7EB5-4C07-8BBA-27274FC87D65}"/>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p:blipFill>
        <p:spPr bwMode="auto">
          <a:xfrm>
            <a:off x="6107005" y="8987236"/>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393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Georgia</vt:lpstr>
      <vt:lpstr>Office Theme</vt:lpstr>
      <vt:lpstr>3437 Fairwater Place  Carolina Park Mount Pleasant, SC 29466 MLS# 19015960 $395,000  3 Bedrooms | 2½ Baths | 1,622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2019-06-11T13:41:43Z</dcterms:modified>
</cp:coreProperties>
</file>