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17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96337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47065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69715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FB885A-EB02-4743-A12C-256C7A2F890A}"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20473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B885A-EB02-4743-A12C-256C7A2F890A}" type="datetimeFigureOut">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83478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FB885A-EB02-4743-A12C-256C7A2F890A}"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20690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FB885A-EB02-4743-A12C-256C7A2F890A}" type="datetimeFigureOut">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82117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B885A-EB02-4743-A12C-256C7A2F890A}" type="datetimeFigureOut">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350277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B885A-EB02-4743-A12C-256C7A2F890A}" type="datetimeFigureOut">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2515438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94872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885A-EB02-4743-A12C-256C7A2F890A}" type="datetimeFigureOut">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42548-BEAA-4BA2-81E1-4D18AAF18514}" type="slidenum">
              <a:rPr lang="en-US" smtClean="0"/>
              <a:t>‹#›</a:t>
            </a:fld>
            <a:endParaRPr lang="en-US"/>
          </a:p>
        </p:txBody>
      </p:sp>
    </p:spTree>
    <p:extLst>
      <p:ext uri="{BB962C8B-B14F-4D97-AF65-F5344CB8AC3E}">
        <p14:creationId xmlns:p14="http://schemas.microsoft.com/office/powerpoint/2010/main" val="119910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FFB885A-EB02-4743-A12C-256C7A2F890A}" type="datetimeFigureOut">
              <a:rPr lang="en-US" smtClean="0"/>
              <a:t>3/6/2020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8842548-BEAA-4BA2-81E1-4D18AAF18514}" type="slidenum">
              <a:rPr lang="en-US" smtClean="0"/>
              <a:t>‹#›</a:t>
            </a:fld>
            <a:endParaRPr lang="en-US"/>
          </a:p>
        </p:txBody>
      </p:sp>
    </p:spTree>
    <p:extLst>
      <p:ext uri="{BB962C8B-B14F-4D97-AF65-F5344CB8AC3E}">
        <p14:creationId xmlns:p14="http://schemas.microsoft.com/office/powerpoint/2010/main" val="2001502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74AB61F-F2F2-4042-81AD-DBD9F2DD1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8229600" cy="5316565"/>
          </a:xfrm>
          <a:prstGeom prst="rect">
            <a:avLst/>
          </a:prstGeom>
          <a:noFill/>
          <a:ln w="3175" algn="ctr">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a:extLst>
              <a:ext uri="{FF2B5EF4-FFF2-40B4-BE49-F238E27FC236}">
                <a16:creationId xmlns:a16="http://schemas.microsoft.com/office/drawing/2014/main" id="{7F6894C8-8EDD-43FC-AAA4-1E77CCC22483}"/>
              </a:ext>
            </a:extLst>
          </p:cNvPr>
          <p:cNvSpPr txBox="1">
            <a:spLocks noChangeArrowheads="1"/>
          </p:cNvSpPr>
          <p:nvPr/>
        </p:nvSpPr>
        <p:spPr bwMode="auto">
          <a:xfrm>
            <a:off x="228601" y="5377312"/>
            <a:ext cx="7772399" cy="938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tx2"/>
                </a:solidFill>
                <a:latin typeface="Segoe UI" panose="020B0502040204020203" pitchFamily="34" charset="0"/>
                <a:cs typeface="Segoe UI" panose="020B0502040204020203" pitchFamily="34" charset="0"/>
              </a:rPr>
              <a:t>343 Fish Creek Court</a:t>
            </a:r>
          </a:p>
          <a:p>
            <a:pPr algn="ctr" defTabSz="914400" eaLnBrk="0" fontAlgn="base" hangingPunct="0">
              <a:spcBef>
                <a:spcPct val="0"/>
              </a:spcBef>
              <a:spcAft>
                <a:spcPct val="0"/>
              </a:spcAft>
            </a:pPr>
            <a:r>
              <a:rPr lang="en-US" altLang="en-US" sz="2000" dirty="0">
                <a:solidFill>
                  <a:schemeClr val="tx2"/>
                </a:solidFill>
                <a:latin typeface="Segoe UI" panose="020B0502040204020203" pitchFamily="34" charset="0"/>
                <a:cs typeface="Segoe UI" panose="020B0502040204020203" pitchFamily="34" charset="0"/>
              </a:rPr>
              <a:t>Four Seasons at Lakes of Cane Bay · Summerville, SC 29486</a:t>
            </a:r>
          </a:p>
          <a:p>
            <a:pPr algn="ctr" defTabSz="914400" eaLnBrk="0" fontAlgn="base" hangingPunct="0">
              <a:spcBef>
                <a:spcPct val="0"/>
              </a:spcBef>
              <a:spcAft>
                <a:spcPct val="0"/>
              </a:spcAft>
            </a:pPr>
            <a:r>
              <a:rPr lang="en-US" altLang="en-US" sz="2000" dirty="0">
                <a:solidFill>
                  <a:schemeClr val="tx2"/>
                </a:solidFill>
                <a:latin typeface="Segoe UI" panose="020B0502040204020203" pitchFamily="34" charset="0"/>
                <a:cs typeface="Segoe UI" panose="020B0502040204020203" pitchFamily="34" charset="0"/>
              </a:rPr>
              <a:t>MLS# 20003086 · </a:t>
            </a:r>
            <a:r>
              <a:rPr lang="en-US" altLang="en-US" sz="2000">
                <a:solidFill>
                  <a:schemeClr val="tx2"/>
                </a:solidFill>
                <a:latin typeface="Segoe UI" panose="020B0502040204020203" pitchFamily="34" charset="0"/>
                <a:cs typeface="Segoe UI" panose="020B0502040204020203" pitchFamily="34" charset="0"/>
              </a:rPr>
              <a:t>$500,000</a:t>
            </a:r>
            <a:endParaRPr lang="en-US" altLang="en-US" sz="1600" dirty="0">
              <a:solidFill>
                <a:schemeClr val="tx2"/>
              </a:solidFill>
              <a:latin typeface="Segoe UI" panose="020B0502040204020203" pitchFamily="34" charset="0"/>
              <a:cs typeface="Segoe UI" panose="020B0502040204020203" pitchFamily="34" charset="0"/>
            </a:endParaRPr>
          </a:p>
        </p:txBody>
      </p:sp>
      <p:sp>
        <p:nvSpPr>
          <p:cNvPr id="5" name="Text Box 4">
            <a:extLst>
              <a:ext uri="{FF2B5EF4-FFF2-40B4-BE49-F238E27FC236}">
                <a16:creationId xmlns:a16="http://schemas.microsoft.com/office/drawing/2014/main" id="{9495A12F-971D-4841-A2F2-772888F53A2F}"/>
              </a:ext>
            </a:extLst>
          </p:cNvPr>
          <p:cNvSpPr txBox="1">
            <a:spLocks noChangeArrowheads="1"/>
          </p:cNvSpPr>
          <p:nvPr/>
        </p:nvSpPr>
        <p:spPr bwMode="auto">
          <a:xfrm>
            <a:off x="927895" y="4390627"/>
            <a:ext cx="6378575" cy="92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t" anchorCtr="0" compatLnSpc="1">
            <a:prstTxWarp prst="textNoShape">
              <a:avLst/>
            </a:prstTxWarp>
          </a:bodyPr>
          <a:lstStyle/>
          <a:p>
            <a:pPr algn="ctr" defTabSz="914400" eaLnBrk="0" fontAlgn="base" hangingPunct="0">
              <a:spcBef>
                <a:spcPct val="0"/>
              </a:spcBef>
              <a:spcAft>
                <a:spcPct val="0"/>
              </a:spcAft>
            </a:pPr>
            <a:r>
              <a:rPr lang="en-US" altLang="en-US" sz="2400" b="1"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Welcome Home</a:t>
            </a:r>
          </a:p>
          <a:p>
            <a:pPr algn="ctr" defTabSz="914400" eaLnBrk="0" fontAlgn="base" hangingPunct="0">
              <a:spcBef>
                <a:spcPct val="0"/>
              </a:spcBef>
              <a:spcAft>
                <a:spcPct val="0"/>
              </a:spcAft>
            </a:pPr>
            <a:r>
              <a:rPr lang="en-US" altLang="en-US" sz="2400" b="1" i="1" dirty="0">
                <a:solidFill>
                  <a:schemeClr val="bg1"/>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You'll wish you never had to leave!</a:t>
            </a:r>
          </a:p>
        </p:txBody>
      </p:sp>
      <p:sp>
        <p:nvSpPr>
          <p:cNvPr id="6" name="Text Box 5">
            <a:extLst>
              <a:ext uri="{FF2B5EF4-FFF2-40B4-BE49-F238E27FC236}">
                <a16:creationId xmlns:a16="http://schemas.microsoft.com/office/drawing/2014/main" id="{A2F02AF9-A0A0-41C9-B260-F2219C067C54}"/>
              </a:ext>
            </a:extLst>
          </p:cNvPr>
          <p:cNvSpPr txBox="1">
            <a:spLocks noChangeArrowheads="1"/>
          </p:cNvSpPr>
          <p:nvPr/>
        </p:nvSpPr>
        <p:spPr bwMode="auto">
          <a:xfrm>
            <a:off x="82624" y="6376367"/>
            <a:ext cx="8064148" cy="2616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54864" tIns="54864" rIns="54864" bIns="54864" numCol="1" anchor="ctr" anchorCtr="0" compatLnSpc="1">
            <a:prstTxWarp prst="textNoShape">
              <a:avLst/>
            </a:prstTxWarp>
          </a:bodyPr>
          <a:lstStyle/>
          <a:p>
            <a:pPr algn="ctr" defTabSz="914400" eaLnBrk="0" fontAlgn="base" hangingPunct="0">
              <a:spcBef>
                <a:spcPct val="0"/>
              </a:spcBef>
              <a:spcAft>
                <a:spcPct val="0"/>
              </a:spcAft>
            </a:pPr>
            <a:r>
              <a:rPr lang="en-US" altLang="en-US" sz="1150" dirty="0">
                <a:solidFill>
                  <a:schemeClr val="tx2"/>
                </a:solidFill>
                <a:latin typeface="Segoe UI" panose="020B0502040204020203" pitchFamily="34" charset="0"/>
                <a:cs typeface="Segoe UI" panose="020B0502040204020203" pitchFamily="34" charset="0"/>
              </a:rPr>
              <a:t>This is truly a one of a kind waterfront property. There are no lakeside homesites available and the builder is</a:t>
            </a:r>
          </a:p>
          <a:p>
            <a:pPr algn="ctr" defTabSz="914400" eaLnBrk="0" fontAlgn="base" hangingPunct="0">
              <a:spcBef>
                <a:spcPct val="0"/>
              </a:spcBef>
              <a:spcAft>
                <a:spcPct val="0"/>
              </a:spcAft>
            </a:pPr>
            <a:r>
              <a:rPr lang="en-US" altLang="en-US" sz="1150" dirty="0">
                <a:solidFill>
                  <a:schemeClr val="tx2"/>
                </a:solidFill>
                <a:latin typeface="Segoe UI" panose="020B0502040204020203" pitchFamily="34" charset="0"/>
                <a:cs typeface="Segoe UI" panose="020B0502040204020203" pitchFamily="34" charset="0"/>
              </a:rPr>
              <a:t>not presently building this floorplan. As you enter this immaculate residence, you are immediately awed with</a:t>
            </a:r>
          </a:p>
          <a:p>
            <a:pPr algn="ctr" defTabSz="914400" eaLnBrk="0" fontAlgn="base" hangingPunct="0">
              <a:spcBef>
                <a:spcPct val="0"/>
              </a:spcBef>
              <a:spcAft>
                <a:spcPct val="0"/>
              </a:spcAft>
            </a:pPr>
            <a:r>
              <a:rPr lang="en-US" altLang="en-US" sz="1150" dirty="0">
                <a:solidFill>
                  <a:schemeClr val="tx2"/>
                </a:solidFill>
                <a:latin typeface="Segoe UI" panose="020B0502040204020203" pitchFamily="34" charset="0"/>
                <a:cs typeface="Segoe UI" panose="020B0502040204020203" pitchFamily="34" charset="0"/>
              </a:rPr>
              <a:t>panoramic views of the lake from every angle. Seller spared no expense when selecting this unique lakefront homesite near the end of a quiet </a:t>
            </a:r>
            <a:r>
              <a:rPr lang="en-US" altLang="en-US" sz="1150" dirty="0" err="1">
                <a:solidFill>
                  <a:schemeClr val="tx2"/>
                </a:solidFill>
                <a:latin typeface="Segoe UI" panose="020B0502040204020203" pitchFamily="34" charset="0"/>
                <a:cs typeface="Segoe UI" panose="020B0502040204020203" pitchFamily="34" charset="0"/>
              </a:rPr>
              <a:t>cul</a:t>
            </a:r>
            <a:r>
              <a:rPr lang="en-US" altLang="en-US" sz="1150" dirty="0">
                <a:solidFill>
                  <a:schemeClr val="tx2"/>
                </a:solidFill>
                <a:latin typeface="Segoe UI" panose="020B0502040204020203" pitchFamily="34" charset="0"/>
                <a:cs typeface="Segoe UI" panose="020B0502040204020203" pitchFamily="34" charset="0"/>
              </a:rPr>
              <a:t> de sac or when selecting high end options when building this home. The open and light home is the perfect blend of subtle elegance and coastal charm. A welcoming front porch opens to 10 ft ceilings and 8 ft entries that capture light and enhance the water view. No carpet to vacuum in this home – hardwood floors and tile throughout! The gourmet kitchen features a stunning quartz island, white cabinetry, stainless steel Profile appliances, and walk-in pantry. The kitchen island opens to an inviting great room, informal kitchen nook, and formal dining room with trayed ceilings. The rear covered patio has been extended, creating the ideal outdoor oasis for grilling, entertaining, and watching the sunset over the water. The owner's suite is spacious and overlooks the water. </a:t>
            </a:r>
          </a:p>
          <a:p>
            <a:pPr algn="ctr" defTabSz="914400" eaLnBrk="0" fontAlgn="base" hangingPunct="0">
              <a:spcBef>
                <a:spcPct val="0"/>
              </a:spcBef>
              <a:spcAft>
                <a:spcPct val="0"/>
              </a:spcAft>
            </a:pPr>
            <a:endParaRPr lang="en-US" altLang="en-US" sz="1150" dirty="0">
              <a:solidFill>
                <a:schemeClr val="tx2"/>
              </a:solidFill>
              <a:latin typeface="Segoe UI" panose="020B0502040204020203" pitchFamily="34" charset="0"/>
              <a:cs typeface="Segoe UI" panose="020B0502040204020203" pitchFamily="34" charset="0"/>
            </a:endParaRPr>
          </a:p>
          <a:p>
            <a:pPr algn="ctr" defTabSz="914400" eaLnBrk="0" fontAlgn="base" hangingPunct="0">
              <a:spcBef>
                <a:spcPct val="0"/>
              </a:spcBef>
              <a:spcAft>
                <a:spcPct val="0"/>
              </a:spcAft>
            </a:pPr>
            <a:r>
              <a:rPr lang="en-US" altLang="en-US" sz="1150" dirty="0">
                <a:solidFill>
                  <a:schemeClr val="tx2"/>
                </a:solidFill>
                <a:latin typeface="Segoe UI" panose="020B0502040204020203" pitchFamily="34" charset="0"/>
                <a:cs typeface="Segoe UI" panose="020B0502040204020203" pitchFamily="34" charset="0"/>
              </a:rPr>
              <a:t>Four Seasons is the only 55+ community in Cane Bay that provides 8.5 miles of navigable lake access, a gated entrance that is guarded 24/7, and included basic cable and trash service.  Amenities trump any of the other 55+ communities of Summerville.  There is a dedicated pool for grandchildren, as well as a tot lot and two 'adult' pools, a billiards room, demonstration kitchen and so much more.</a:t>
            </a:r>
          </a:p>
        </p:txBody>
      </p:sp>
      <p:sp>
        <p:nvSpPr>
          <p:cNvPr id="7" name="Text Box 7">
            <a:extLst>
              <a:ext uri="{FF2B5EF4-FFF2-40B4-BE49-F238E27FC236}">
                <a16:creationId xmlns:a16="http://schemas.microsoft.com/office/drawing/2014/main" id="{8199467C-D16A-45E7-B65C-CEB09D9878FA}"/>
              </a:ext>
            </a:extLst>
          </p:cNvPr>
          <p:cNvSpPr txBox="1">
            <a:spLocks noChangeArrowheads="1"/>
          </p:cNvSpPr>
          <p:nvPr/>
        </p:nvSpPr>
        <p:spPr bwMode="auto">
          <a:xfrm>
            <a:off x="2843610" y="9141355"/>
            <a:ext cx="2542380"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200" b="1" dirty="0">
                <a:solidFill>
                  <a:schemeClr val="tx2"/>
                </a:solidFill>
                <a:latin typeface="Segoe UI" panose="020B0502040204020203" pitchFamily="34" charset="0"/>
                <a:cs typeface="Segoe UI" panose="020B0502040204020203" pitchFamily="34" charset="0"/>
              </a:rPr>
              <a:t>Charleston Fine Homes Team</a:t>
            </a:r>
          </a:p>
          <a:p>
            <a:pPr algn="ctr" defTabSz="914400" eaLnBrk="0" fontAlgn="base" hangingPunct="0">
              <a:spcBef>
                <a:spcPct val="0"/>
              </a:spcBef>
              <a:spcAft>
                <a:spcPct val="0"/>
              </a:spcAft>
            </a:pPr>
            <a:r>
              <a:rPr lang="en-US" altLang="en-US" sz="1200" dirty="0">
                <a:solidFill>
                  <a:schemeClr val="tx2"/>
                </a:solidFill>
                <a:latin typeface="Segoe UI" panose="020B0502040204020203" pitchFamily="34" charset="0"/>
                <a:cs typeface="Segoe UI" panose="020B0502040204020203" pitchFamily="34" charset="0"/>
              </a:rPr>
              <a:t>Yvette Grist · 843.312.0696</a:t>
            </a:r>
          </a:p>
          <a:p>
            <a:pPr algn="ctr" defTabSz="914400" eaLnBrk="0" fontAlgn="base" hangingPunct="0">
              <a:spcBef>
                <a:spcPct val="0"/>
              </a:spcBef>
              <a:spcAft>
                <a:spcPct val="0"/>
              </a:spcAft>
            </a:pPr>
            <a:r>
              <a:rPr lang="en-US" altLang="en-US" sz="1200" dirty="0">
                <a:solidFill>
                  <a:schemeClr val="tx2"/>
                </a:solidFill>
                <a:latin typeface="Segoe UI" panose="020B0502040204020203" pitchFamily="34" charset="0"/>
                <a:cs typeface="Segoe UI" panose="020B0502040204020203" pitchFamily="34" charset="0"/>
              </a:rPr>
              <a:t>Yvette@CharlestonFineHomes.com</a:t>
            </a:r>
            <a:endParaRPr lang="en-US" altLang="en-US" sz="2400" dirty="0">
              <a:solidFill>
                <a:schemeClr val="tx2"/>
              </a:solidFill>
              <a:latin typeface="Segoe UI" panose="020B0502040204020203" pitchFamily="34" charset="0"/>
              <a:cs typeface="Segoe UI" panose="020B0502040204020203" pitchFamily="34" charset="0"/>
            </a:endParaRPr>
          </a:p>
        </p:txBody>
      </p:sp>
      <p:pic>
        <p:nvPicPr>
          <p:cNvPr id="1042" name="Picture 18">
            <a:extLst>
              <a:ext uri="{FF2B5EF4-FFF2-40B4-BE49-F238E27FC236}">
                <a16:creationId xmlns:a16="http://schemas.microsoft.com/office/drawing/2014/main" id="{50C74AA8-4A64-4606-B7EC-B510E03E2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33364" y="9141355"/>
            <a:ext cx="102849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a:extLst>
              <a:ext uri="{FF2B5EF4-FFF2-40B4-BE49-F238E27FC236}">
                <a16:creationId xmlns:a16="http://schemas.microsoft.com/office/drawing/2014/main" id="{ADF90D82-5EFB-4547-850B-70FBE42BA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306470" y="9141355"/>
            <a:ext cx="542719"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20">
            <a:extLst>
              <a:ext uri="{FF2B5EF4-FFF2-40B4-BE49-F238E27FC236}">
                <a16:creationId xmlns:a16="http://schemas.microsoft.com/office/drawing/2014/main" id="{959E4723-29FB-4F56-977B-552D1EDB88B4}"/>
              </a:ext>
            </a:extLst>
          </p:cNvPr>
          <p:cNvSpPr txBox="1">
            <a:spLocks noChangeArrowheads="1"/>
          </p:cNvSpPr>
          <p:nvPr/>
        </p:nvSpPr>
        <p:spPr bwMode="auto">
          <a:xfrm>
            <a:off x="0" y="9801989"/>
            <a:ext cx="8229600" cy="256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700" i="1" dirty="0">
                <a:solidFill>
                  <a:schemeClr val="tx2"/>
                </a:solidFill>
                <a:latin typeface="Segoe UI" panose="020B0502040204020203" pitchFamily="34" charset="0"/>
                <a:cs typeface="Segoe UI" panose="020B0502040204020203" pitchFamily="34" charset="0"/>
              </a:rPr>
              <a:t>Coldwell Banker Residential Brokerage · 1127 Queensborough Blvd. 103 · Mt Pleasant, SC 29464</a:t>
            </a:r>
            <a:endParaRPr lang="en-US" altLang="en-US" sz="1200" i="1" dirty="0">
              <a:solidFill>
                <a:schemeClr val="tx2"/>
              </a:solidFill>
              <a:latin typeface="Segoe UI" panose="020B0502040204020203" pitchFamily="34" charset="0"/>
              <a:cs typeface="Segoe UI" panose="020B0502040204020203" pitchFamily="34" charset="0"/>
            </a:endParaRPr>
          </a:p>
        </p:txBody>
      </p:sp>
      <p:grpSp>
        <p:nvGrpSpPr>
          <p:cNvPr id="9" name="Group 8">
            <a:extLst>
              <a:ext uri="{FF2B5EF4-FFF2-40B4-BE49-F238E27FC236}">
                <a16:creationId xmlns:a16="http://schemas.microsoft.com/office/drawing/2014/main" id="{37F362BC-8243-48D7-BE65-C5A863D2D5B6}"/>
              </a:ext>
            </a:extLst>
          </p:cNvPr>
          <p:cNvGrpSpPr/>
          <p:nvPr/>
        </p:nvGrpSpPr>
        <p:grpSpPr>
          <a:xfrm>
            <a:off x="82624" y="84272"/>
            <a:ext cx="8064353" cy="5148018"/>
            <a:chOff x="82624" y="84272"/>
            <a:chExt cx="8064353" cy="5148018"/>
          </a:xfrm>
          <a:effectLst>
            <a:outerShdw blurRad="50800" dist="38100" dir="2700000" algn="tl" rotWithShape="0">
              <a:prstClr val="black">
                <a:alpha val="40000"/>
              </a:prstClr>
            </a:outerShdw>
          </a:effectLst>
        </p:grpSpPr>
        <p:pic>
          <p:nvPicPr>
            <p:cNvPr id="1035" name="Picture 11">
              <a:extLst>
                <a:ext uri="{FF2B5EF4-FFF2-40B4-BE49-F238E27FC236}">
                  <a16:creationId xmlns:a16="http://schemas.microsoft.com/office/drawing/2014/main" id="{C0136E94-9D07-4468-B9B0-FC44E492F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2625" y="84272"/>
              <a:ext cx="1371052" cy="885740"/>
            </a:xfrm>
            <a:prstGeom prst="rect">
              <a:avLst/>
            </a:prstGeom>
            <a:noFill/>
            <a:ln w="63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6" name="Picture 12">
              <a:extLst>
                <a:ext uri="{FF2B5EF4-FFF2-40B4-BE49-F238E27FC236}">
                  <a16:creationId xmlns:a16="http://schemas.microsoft.com/office/drawing/2014/main" id="{53935A6F-3530-4D63-A9AD-E96EFA1897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82624" y="1149665"/>
              <a:ext cx="1371052" cy="885740"/>
            </a:xfrm>
            <a:prstGeom prst="rect">
              <a:avLst/>
            </a:prstGeom>
            <a:noFill/>
            <a:ln w="63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a:extLst>
                <a:ext uri="{FF2B5EF4-FFF2-40B4-BE49-F238E27FC236}">
                  <a16:creationId xmlns:a16="http://schemas.microsoft.com/office/drawing/2014/main" id="{C3C08AFE-C712-4856-A97D-DA3F9533E9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82625" y="2215058"/>
              <a:ext cx="1371321" cy="885913"/>
            </a:xfrm>
            <a:prstGeom prst="rect">
              <a:avLst/>
            </a:prstGeom>
            <a:noFill/>
            <a:ln w="63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8" name="Picture 14">
              <a:extLst>
                <a:ext uri="{FF2B5EF4-FFF2-40B4-BE49-F238E27FC236}">
                  <a16:creationId xmlns:a16="http://schemas.microsoft.com/office/drawing/2014/main" id="{831281AF-519F-41C7-86D7-21EEBA0F98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82625" y="4346282"/>
              <a:ext cx="1371465" cy="886006"/>
            </a:xfrm>
            <a:prstGeom prst="rect">
              <a:avLst/>
            </a:prstGeom>
            <a:noFill/>
            <a:ln w="63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9" name="Picture 15">
              <a:extLst>
                <a:ext uri="{FF2B5EF4-FFF2-40B4-BE49-F238E27FC236}">
                  <a16:creationId xmlns:a16="http://schemas.microsoft.com/office/drawing/2014/main" id="{2ABFD0E0-D6AC-403B-BA9A-4CE6ACE1A4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82625" y="3280624"/>
              <a:ext cx="1371465" cy="886006"/>
            </a:xfrm>
            <a:prstGeom prst="rect">
              <a:avLst/>
            </a:prstGeom>
            <a:noFill/>
            <a:ln w="63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a:extLst>
                <a:ext uri="{FF2B5EF4-FFF2-40B4-BE49-F238E27FC236}">
                  <a16:creationId xmlns:a16="http://schemas.microsoft.com/office/drawing/2014/main" id="{453AF797-B275-4B88-BB4D-2698DAA28B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6775377" y="84272"/>
              <a:ext cx="1371600" cy="886094"/>
            </a:xfrm>
            <a:prstGeom prst="rect">
              <a:avLst/>
            </a:prstGeom>
            <a:noFill/>
            <a:ln w="63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a:extLst>
                <a:ext uri="{FF2B5EF4-FFF2-40B4-BE49-F238E27FC236}">
                  <a16:creationId xmlns:a16="http://schemas.microsoft.com/office/drawing/2014/main" id="{8E91199F-1715-4427-A215-45950EE7D7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775377" y="1149841"/>
              <a:ext cx="1371600" cy="886094"/>
            </a:xfrm>
            <a:prstGeom prst="rect">
              <a:avLst/>
            </a:prstGeom>
            <a:noFill/>
            <a:ln w="63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3" name="Picture 9">
              <a:extLst>
                <a:ext uri="{FF2B5EF4-FFF2-40B4-BE49-F238E27FC236}">
                  <a16:creationId xmlns:a16="http://schemas.microsoft.com/office/drawing/2014/main" id="{905E9D2F-D72B-41BD-BA17-F9D057B3C6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6775443" y="4346282"/>
              <a:ext cx="1371468" cy="886008"/>
            </a:xfrm>
            <a:prstGeom prst="rect">
              <a:avLst/>
            </a:prstGeom>
            <a:noFill/>
            <a:ln w="63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0" name="Picture 16">
              <a:extLst>
                <a:ext uri="{FF2B5EF4-FFF2-40B4-BE49-F238E27FC236}">
                  <a16:creationId xmlns:a16="http://schemas.microsoft.com/office/drawing/2014/main" id="{AB04056C-0BC1-4658-84BF-78A70CF6E13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6775377" y="2215410"/>
              <a:ext cx="1371600" cy="886094"/>
            </a:xfrm>
            <a:prstGeom prst="rect">
              <a:avLst/>
            </a:prstGeom>
            <a:noFill/>
            <a:ln w="63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1" name="Picture 17">
              <a:extLst>
                <a:ext uri="{FF2B5EF4-FFF2-40B4-BE49-F238E27FC236}">
                  <a16:creationId xmlns:a16="http://schemas.microsoft.com/office/drawing/2014/main" id="{9B3089C7-CD5B-43FC-956C-55C501F10A3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6775582" y="3280979"/>
              <a:ext cx="1371190" cy="885829"/>
            </a:xfrm>
            <a:prstGeom prst="rect">
              <a:avLst/>
            </a:prstGeom>
            <a:noFill/>
            <a:ln w="63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20" name="Text Box 7">
            <a:extLst>
              <a:ext uri="{FF2B5EF4-FFF2-40B4-BE49-F238E27FC236}">
                <a16:creationId xmlns:a16="http://schemas.microsoft.com/office/drawing/2014/main" id="{8B46E463-0E4D-4440-9EAB-6AC05A6B3769}"/>
              </a:ext>
            </a:extLst>
          </p:cNvPr>
          <p:cNvSpPr txBox="1">
            <a:spLocks noChangeArrowheads="1"/>
          </p:cNvSpPr>
          <p:nvPr/>
        </p:nvSpPr>
        <p:spPr bwMode="auto">
          <a:xfrm>
            <a:off x="8695373" y="8235995"/>
            <a:ext cx="2542380"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200" b="1" dirty="0">
                <a:solidFill>
                  <a:schemeClr val="tx2"/>
                </a:solidFill>
                <a:latin typeface="Segoe UI" panose="020B0502040204020203" pitchFamily="34" charset="0"/>
                <a:cs typeface="Segoe UI" panose="020B0502040204020203" pitchFamily="34" charset="0"/>
              </a:rPr>
              <a:t>Chari Karinshak</a:t>
            </a:r>
          </a:p>
          <a:p>
            <a:pPr algn="r" defTabSz="914400" eaLnBrk="0" fontAlgn="base" hangingPunct="0">
              <a:spcBef>
                <a:spcPct val="0"/>
              </a:spcBef>
              <a:spcAft>
                <a:spcPct val="0"/>
              </a:spcAft>
            </a:pPr>
            <a:r>
              <a:rPr lang="en-US" altLang="en-US" sz="1100" dirty="0">
                <a:solidFill>
                  <a:schemeClr val="tx2"/>
                </a:solidFill>
                <a:latin typeface="Segoe UI" panose="020B0502040204020203" pitchFamily="34" charset="0"/>
                <a:cs typeface="Segoe UI" panose="020B0502040204020203" pitchFamily="34" charset="0"/>
              </a:rPr>
              <a:t>(843) 810-8287</a:t>
            </a:r>
          </a:p>
          <a:p>
            <a:pPr algn="r" defTabSz="914400" eaLnBrk="0" fontAlgn="base" hangingPunct="0">
              <a:spcBef>
                <a:spcPct val="0"/>
              </a:spcBef>
              <a:spcAft>
                <a:spcPct val="0"/>
              </a:spcAft>
            </a:pPr>
            <a:r>
              <a:rPr lang="en-US" altLang="en-US" sz="1100" dirty="0">
                <a:solidFill>
                  <a:schemeClr val="tx2"/>
                </a:solidFill>
                <a:latin typeface="Segoe UI" panose="020B0502040204020203" pitchFamily="34" charset="0"/>
                <a:cs typeface="Segoe UI" panose="020B0502040204020203" pitchFamily="34" charset="0"/>
              </a:rPr>
              <a:t>chari@charlestonfinehomes.com</a:t>
            </a:r>
            <a:endParaRPr lang="en-US" altLang="en-US" sz="2400" dirty="0">
              <a:solidFill>
                <a:schemeClr val="tx2"/>
              </a:solidFill>
              <a:latin typeface="Segoe UI" panose="020B0502040204020203" pitchFamily="34" charset="0"/>
              <a:cs typeface="Segoe UI" panose="020B0502040204020203" pitchFamily="34" charset="0"/>
            </a:endParaRPr>
          </a:p>
        </p:txBody>
      </p:sp>
      <p:pic>
        <p:nvPicPr>
          <p:cNvPr id="21" name="Picture 18">
            <a:extLst>
              <a:ext uri="{FF2B5EF4-FFF2-40B4-BE49-F238E27FC236}">
                <a16:creationId xmlns:a16="http://schemas.microsoft.com/office/drawing/2014/main" id="{9290F3B8-37F8-403D-AFEC-C7A90E7A5D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11336971" y="8366977"/>
            <a:ext cx="479425" cy="495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2722054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TotalTime>
  <Words>360</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15</cp:revision>
  <dcterms:created xsi:type="dcterms:W3CDTF">2018-10-02T11:42:07Z</dcterms:created>
  <dcterms:modified xsi:type="dcterms:W3CDTF">2020-03-06T17:14:27Z</dcterms:modified>
</cp:coreProperties>
</file>