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469D"/>
    <a:srgbClr val="1E326A"/>
    <a:srgbClr val="F5831F"/>
    <a:srgbClr val="19479E"/>
    <a:srgbClr val="FF7575"/>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9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8/19/2025</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g"/><Relationship Id="rId18" Type="http://schemas.openxmlformats.org/officeDocument/2006/relationships/image" Target="../media/image14.svg"/><Relationship Id="rId3" Type="http://schemas.openxmlformats.org/officeDocument/2006/relationships/hyperlink" Target="https://video214.com/play/0EmAxUh13ESMDbirU17y2g" TargetMode="External"/><Relationship Id="rId21" Type="http://schemas.openxmlformats.org/officeDocument/2006/relationships/image" Target="../media/image17.png"/><Relationship Id="rId7" Type="http://schemas.openxmlformats.org/officeDocument/2006/relationships/image" Target="../media/image3.jp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image" Target="../media/image1.jpg"/><Relationship Id="rId16" Type="http://schemas.openxmlformats.org/officeDocument/2006/relationships/image" Target="../media/image12.svg"/><Relationship Id="rId20" Type="http://schemas.openxmlformats.org/officeDocument/2006/relationships/image" Target="../media/image16.sv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24" Type="http://schemas.openxmlformats.org/officeDocument/2006/relationships/image" Target="../media/image20.svg"/><Relationship Id="rId5" Type="http://schemas.openxmlformats.org/officeDocument/2006/relationships/hyperlink" Target="https://345turnstonest.ellenoneilstories.com/" TargetMode="External"/><Relationship Id="rId15" Type="http://schemas.openxmlformats.org/officeDocument/2006/relationships/image" Target="../media/image11.png"/><Relationship Id="rId23" Type="http://schemas.openxmlformats.org/officeDocument/2006/relationships/image" Target="../media/image19.png"/><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hyperlink" Target="https://vimeo.com/1072353773?share=copy" TargetMode="External"/><Relationship Id="rId9" Type="http://schemas.openxmlformats.org/officeDocument/2006/relationships/image" Target="../media/image5.jpg"/><Relationship Id="rId14" Type="http://schemas.openxmlformats.org/officeDocument/2006/relationships/image" Target="../media/image10.jpg"/><Relationship Id="rId22"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t="7572" b="7572"/>
          <a:stretch/>
        </p:blipFill>
        <p:spPr>
          <a:xfrm>
            <a:off x="0" y="0"/>
            <a:ext cx="8229600" cy="4655550"/>
          </a:xfrm>
          <a:prstGeom prst="rect">
            <a:avLst/>
          </a:prstGeom>
        </p:spPr>
      </p:pic>
      <p:sp>
        <p:nvSpPr>
          <p:cNvPr id="2" name="Title 1"/>
          <p:cNvSpPr>
            <a:spLocks noGrp="1"/>
          </p:cNvSpPr>
          <p:nvPr>
            <p:ph type="ctrTitle"/>
          </p:nvPr>
        </p:nvSpPr>
        <p:spPr>
          <a:xfrm>
            <a:off x="-1" y="0"/>
            <a:ext cx="8229600" cy="390577"/>
          </a:xfrm>
        </p:spPr>
        <p:txBody>
          <a:bodyPr anchor="ctr">
            <a:noAutofit/>
          </a:bodyPr>
          <a:lstStyle/>
          <a:p>
            <a:r>
              <a:rPr lang="en-US" sz="2100" b="1" dirty="0">
                <a:ln w="3175">
                  <a:noFill/>
                </a:ln>
                <a:solidFill>
                  <a:srgbClr val="19469D"/>
                </a:solidFill>
                <a:latin typeface="Franklin Gothic ATF" panose="020B0503060602040204" pitchFamily="34" charset="0"/>
              </a:rPr>
              <a:t>MASSIVE PRICE REDUCTION</a:t>
            </a:r>
          </a:p>
        </p:txBody>
      </p:sp>
      <p:sp>
        <p:nvSpPr>
          <p:cNvPr id="3" name="Subtitle 2"/>
          <p:cNvSpPr>
            <a:spLocks noGrp="1"/>
          </p:cNvSpPr>
          <p:nvPr>
            <p:ph type="subTitle" idx="1"/>
          </p:nvPr>
        </p:nvSpPr>
        <p:spPr>
          <a:xfrm>
            <a:off x="1" y="5957572"/>
            <a:ext cx="8229598" cy="2875315"/>
          </a:xfrm>
        </p:spPr>
        <p:txBody>
          <a:bodyPr anchor="ctr">
            <a:noAutofit/>
          </a:bodyPr>
          <a:lstStyle/>
          <a:p>
            <a:pPr>
              <a:lnSpc>
                <a:spcPct val="100000"/>
              </a:lnSpc>
              <a:spcBef>
                <a:spcPts val="0"/>
              </a:spcBef>
              <a:spcAft>
                <a:spcPts val="600"/>
              </a:spcAft>
            </a:pPr>
            <a:r>
              <a:rPr lang="en-US" sz="1600" b="1" dirty="0">
                <a:solidFill>
                  <a:srgbClr val="19469D"/>
                </a:solidFill>
                <a:latin typeface="Franklin Gothic ATF" panose="020B0503060602040204" pitchFamily="34" charset="0"/>
              </a:rPr>
              <a:t>Sellers Are Offering Buyer Agent Compensation Of 2.5% With Acceptable Offer</a:t>
            </a:r>
          </a:p>
          <a:p>
            <a:pPr>
              <a:lnSpc>
                <a:spcPct val="100000"/>
              </a:lnSpc>
              <a:spcBef>
                <a:spcPts val="0"/>
              </a:spcBef>
              <a:spcAft>
                <a:spcPts val="600"/>
              </a:spcAft>
            </a:pPr>
            <a:endParaRPr lang="en-US" sz="1600" dirty="0">
              <a:solidFill>
                <a:srgbClr val="19469D"/>
              </a:solidFill>
              <a:latin typeface="Franklin Gothic ATF" panose="020B0503060602040204" pitchFamily="34" charset="0"/>
            </a:endParaRPr>
          </a:p>
          <a:p>
            <a:pPr>
              <a:lnSpc>
                <a:spcPct val="100000"/>
              </a:lnSpc>
              <a:spcBef>
                <a:spcPts val="0"/>
              </a:spcBef>
              <a:spcAft>
                <a:spcPts val="600"/>
              </a:spcAft>
            </a:pPr>
            <a:r>
              <a:rPr lang="en-US" sz="1600" dirty="0">
                <a:solidFill>
                  <a:srgbClr val="19469D"/>
                </a:solidFill>
                <a:latin typeface="Franklin Gothic ATF" panose="020B0503060602040204" pitchFamily="34" charset="0"/>
              </a:rPr>
              <a:t>MASSIVE Price Reduction on this stunning one-level home in Mt. Pleasant’s Tidal Walk! Featuring an open floor plan, chef’s kitchen, sunroom, and serene pond views, this meticulously maintained home rivals new construction. With gorgeous landscaping and community amenities, the location is unbeatable. Schedule your tour today before it’s gone!</a:t>
            </a:r>
          </a:p>
          <a:p>
            <a:pPr>
              <a:lnSpc>
                <a:spcPct val="100000"/>
              </a:lnSpc>
              <a:spcBef>
                <a:spcPts val="0"/>
              </a:spcBef>
              <a:spcAft>
                <a:spcPts val="600"/>
              </a:spcAft>
            </a:pPr>
            <a:endParaRPr lang="en-US" sz="1600" dirty="0">
              <a:solidFill>
                <a:srgbClr val="1E326A"/>
              </a:solidFill>
              <a:latin typeface="Franklin Gothic ATF" panose="020B0503060602040204" pitchFamily="34" charset="0"/>
              <a:hlinkClick r:id="rId3"/>
            </a:endParaRPr>
          </a:p>
          <a:p>
            <a:pPr>
              <a:lnSpc>
                <a:spcPct val="100000"/>
              </a:lnSpc>
              <a:spcBef>
                <a:spcPts val="0"/>
              </a:spcBef>
              <a:spcAft>
                <a:spcPts val="600"/>
              </a:spcAft>
            </a:pPr>
            <a:r>
              <a:rPr lang="en-US" sz="1600" dirty="0">
                <a:solidFill>
                  <a:srgbClr val="1E326A"/>
                </a:solidFill>
                <a:latin typeface="Franklin Gothic ATF" panose="020B0503060602040204" pitchFamily="34" charset="0"/>
                <a:hlinkClick r:id="rId4"/>
              </a:rPr>
              <a:t>Video Tour</a:t>
            </a:r>
            <a:r>
              <a:rPr lang="en-US" sz="1600" dirty="0">
                <a:solidFill>
                  <a:srgbClr val="1E326A"/>
                </a:solidFill>
                <a:latin typeface="Franklin Gothic ATF" panose="020B0503060602040204" pitchFamily="34" charset="0"/>
              </a:rPr>
              <a:t> | </a:t>
            </a:r>
            <a:r>
              <a:rPr lang="en-US" sz="1600" dirty="0">
                <a:solidFill>
                  <a:srgbClr val="1E326A"/>
                </a:solidFill>
                <a:latin typeface="Franklin Gothic ATF" panose="020B0503060602040204" pitchFamily="34" charset="0"/>
                <a:hlinkClick r:id="rId5"/>
              </a:rPr>
              <a:t>Storybook</a:t>
            </a:r>
            <a:endParaRPr lang="en-US" sz="1600" dirty="0">
              <a:solidFill>
                <a:srgbClr val="1E326A"/>
              </a:solidFill>
              <a:latin typeface="Franklin Gothic ATF" panose="020B0503060602040204" pitchFamily="34" charset="0"/>
            </a:endParaRPr>
          </a:p>
        </p:txBody>
      </p:sp>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ATF" panose="020B0503060602040204" pitchFamily="34" charset="0"/>
              </a:rPr>
              <a:t>Ellen O'Neil</a:t>
            </a:r>
          </a:p>
          <a:p>
            <a:pPr algn="ctr"/>
            <a:r>
              <a:rPr lang="en-US" sz="1200" dirty="0">
                <a:latin typeface="Franklin Gothic ATF" panose="020B0503060602040204" pitchFamily="34" charset="0"/>
              </a:rPr>
              <a:t>Broker/Owner, ABR, e-PRO, CNE</a:t>
            </a:r>
          </a:p>
          <a:p>
            <a:pPr algn="ctr"/>
            <a:r>
              <a:rPr lang="en-US" sz="1200" dirty="0">
                <a:latin typeface="Franklin Gothic ATF" panose="020B0503060602040204" pitchFamily="34" charset="0"/>
              </a:rPr>
              <a:t>Charleston Realtor of Distinction</a:t>
            </a:r>
          </a:p>
          <a:p>
            <a:pPr algn="ctr"/>
            <a:r>
              <a:rPr lang="en-US" sz="1200" dirty="0">
                <a:latin typeface="Franklin Gothic ATF" panose="020B0503060602040204" pitchFamily="34" charset="0"/>
              </a:rPr>
              <a:t>843-300-8530</a:t>
            </a:r>
          </a:p>
          <a:p>
            <a:pPr algn="ctr"/>
            <a:r>
              <a:rPr lang="en-US" sz="1200" dirty="0">
                <a:latin typeface="Franklin Gothic ATF" panose="020B0503060602040204" pitchFamily="34" charset="0"/>
              </a:rPr>
              <a:t>www.EllenONeilProperties.com</a:t>
            </a:r>
            <a:endParaRPr lang="en-US" dirty="0">
              <a:latin typeface="Franklin Gothic ATF" panose="020B0503060602040204" pitchFamily="34" charset="0"/>
            </a:endParaRPr>
          </a:p>
        </p:txBody>
      </p:sp>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2" name="Picture 11">
            <a:extLst>
              <a:ext uri="{FF2B5EF4-FFF2-40B4-BE49-F238E27FC236}">
                <a16:creationId xmlns:a16="http://schemas.microsoft.com/office/drawing/2014/main" id="{4747DAF0-BD60-4503-B8E6-9C16CD335B9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53918" y="4735061"/>
            <a:ext cx="1743074" cy="1143000"/>
          </a:xfrm>
          <a:prstGeom prst="rect">
            <a:avLst/>
          </a:prstGeom>
          <a:ln>
            <a:noFill/>
          </a:ln>
          <a:effectLst/>
        </p:spPr>
      </p:pic>
      <p:pic>
        <p:nvPicPr>
          <p:cNvPr id="18" name="Picture 17">
            <a:extLst>
              <a:ext uri="{FF2B5EF4-FFF2-40B4-BE49-F238E27FC236}">
                <a16:creationId xmlns:a16="http://schemas.microsoft.com/office/drawing/2014/main" id="{CF70C3F9-2C80-72F7-130C-554550DD66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0" y="4735061"/>
            <a:ext cx="1716343" cy="1143000"/>
          </a:xfrm>
          <a:prstGeom prst="rect">
            <a:avLst/>
          </a:prstGeom>
          <a:ln>
            <a:noFill/>
          </a:ln>
          <a:effectLst/>
        </p:spPr>
      </p:pic>
      <p:pic>
        <p:nvPicPr>
          <p:cNvPr id="4" name="Picture 3">
            <a:extLst>
              <a:ext uri="{FF2B5EF4-FFF2-40B4-BE49-F238E27FC236}">
                <a16:creationId xmlns:a16="http://schemas.microsoft.com/office/drawing/2014/main" id="{503E7039-F2FE-5100-EFC7-27B34ABE0AD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4634450" y="4735061"/>
            <a:ext cx="1744918" cy="1143000"/>
          </a:xfrm>
          <a:prstGeom prst="rect">
            <a:avLst/>
          </a:prstGeom>
          <a:ln>
            <a:noFill/>
          </a:ln>
          <a:effectLst/>
        </p:spPr>
      </p:pic>
      <p:pic>
        <p:nvPicPr>
          <p:cNvPr id="1026" name="Picture 2">
            <a:extLst>
              <a:ext uri="{FF2B5EF4-FFF2-40B4-BE49-F238E27FC236}">
                <a16:creationId xmlns:a16="http://schemas.microsoft.com/office/drawing/2014/main" id="{26CF06C8-84EC-DAA5-7913-EE361CEB8B8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290438" y="9170203"/>
            <a:ext cx="1406527" cy="6400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A35077D-D136-00FE-DA97-DA4139A8F1AE}"/>
              </a:ext>
            </a:extLst>
          </p:cNvPr>
          <p:cNvGrpSpPr/>
          <p:nvPr/>
        </p:nvGrpSpPr>
        <p:grpSpPr>
          <a:xfrm>
            <a:off x="9024820" y="1737033"/>
            <a:ext cx="779433" cy="1108426"/>
            <a:chOff x="6704477" y="3470276"/>
            <a:chExt cx="779433" cy="1108426"/>
          </a:xfrm>
        </p:grpSpPr>
        <p:sp>
          <p:nvSpPr>
            <p:cNvPr id="5" name="Rectangle 4">
              <a:extLst>
                <a:ext uri="{FF2B5EF4-FFF2-40B4-BE49-F238E27FC236}">
                  <a16:creationId xmlns:a16="http://schemas.microsoft.com/office/drawing/2014/main" id="{E7454892-5DFC-CD4D-F677-6F96DD608AA6}"/>
                </a:ext>
              </a:extLst>
            </p:cNvPr>
            <p:cNvSpPr/>
            <p:nvPr/>
          </p:nvSpPr>
          <p:spPr>
            <a:xfrm>
              <a:off x="6704477" y="3470276"/>
              <a:ext cx="779433" cy="415498"/>
            </a:xfrm>
            <a:prstGeom prst="rect">
              <a:avLst/>
            </a:prstGeom>
          </p:spPr>
          <p:txBody>
            <a:bodyPr wrap="square">
              <a:spAutoFit/>
            </a:bodyPr>
            <a:lstStyle/>
            <a:p>
              <a:pPr algn="ctr"/>
              <a:r>
                <a:rPr lang="en-US" sz="1050" i="1" dirty="0">
                  <a:latin typeface="Franklin Gothic ATF" panose="020B0503060602040204" pitchFamily="34" charset="0"/>
                </a:rPr>
                <a:t>Video Tour</a:t>
              </a:r>
            </a:p>
          </p:txBody>
        </p:sp>
        <p:pic>
          <p:nvPicPr>
            <p:cNvPr id="7" name="Picture 2">
              <a:extLst>
                <a:ext uri="{FF2B5EF4-FFF2-40B4-BE49-F238E27FC236}">
                  <a16:creationId xmlns:a16="http://schemas.microsoft.com/office/drawing/2014/main" id="{81FAB4B6-02CB-ADE0-494B-5BA4535436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6710145" y="3810606"/>
              <a:ext cx="768096" cy="7680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20145662-CB6B-69E3-A212-130E9C70E7C2}"/>
              </a:ext>
            </a:extLst>
          </p:cNvPr>
          <p:cNvGrpSpPr/>
          <p:nvPr/>
        </p:nvGrpSpPr>
        <p:grpSpPr>
          <a:xfrm>
            <a:off x="9024820" y="3414509"/>
            <a:ext cx="772002" cy="1108426"/>
            <a:chOff x="763012" y="3470276"/>
            <a:chExt cx="772002" cy="1108426"/>
          </a:xfrm>
        </p:grpSpPr>
        <p:sp>
          <p:nvSpPr>
            <p:cNvPr id="10" name="Rectangle 9">
              <a:extLst>
                <a:ext uri="{FF2B5EF4-FFF2-40B4-BE49-F238E27FC236}">
                  <a16:creationId xmlns:a16="http://schemas.microsoft.com/office/drawing/2014/main" id="{624BEC40-6AB2-6ACD-796A-D1BB692F85AA}"/>
                </a:ext>
              </a:extLst>
            </p:cNvPr>
            <p:cNvSpPr/>
            <p:nvPr/>
          </p:nvSpPr>
          <p:spPr>
            <a:xfrm>
              <a:off x="763012" y="3470276"/>
              <a:ext cx="772002" cy="415498"/>
            </a:xfrm>
            <a:prstGeom prst="rect">
              <a:avLst/>
            </a:prstGeom>
          </p:spPr>
          <p:txBody>
            <a:bodyPr wrap="square">
              <a:spAutoFit/>
            </a:bodyPr>
            <a:lstStyle/>
            <a:p>
              <a:pPr algn="ctr"/>
              <a:r>
                <a:rPr lang="en-US" sz="1050" i="1" dirty="0">
                  <a:latin typeface="Franklin Gothic ATF" panose="020B0503060602040204" pitchFamily="34" charset="0"/>
                </a:rPr>
                <a:t>Virtual</a:t>
              </a:r>
              <a:br>
                <a:rPr lang="en-US" sz="1050" i="1" dirty="0">
                  <a:latin typeface="Franklin Gothic ATF" panose="020B0503060602040204" pitchFamily="34" charset="0"/>
                </a:rPr>
              </a:br>
              <a:r>
                <a:rPr lang="en-US" sz="1050" i="1" dirty="0">
                  <a:latin typeface="Franklin Gothic ATF" panose="020B0503060602040204" pitchFamily="34" charset="0"/>
                </a:rPr>
                <a:t>Tour</a:t>
              </a:r>
            </a:p>
          </p:txBody>
        </p:sp>
        <p:pic>
          <p:nvPicPr>
            <p:cNvPr id="8" name="Picture 2" descr="QR Code Image">
              <a:extLst>
                <a:ext uri="{FF2B5EF4-FFF2-40B4-BE49-F238E27FC236}">
                  <a16:creationId xmlns:a16="http://schemas.microsoft.com/office/drawing/2014/main" id="{779CC203-32E0-AA5C-F1EF-876E5BF52A7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4965" y="3810606"/>
              <a:ext cx="768096" cy="768096"/>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290EB890-3D61-6602-B7A1-B75D3062D6E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734567" y="4735061"/>
            <a:ext cx="762308" cy="1143000"/>
          </a:xfrm>
          <a:prstGeom prst="rect">
            <a:avLst/>
          </a:prstGeom>
          <a:ln>
            <a:noFill/>
          </a:ln>
          <a:effectLst/>
        </p:spPr>
      </p:pic>
      <p:pic>
        <p:nvPicPr>
          <p:cNvPr id="16" name="Picture 15">
            <a:extLst>
              <a:ext uri="{FF2B5EF4-FFF2-40B4-BE49-F238E27FC236}">
                <a16:creationId xmlns:a16="http://schemas.microsoft.com/office/drawing/2014/main" id="{77CC29B6-D3C7-944D-0D68-7960E40C8213}"/>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516943" y="4735061"/>
            <a:ext cx="1712657" cy="1143000"/>
          </a:xfrm>
          <a:prstGeom prst="rect">
            <a:avLst/>
          </a:prstGeom>
          <a:ln>
            <a:noFill/>
          </a:ln>
          <a:effectLst/>
        </p:spPr>
      </p:pic>
      <p:sp>
        <p:nvSpPr>
          <p:cNvPr id="15" name="Rectangle 14"/>
          <p:cNvSpPr/>
          <p:nvPr/>
        </p:nvSpPr>
        <p:spPr>
          <a:xfrm>
            <a:off x="0" y="355824"/>
            <a:ext cx="8229600" cy="584775"/>
          </a:xfrm>
          <a:prstGeom prst="rect">
            <a:avLst/>
          </a:prstGeom>
          <a:solidFill>
            <a:srgbClr val="19469D"/>
          </a:solidFill>
        </p:spPr>
        <p:txBody>
          <a:bodyPr wrap="square">
            <a:spAutoFit/>
          </a:bodyPr>
          <a:lstStyle/>
          <a:p>
            <a:pPr algn="ctr"/>
            <a:r>
              <a:rPr lang="pl-PL" b="1" dirty="0">
                <a:ln w="3175">
                  <a:noFill/>
                </a:ln>
                <a:solidFill>
                  <a:schemeClr val="bg1"/>
                </a:solidFill>
                <a:latin typeface="Franklin Gothic ATF" panose="020B0503060602040204" pitchFamily="34" charset="0"/>
              </a:rPr>
              <a:t>345 Turnstone Street</a:t>
            </a:r>
          </a:p>
          <a:p>
            <a:pPr algn="ctr"/>
            <a:r>
              <a:rPr lang="en-US" sz="1400" dirty="0">
                <a:ln w="3175">
                  <a:noFill/>
                </a:ln>
                <a:solidFill>
                  <a:schemeClr val="bg1"/>
                </a:solidFill>
                <a:latin typeface="Franklin Gothic ATF" panose="020B0503060602040204" pitchFamily="34" charset="0"/>
              </a:rPr>
              <a:t>Tidal Walk | Mount Pleasant, SC 29464 | MLS# 25008534 | $769,000</a:t>
            </a:r>
          </a:p>
        </p:txBody>
      </p:sp>
      <p:pic>
        <p:nvPicPr>
          <p:cNvPr id="17" name="Graphic 16" descr="Arrow: Counter-clockwise curve outline">
            <a:extLst>
              <a:ext uri="{FF2B5EF4-FFF2-40B4-BE49-F238E27FC236}">
                <a16:creationId xmlns:a16="http://schemas.microsoft.com/office/drawing/2014/main" id="{45D5CB98-55B7-EA7A-B266-6B0183AA008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3487421">
            <a:off x="-3207026" y="1702531"/>
            <a:ext cx="914400" cy="914400"/>
          </a:xfrm>
          <a:prstGeom prst="rect">
            <a:avLst/>
          </a:prstGeom>
        </p:spPr>
      </p:pic>
      <p:pic>
        <p:nvPicPr>
          <p:cNvPr id="20" name="Graphic 19" descr="Arrow: Rotate left outline">
            <a:extLst>
              <a:ext uri="{FF2B5EF4-FFF2-40B4-BE49-F238E27FC236}">
                <a16:creationId xmlns:a16="http://schemas.microsoft.com/office/drawing/2014/main" id="{8A13BCE3-301C-7C4C-C068-124ED8F30A8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057026" y="2869416"/>
            <a:ext cx="914400" cy="914400"/>
          </a:xfrm>
          <a:prstGeom prst="rect">
            <a:avLst/>
          </a:prstGeom>
        </p:spPr>
      </p:pic>
      <p:pic>
        <p:nvPicPr>
          <p:cNvPr id="22" name="Graphic 21" descr="Arrow: Slight curve with solid fill">
            <a:extLst>
              <a:ext uri="{FF2B5EF4-FFF2-40B4-BE49-F238E27FC236}">
                <a16:creationId xmlns:a16="http://schemas.microsoft.com/office/drawing/2014/main" id="{BB850EB1-8106-71F4-87C5-D4832A0344A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rot="5400000">
            <a:off x="-2907026" y="4036301"/>
            <a:ext cx="914400" cy="914400"/>
          </a:xfrm>
          <a:prstGeom prst="rect">
            <a:avLst/>
          </a:prstGeom>
        </p:spPr>
      </p:pic>
      <p:pic>
        <p:nvPicPr>
          <p:cNvPr id="25" name="Graphic 24" descr="Arrow: Rotate left with solid fill">
            <a:extLst>
              <a:ext uri="{FF2B5EF4-FFF2-40B4-BE49-F238E27FC236}">
                <a16:creationId xmlns:a16="http://schemas.microsoft.com/office/drawing/2014/main" id="{DA3FE246-C4A0-2199-BC23-29C5B59AE60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757026" y="5203186"/>
            <a:ext cx="914400" cy="914400"/>
          </a:xfrm>
          <a:prstGeom prst="rect">
            <a:avLst/>
          </a:prstGeom>
        </p:spPr>
      </p:pic>
      <p:pic>
        <p:nvPicPr>
          <p:cNvPr id="28" name="Graphic 27" descr="Back with solid fill">
            <a:extLst>
              <a:ext uri="{FF2B5EF4-FFF2-40B4-BE49-F238E27FC236}">
                <a16:creationId xmlns:a16="http://schemas.microsoft.com/office/drawing/2014/main" id="{2CCFAF0A-80AD-0FDC-240F-21EA83F75C4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7976735">
            <a:off x="-1528513" y="1386626"/>
            <a:ext cx="914400" cy="914400"/>
          </a:xfrm>
          <a:prstGeom prst="rect">
            <a:avLst/>
          </a:prstGeom>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2040</TotalTime>
  <Words>122</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Franklin Gothic ATF</vt:lpstr>
      <vt:lpstr>Office Theme</vt:lpstr>
      <vt:lpstr>MASSIVE PRICE REDUCTION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121</cp:revision>
  <dcterms:created xsi:type="dcterms:W3CDTF">2016-07-16T19:46:25Z</dcterms:created>
  <dcterms:modified xsi:type="dcterms:W3CDTF">2025-08-20T01:42:53Z</dcterms:modified>
</cp:coreProperties>
</file>