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69D"/>
    <a:srgbClr val="1E326A"/>
    <a:srgbClr val="F5831F"/>
    <a:srgbClr val="19479E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26" Type="http://schemas.openxmlformats.org/officeDocument/2006/relationships/image" Target="../media/image22.png"/><Relationship Id="rId3" Type="http://schemas.openxmlformats.org/officeDocument/2006/relationships/hyperlink" Target="https://vimeo.com/1072353773?share=copy" TargetMode="External"/><Relationship Id="rId21" Type="http://schemas.openxmlformats.org/officeDocument/2006/relationships/image" Target="../media/image17.png"/><Relationship Id="rId7" Type="http://schemas.openxmlformats.org/officeDocument/2006/relationships/image" Target="../media/image3.jpg"/><Relationship Id="rId12" Type="http://schemas.openxmlformats.org/officeDocument/2006/relationships/image" Target="../media/image8.jp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image" Target="../media/image1.jpg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jpg"/><Relationship Id="rId24" Type="http://schemas.openxmlformats.org/officeDocument/2006/relationships/image" Target="../media/image20.png"/><Relationship Id="rId5" Type="http://schemas.openxmlformats.org/officeDocument/2006/relationships/hyperlink" Target="https://345turnstonest.ellenoneilstories.com/" TargetMode="Externa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hyperlink" Target="https://virtualrealtyllc.gofullframe.com/bt/345_Turnstone_St.html" TargetMode="External"/><Relationship Id="rId9" Type="http://schemas.openxmlformats.org/officeDocument/2006/relationships/image" Target="../media/image5.jpg"/><Relationship Id="rId14" Type="http://schemas.openxmlformats.org/officeDocument/2006/relationships/image" Target="../media/image10.svg"/><Relationship Id="rId22" Type="http://schemas.openxmlformats.org/officeDocument/2006/relationships/image" Target="../media/image18.sv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2" b="7572"/>
          <a:stretch/>
        </p:blipFill>
        <p:spPr>
          <a:xfrm>
            <a:off x="0" y="0"/>
            <a:ext cx="8229600" cy="4655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8229600" cy="390577"/>
          </a:xfrm>
        </p:spPr>
        <p:txBody>
          <a:bodyPr anchor="ctr">
            <a:noAutofit/>
          </a:bodyPr>
          <a:lstStyle/>
          <a:p>
            <a:r>
              <a:rPr lang="en-US" sz="2100" b="1" dirty="0">
                <a:ln w="3175">
                  <a:noFill/>
                </a:ln>
                <a:solidFill>
                  <a:srgbClr val="19469D"/>
                </a:solidFill>
                <a:latin typeface="Franklin Gothic ATF" panose="020B0503060602040204" pitchFamily="34" charset="0"/>
              </a:rPr>
              <a:t>NEW LISTING AND OPEN HOUSE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878061"/>
            <a:ext cx="8229598" cy="3058183"/>
          </a:xfrm>
        </p:spPr>
        <p:txBody>
          <a:bodyPr anchor="ctr">
            <a:noAutofit/>
          </a:bodyPr>
          <a:lstStyle/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>
                <a:solidFill>
                  <a:srgbClr val="222222"/>
                </a:solidFill>
                <a:latin typeface="Franklin Gothic ATF" panose="020B0503060602040204" pitchFamily="34" charset="0"/>
                <a:cs typeface="Arial" panose="020B0604020202020204" pitchFamily="34" charset="0"/>
              </a:rPr>
              <a:t>Now is the time to make your move! This meticulously maintained one-owner home offers one-level living at its finest with an open concept design, a stunning chef’s kitchen, cozy fireplace, sunroom with pond views, and a luxurious owner’s suite. Step outside to enjoy the beautifully landscaped yard, paver patio, and serene water views.</a:t>
            </a:r>
            <a:endParaRPr lang="en-US" altLang="en-US" sz="1300" dirty="0">
              <a:latin typeface="Franklin Gothic ATF" panose="020B0503060602040204" pitchFamily="34" charset="0"/>
            </a:endParaRP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>
                <a:solidFill>
                  <a:srgbClr val="222222"/>
                </a:solidFill>
                <a:latin typeface="Franklin Gothic ATF" panose="020B0503060602040204" pitchFamily="34" charset="0"/>
                <a:cs typeface="Arial" panose="020B0604020202020204" pitchFamily="34" charset="0"/>
              </a:rPr>
              <a:t>Ideally located near schools, shopping, dining, and just minutes from Charleston’s beaches and downtown, this home combines comfort, style, and convenience.</a:t>
            </a:r>
            <a:endParaRPr lang="en-US" altLang="en-US" sz="1300" dirty="0">
              <a:latin typeface="Franklin Gothic ATF" panose="020B0503060602040204" pitchFamily="34" charset="0"/>
            </a:endParaRP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300" b="1" dirty="0">
              <a:solidFill>
                <a:srgbClr val="222222"/>
              </a:solidFill>
              <a:latin typeface="Franklin Gothic ATF" panose="020B050306060204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222222"/>
                </a:solidFill>
                <a:latin typeface="Franklin Gothic ATF" panose="020B0503060602040204" pitchFamily="34" charset="0"/>
                <a:cs typeface="Arial" panose="020B0604020202020204" pitchFamily="34" charset="0"/>
              </a:rPr>
              <a:t>345 Turnstone St, Mount Pleasant, SC 29464</a:t>
            </a:r>
            <a:br>
              <a:rPr lang="en-US" altLang="en-US" sz="1300" dirty="0">
                <a:solidFill>
                  <a:srgbClr val="222222"/>
                </a:solidFill>
                <a:latin typeface="Franklin Gothic ATF" panose="020B0503060602040204" pitchFamily="34" charset="0"/>
                <a:cs typeface="Arial" panose="020B0604020202020204" pitchFamily="34" charset="0"/>
              </a:rPr>
            </a:br>
            <a:r>
              <a:rPr lang="en-US" altLang="en-US" sz="1300" dirty="0">
                <a:solidFill>
                  <a:srgbClr val="222222"/>
                </a:solidFill>
                <a:latin typeface="Franklin Gothic ATF" panose="020B0503060602040204" pitchFamily="34" charset="0"/>
                <a:cs typeface="Arial" panose="020B0604020202020204" pitchFamily="34" charset="0"/>
              </a:rPr>
              <a:t> </a:t>
            </a:r>
            <a:r>
              <a:rPr lang="en-US" altLang="en-US" sz="1300" b="1" dirty="0">
                <a:solidFill>
                  <a:srgbClr val="222222"/>
                </a:solidFill>
                <a:latin typeface="Franklin Gothic ATF" panose="020B0503060602040204" pitchFamily="34" charset="0"/>
                <a:cs typeface="Arial" panose="020B0604020202020204" pitchFamily="34" charset="0"/>
              </a:rPr>
              <a:t>Open House: Saturday , October 04 | 11 AM – 1 PM</a:t>
            </a: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300" dirty="0">
              <a:latin typeface="Franklin Gothic ATF" panose="020B0503060602040204" pitchFamily="34" charset="0"/>
            </a:endParaRP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>
                <a:solidFill>
                  <a:srgbClr val="222222"/>
                </a:solidFill>
                <a:latin typeface="Franklin Gothic ATF" panose="020B0503060602040204" pitchFamily="34" charset="0"/>
                <a:cs typeface="Arial" panose="020B0604020202020204" pitchFamily="34" charset="0"/>
              </a:rPr>
              <a:t>Don’t miss this opportunity—schedule your private tour today or join us at the Open House!</a:t>
            </a:r>
            <a:endParaRPr lang="en-US" altLang="en-US" sz="1300" dirty="0">
              <a:latin typeface="Franklin Gothic ATF" panose="020B0503060602040204" pitchFamily="34" charset="0"/>
            </a:endParaRP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>
                <a:solidFill>
                  <a:srgbClr val="222222"/>
                </a:solidFill>
                <a:latin typeface="Franklin Gothic ATF" panose="020B0503060602040204" pitchFamily="34" charset="0"/>
                <a:cs typeface="Arial" panose="020B0604020202020204" pitchFamily="34" charset="0"/>
              </a:rPr>
              <a:t>        Call Ellen O’Neil directly at </a:t>
            </a:r>
            <a:r>
              <a:rPr lang="en-US" altLang="en-US" sz="1300" b="1" dirty="0">
                <a:solidFill>
                  <a:srgbClr val="222222"/>
                </a:solidFill>
                <a:latin typeface="Franklin Gothic ATF" panose="020B0503060602040204" pitchFamily="34" charset="0"/>
                <a:cs typeface="Arial" panose="020B0604020202020204" pitchFamily="34" charset="0"/>
              </a:rPr>
              <a:t>843-300-8530</a:t>
            </a:r>
            <a:r>
              <a:rPr lang="en-US" altLang="en-US" sz="1300" dirty="0">
                <a:solidFill>
                  <a:srgbClr val="222222"/>
                </a:solidFill>
                <a:latin typeface="Franklin Gothic ATF" panose="020B0503060602040204" pitchFamily="34" charset="0"/>
                <a:cs typeface="Arial" panose="020B0604020202020204" pitchFamily="34" charset="0"/>
              </a:rPr>
              <a:t> to arrange your showing.</a:t>
            </a:r>
          </a:p>
          <a:p>
            <a:pPr lvl="0" algn="l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srgbClr val="1E326A"/>
              </a:solidFill>
              <a:latin typeface="Franklin Gothic ATF" panose="020B0503060602040204" pitchFamily="34" charset="0"/>
              <a:hlinkClick r:id="rId3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 dirty="0">
                <a:solidFill>
                  <a:srgbClr val="1E326A"/>
                </a:solidFill>
                <a:latin typeface="Franklin Gothic ATF" panose="020B0503060602040204" pitchFamily="34" charset="0"/>
                <a:hlinkClick r:id="rId3"/>
              </a:rPr>
              <a:t>Video Tour</a:t>
            </a:r>
            <a:r>
              <a:rPr lang="en-US" sz="130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1300" dirty="0">
                <a:solidFill>
                  <a:srgbClr val="1E326A"/>
                </a:solidFill>
                <a:latin typeface="Franklin Gothic ATF" panose="020B0503060602040204" pitchFamily="34" charset="0"/>
                <a:hlinkClick r:id="rId4"/>
              </a:rPr>
              <a:t>Property Site</a:t>
            </a:r>
            <a:r>
              <a:rPr lang="en-US" sz="130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1300" dirty="0">
                <a:solidFill>
                  <a:srgbClr val="1E326A"/>
                </a:solidFill>
                <a:latin typeface="Franklin Gothic ATF" panose="020B0503060602040204" pitchFamily="34" charset="0"/>
                <a:hlinkClick r:id="rId5"/>
              </a:rPr>
              <a:t>Storybook</a:t>
            </a:r>
            <a:endParaRPr lang="en-US" sz="13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3918" y="4735061"/>
            <a:ext cx="1743074" cy="1143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35061"/>
            <a:ext cx="1716343" cy="1143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4479" y="4735061"/>
            <a:ext cx="1744860" cy="1143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0EB890-3D61-6602-B7A1-B75D3062D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4567" y="4735061"/>
            <a:ext cx="762308" cy="1143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CC29B6-D3C7-944D-0D68-7960E40C82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6943" y="4735061"/>
            <a:ext cx="1712657" cy="1143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355824"/>
            <a:ext cx="8229600" cy="584775"/>
          </a:xfrm>
          <a:prstGeom prst="rect">
            <a:avLst/>
          </a:prstGeom>
          <a:solidFill>
            <a:srgbClr val="19469D"/>
          </a:solidFill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3175">
                  <a:noFill/>
                </a:ln>
                <a:solidFill>
                  <a:schemeClr val="bg1"/>
                </a:solidFill>
                <a:latin typeface="Franklin Gothic ATF" panose="020B0503060602040204" pitchFamily="34" charset="0"/>
              </a:rPr>
              <a:t>345 Turnstone Street</a:t>
            </a:r>
          </a:p>
          <a:p>
            <a:pPr algn="ctr"/>
            <a:r>
              <a:rPr lang="en-US" sz="1400" dirty="0">
                <a:ln w="3175">
                  <a:noFill/>
                </a:ln>
                <a:solidFill>
                  <a:schemeClr val="bg1"/>
                </a:solidFill>
                <a:latin typeface="Franklin Gothic ATF" panose="020B0503060602040204" pitchFamily="34" charset="0"/>
              </a:rPr>
              <a:t>Tidal Walk | Mount Pleasant, SC 29464 | MLS# 25026587 | $759,000</a:t>
            </a:r>
          </a:p>
        </p:txBody>
      </p:sp>
      <p:pic>
        <p:nvPicPr>
          <p:cNvPr id="17" name="Graphic 16" descr="Arrow: Counter-clockwise curve outline">
            <a:extLst>
              <a:ext uri="{FF2B5EF4-FFF2-40B4-BE49-F238E27FC236}">
                <a16:creationId xmlns:a16="http://schemas.microsoft.com/office/drawing/2014/main" id="{45D5CB98-55B7-EA7A-B266-6B0183AA00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3487421">
            <a:off x="-1551688" y="2340766"/>
            <a:ext cx="914400" cy="914400"/>
          </a:xfrm>
          <a:prstGeom prst="rect">
            <a:avLst/>
          </a:prstGeom>
        </p:spPr>
      </p:pic>
      <p:pic>
        <p:nvPicPr>
          <p:cNvPr id="20" name="Graphic 19" descr="Arrow: Rotate left outline">
            <a:extLst>
              <a:ext uri="{FF2B5EF4-FFF2-40B4-BE49-F238E27FC236}">
                <a16:creationId xmlns:a16="http://schemas.microsoft.com/office/drawing/2014/main" id="{8A13BCE3-301C-7C4C-C068-124ED8F30A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362313" y="3294906"/>
            <a:ext cx="914400" cy="914400"/>
          </a:xfrm>
          <a:prstGeom prst="rect">
            <a:avLst/>
          </a:prstGeom>
        </p:spPr>
      </p:pic>
      <p:pic>
        <p:nvPicPr>
          <p:cNvPr id="22" name="Graphic 21" descr="Arrow: Slight curve with solid fill">
            <a:extLst>
              <a:ext uri="{FF2B5EF4-FFF2-40B4-BE49-F238E27FC236}">
                <a16:creationId xmlns:a16="http://schemas.microsoft.com/office/drawing/2014/main" id="{BB850EB1-8106-71F4-87C5-D4832A0344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5400000">
            <a:off x="-1362313" y="4249046"/>
            <a:ext cx="914400" cy="914400"/>
          </a:xfrm>
          <a:prstGeom prst="rect">
            <a:avLst/>
          </a:prstGeom>
        </p:spPr>
      </p:pic>
      <p:pic>
        <p:nvPicPr>
          <p:cNvPr id="25" name="Graphic 24" descr="Arrow: Rotate left with solid fill">
            <a:extLst>
              <a:ext uri="{FF2B5EF4-FFF2-40B4-BE49-F238E27FC236}">
                <a16:creationId xmlns:a16="http://schemas.microsoft.com/office/drawing/2014/main" id="{DA3FE246-C4A0-2199-BC23-29C5B59AE60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362313" y="5203186"/>
            <a:ext cx="914400" cy="914400"/>
          </a:xfrm>
          <a:prstGeom prst="rect">
            <a:avLst/>
          </a:prstGeom>
        </p:spPr>
      </p:pic>
      <p:pic>
        <p:nvPicPr>
          <p:cNvPr id="28" name="Graphic 27" descr="Back with solid fill">
            <a:extLst>
              <a:ext uri="{FF2B5EF4-FFF2-40B4-BE49-F238E27FC236}">
                <a16:creationId xmlns:a16="http://schemas.microsoft.com/office/drawing/2014/main" id="{2CCFAF0A-80AD-0FDC-240F-21EA83F75C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7976735">
            <a:off x="-1528513" y="1386626"/>
            <a:ext cx="914400" cy="9144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AB9D9B2-49F5-BB6B-4FE3-2234ED194F47}"/>
              </a:ext>
            </a:extLst>
          </p:cNvPr>
          <p:cNvGrpSpPr/>
          <p:nvPr/>
        </p:nvGrpSpPr>
        <p:grpSpPr>
          <a:xfrm>
            <a:off x="7373271" y="1034797"/>
            <a:ext cx="779433" cy="1115052"/>
            <a:chOff x="8425848" y="3407883"/>
            <a:chExt cx="779433" cy="111505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454892-5DFC-CD4D-F677-6F96DD608AA6}"/>
                </a:ext>
              </a:extLst>
            </p:cNvPr>
            <p:cNvSpPr/>
            <p:nvPr/>
          </p:nvSpPr>
          <p:spPr>
            <a:xfrm>
              <a:off x="8425848" y="3407883"/>
              <a:ext cx="7794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ATF" panose="020B0503060602040204" pitchFamily="34" charset="0"/>
                </a:rPr>
                <a:t>Video Tour</a:t>
              </a:r>
            </a:p>
          </p:txBody>
        </p:sp>
        <p:pic>
          <p:nvPicPr>
            <p:cNvPr id="23" name="Picture 2" descr="QR Code Image">
              <a:extLst>
                <a:ext uri="{FF2B5EF4-FFF2-40B4-BE49-F238E27FC236}">
                  <a16:creationId xmlns:a16="http://schemas.microsoft.com/office/drawing/2014/main" id="{49726C79-BE1E-3D7E-4CD9-245C11D778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516" y="3754839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54BA149-B2B7-2FCC-3FC9-96032EBECD98}"/>
              </a:ext>
            </a:extLst>
          </p:cNvPr>
          <p:cNvGrpSpPr/>
          <p:nvPr/>
        </p:nvGrpSpPr>
        <p:grpSpPr>
          <a:xfrm>
            <a:off x="7376986" y="2294846"/>
            <a:ext cx="772002" cy="1013452"/>
            <a:chOff x="7376986" y="2345647"/>
            <a:chExt cx="772002" cy="10134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4BEC40-6AB2-6ACD-796A-D1BB692F85AA}"/>
                </a:ext>
              </a:extLst>
            </p:cNvPr>
            <p:cNvSpPr/>
            <p:nvPr/>
          </p:nvSpPr>
          <p:spPr>
            <a:xfrm>
              <a:off x="7376986" y="2345647"/>
              <a:ext cx="77200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ATF" panose="020B0503060602040204" pitchFamily="34" charset="0"/>
                </a:rPr>
                <a:t>Storybook</a:t>
              </a:r>
            </a:p>
          </p:txBody>
        </p:sp>
        <p:pic>
          <p:nvPicPr>
            <p:cNvPr id="1028" name="Picture 4" descr="QR Code Image">
              <a:extLst>
                <a:ext uri="{FF2B5EF4-FFF2-40B4-BE49-F238E27FC236}">
                  <a16:creationId xmlns:a16="http://schemas.microsoft.com/office/drawing/2014/main" id="{63FEAAD8-AE77-30D1-8853-C78DC80E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8939" y="2591003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26AF92-CBDE-15C2-8AEA-02972E90D959}"/>
              </a:ext>
            </a:extLst>
          </p:cNvPr>
          <p:cNvGrpSpPr/>
          <p:nvPr/>
        </p:nvGrpSpPr>
        <p:grpSpPr>
          <a:xfrm>
            <a:off x="7376986" y="3453296"/>
            <a:ext cx="772002" cy="1115052"/>
            <a:chOff x="10291084" y="3407883"/>
            <a:chExt cx="772002" cy="111505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F94A88B-5974-37EF-DC4F-06C645FBF0C7}"/>
                </a:ext>
              </a:extLst>
            </p:cNvPr>
            <p:cNvSpPr/>
            <p:nvPr/>
          </p:nvSpPr>
          <p:spPr>
            <a:xfrm>
              <a:off x="10291084" y="3407883"/>
              <a:ext cx="77200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ATF" panose="020B0503060602040204" pitchFamily="34" charset="0"/>
                </a:rPr>
                <a:t>Property Site</a:t>
              </a:r>
            </a:p>
            <a:p>
              <a:pPr algn="ctr"/>
              <a:endParaRPr lang="en-US" sz="105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ATF" panose="020B0503060602040204" pitchFamily="34" charset="0"/>
              </a:endParaRPr>
            </a:p>
          </p:txBody>
        </p:sp>
        <p:pic>
          <p:nvPicPr>
            <p:cNvPr id="1030" name="Picture 6" descr="QR Code Image">
              <a:extLst>
                <a:ext uri="{FF2B5EF4-FFF2-40B4-BE49-F238E27FC236}">
                  <a16:creationId xmlns:a16="http://schemas.microsoft.com/office/drawing/2014/main" id="{1965B53A-6DAC-D711-258E-801D0BFEF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3037" y="3754839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📍">
            <a:extLst>
              <a:ext uri="{FF2B5EF4-FFF2-40B4-BE49-F238E27FC236}">
                <a16:creationId xmlns:a16="http://schemas.microsoft.com/office/drawing/2014/main" id="{9D6CC8E1-E851-19EE-FF59-32C54E8E3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09" y="7377320"/>
            <a:ext cx="217646" cy="21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📅">
            <a:extLst>
              <a:ext uri="{FF2B5EF4-FFF2-40B4-BE49-F238E27FC236}">
                <a16:creationId xmlns:a16="http://schemas.microsoft.com/office/drawing/2014/main" id="{F224C4EC-EA24-4FF8-026D-FA60F664B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63" y="7635646"/>
            <a:ext cx="217646" cy="21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📲">
            <a:extLst>
              <a:ext uri="{FF2B5EF4-FFF2-40B4-BE49-F238E27FC236}">
                <a16:creationId xmlns:a16="http://schemas.microsoft.com/office/drawing/2014/main" id="{8947ECA4-4575-DB73-9BE2-2B34987DC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55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2053</TotalTime>
  <Words>200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NEW LISTING AND OPEN HOUSE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124</cp:revision>
  <dcterms:created xsi:type="dcterms:W3CDTF">2016-07-16T19:46:25Z</dcterms:created>
  <dcterms:modified xsi:type="dcterms:W3CDTF">2025-10-02T03:39:41Z</dcterms:modified>
</cp:coreProperties>
</file>