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Lst>
  <p:sldSz cx="9144000" cy="9144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09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5" d="100"/>
          <a:sy n="75" d="100"/>
        </p:scale>
        <p:origin x="510" y="-1332"/>
      </p:cViewPr>
      <p:guideLst>
        <p:guide orient="horz" pos="288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828800"/>
            <a:ext cx="8229600" cy="2438400"/>
          </a:xfrm>
        </p:spPr>
        <p:txBody>
          <a:bodyPr vert="horz" lIns="45720" tIns="0" rIns="45720" bIns="0" anchor="b">
            <a:normAutofit/>
            <a:scene3d>
              <a:camera prst="orthographicFront"/>
              <a:lightRig rig="soft" dir="t">
                <a:rot lat="0" lon="0" rev="17220000"/>
              </a:lightRig>
            </a:scene3d>
            <a:sp3d prstMaterial="softEdge">
              <a:bevelT w="38100" h="38100"/>
            </a:sp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kumimoji="0" lang="en-US" smtClean="0"/>
              <a:t>Click to edit Master title style</a:t>
            </a:r>
            <a:endParaRPr kumimoji="0" lang="en-US"/>
          </a:p>
        </p:txBody>
      </p:sp>
      <p:sp>
        <p:nvSpPr>
          <p:cNvPr id="28" name="Date Placeholder 27"/>
          <p:cNvSpPr>
            <a:spLocks noGrp="1"/>
          </p:cNvSpPr>
          <p:nvPr>
            <p:ph type="dt" sz="half" idx="10"/>
          </p:nvPr>
        </p:nvSpPr>
        <p:spPr/>
        <p:txBody>
          <a:bodyPr/>
          <a:lstStyle/>
          <a:p>
            <a:fld id="{1D8BD707-D9CF-40AE-B4C6-C98DA3205C09}" type="datetimeFigureOut">
              <a:rPr lang="en-US" smtClean="0"/>
              <a:pPr/>
              <a:t>8/27/2015</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a:lstStyle/>
          <a:p>
            <a:fld id="{B6F15528-21DE-4FAA-801E-634DDDAF4B2B}" type="slidenum">
              <a:rPr lang="en-US" smtClean="0"/>
              <a:pPr/>
              <a:t>‹#›</a:t>
            </a:fld>
            <a:endParaRPr lang="en-US"/>
          </a:p>
        </p:txBody>
      </p:sp>
      <p:sp>
        <p:nvSpPr>
          <p:cNvPr id="9" name="Subtitle 8"/>
          <p:cNvSpPr>
            <a:spLocks noGrp="1"/>
          </p:cNvSpPr>
          <p:nvPr>
            <p:ph type="subTitle" idx="1"/>
          </p:nvPr>
        </p:nvSpPr>
        <p:spPr>
          <a:xfrm>
            <a:off x="1371600" y="4442264"/>
            <a:ext cx="6400800" cy="23368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66185"/>
            <a:ext cx="2057400" cy="780203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66185"/>
            <a:ext cx="6019800" cy="7802033"/>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idx="1"/>
          </p:nvPr>
        </p:nvSpPr>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1D8BD707-D9CF-40AE-B4C6-C98DA3205C09}" type="datetimeFigureOut">
              <a:rPr lang="en-US" smtClean="0"/>
              <a:pPr/>
              <a:t>8/27/2015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00200" y="812800"/>
            <a:ext cx="7086600" cy="2438400"/>
          </a:xfrm>
        </p:spPr>
        <p:txBody>
          <a:bodyPr vert="horz"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600200" y="3343715"/>
            <a:ext cx="7086600" cy="2012949"/>
          </a:xfrm>
        </p:spPr>
        <p:txBody>
          <a:bodyPr anchor="t"/>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8/27/2015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7924800" y="8555568"/>
            <a:ext cx="762000" cy="486833"/>
          </a:xfrm>
        </p:spPr>
        <p:txBody>
          <a:bodyPr/>
          <a:lstStyle/>
          <a:p>
            <a:fld id="{B6F15528-21DE-4FAA-801E-634DDDAF4B2B}"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2133601"/>
            <a:ext cx="4038600" cy="6034617"/>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364067"/>
            <a:ext cx="8229600" cy="15240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2046817"/>
            <a:ext cx="4040188"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2046817"/>
            <a:ext cx="4041775" cy="1001183"/>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3149601"/>
            <a:ext cx="4040188"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6" y="3149601"/>
            <a:ext cx="4041775" cy="5018617"/>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p>
            <a:fld id="{1D8BD707-D9CF-40AE-B4C6-C98DA3205C09}" type="datetimeFigureOut">
              <a:rPr lang="en-US" smtClean="0"/>
              <a:pPr/>
              <a:t>8/27/2015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1D8BD707-D9CF-40AE-B4C6-C98DA3205C09}" type="datetimeFigureOut">
              <a:rPr lang="en-US" smtClean="0"/>
              <a:pPr/>
              <a:t>8/27/2015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8/27/2015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364067"/>
            <a:ext cx="3008313" cy="1549400"/>
          </a:xfrm>
        </p:spPr>
        <p:txBody>
          <a:bodyPr vert="horz" anchor="b">
            <a:normAutofit/>
            <a:sp3d prstMaterial="softEdge"/>
          </a:bodyPr>
          <a:lstStyle>
            <a:lvl1pPr algn="l">
              <a:buNone/>
              <a:defRPr sz="2200" b="0">
                <a:ln w="6350">
                  <a:noFill/>
                </a:ln>
                <a:solidFill>
                  <a:schemeClr val="accent1">
                    <a:tint val="73000"/>
                    <a:satMod val="180000"/>
                  </a:schemeClr>
                </a:solidFill>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457201" y="2032001"/>
            <a:ext cx="3008313" cy="6136217"/>
          </a:xfrm>
        </p:spPr>
        <p:txBody>
          <a:bodyPr/>
          <a:lstStyle>
            <a:lvl1pPr marL="0"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575050" y="364067"/>
            <a:ext cx="5111750" cy="7804151"/>
          </a:xfrm>
        </p:spPr>
        <p:txBody>
          <a:bodyPr/>
          <a:lstStyle>
            <a:lvl1pPr>
              <a:defRPr sz="2600"/>
            </a:lvl1pPr>
            <a:lvl2pPr>
              <a:defRPr sz="2400"/>
            </a:lvl2pPr>
            <a:lvl3pPr>
              <a:defRPr sz="2200"/>
            </a:lvl3pPr>
            <a:lvl4pPr>
              <a:defRPr sz="20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p>
            <a:fld id="{1D8BD707-D9CF-40AE-B4C6-C98DA3205C09}" type="datetimeFigureOut">
              <a:rPr lang="en-US" smtClean="0"/>
              <a:pPr/>
              <a:t>8/27/2015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812800"/>
            <a:ext cx="5486400" cy="696384"/>
          </a:xfrm>
        </p:spPr>
        <p:txBody>
          <a:bodyPr lIns="45720" rIns="45720" bIns="0" anchor="b">
            <a:sp3d prstMaterial="softEdge"/>
          </a:bodyPr>
          <a:lstStyle>
            <a:lvl1pPr algn="ctr">
              <a:buNone/>
              <a:defRPr sz="2000" b="1"/>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828800" y="2442633"/>
            <a:ext cx="5486400" cy="52832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lstStyle>
          <a:p>
            <a:pPr marL="0" algn="l" rtl="0" eaLnBrk="1" latinLnBrk="0" hangingPunct="1"/>
            <a:r>
              <a:rPr kumimoji="0" lang="en-US" smtClean="0">
                <a:solidFill>
                  <a:schemeClr val="lt1"/>
                </a:solidFill>
                <a:latin typeface="+mn-lt"/>
                <a:ea typeface="+mn-ea"/>
                <a:cs typeface="+mn-cs"/>
              </a:rPr>
              <a:t>Click icon to add picture</a:t>
            </a:r>
            <a:endParaRPr kumimoji="0" lang="en-US" dirty="0">
              <a:solidFill>
                <a:schemeClr val="lt1"/>
              </a:solidFill>
              <a:latin typeface="+mn-lt"/>
              <a:ea typeface="+mn-ea"/>
              <a:cs typeface="+mn-cs"/>
            </a:endParaRPr>
          </a:p>
        </p:txBody>
      </p:sp>
      <p:sp>
        <p:nvSpPr>
          <p:cNvPr id="4" name="Text Placeholder 3"/>
          <p:cNvSpPr>
            <a:spLocks noGrp="1"/>
          </p:cNvSpPr>
          <p:nvPr>
            <p:ph type="body" sz="half" idx="2"/>
          </p:nvPr>
        </p:nvSpPr>
        <p:spPr>
          <a:xfrm>
            <a:off x="1828800" y="1555716"/>
            <a:ext cx="5486400" cy="707136"/>
          </a:xfrm>
        </p:spPr>
        <p:txBody>
          <a:bodyPr lIns="45720" tIns="45720" rIns="45720" anchor="t"/>
          <a:lstStyle>
            <a:lvl1pPr marL="0" indent="0" algn="ctr">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8/27/2015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366184"/>
            <a:ext cx="8229600" cy="1524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2133600"/>
            <a:ext cx="8229600" cy="62788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57200" y="8555568"/>
            <a:ext cx="2133600" cy="486833"/>
          </a:xfrm>
          <a:prstGeom prst="rect">
            <a:avLst/>
          </a:prstGeom>
        </p:spPr>
        <p:txBody>
          <a:bodyPr vert="horz" anchor="b"/>
          <a:lstStyle>
            <a:lvl1pPr algn="l" eaLnBrk="1" latinLnBrk="0" hangingPunct="1">
              <a:defRPr kumimoji="0" sz="1200">
                <a:solidFill>
                  <a:schemeClr val="tx1">
                    <a:shade val="50000"/>
                  </a:schemeClr>
                </a:solidFill>
              </a:defRPr>
            </a:lvl1pPr>
          </a:lstStyle>
          <a:p>
            <a:fld id="{1D8BD707-D9CF-40AE-B4C6-C98DA3205C09}" type="datetimeFigureOut">
              <a:rPr lang="en-US" smtClean="0"/>
              <a:pPr/>
              <a:t>8/27/2015</a:t>
            </a:fld>
            <a:endParaRPr lang="en-US"/>
          </a:p>
        </p:txBody>
      </p:sp>
      <p:sp>
        <p:nvSpPr>
          <p:cNvPr id="3" name="Footer Placeholder 2"/>
          <p:cNvSpPr>
            <a:spLocks noGrp="1"/>
          </p:cNvSpPr>
          <p:nvPr>
            <p:ph type="ftr" sz="quarter" idx="3"/>
          </p:nvPr>
        </p:nvSpPr>
        <p:spPr>
          <a:xfrm>
            <a:off x="3124200" y="8555568"/>
            <a:ext cx="2895600" cy="486833"/>
          </a:xfrm>
          <a:prstGeom prst="rect">
            <a:avLst/>
          </a:prstGeom>
        </p:spPr>
        <p:txBody>
          <a:bodyPr vert="horz" anchor="b"/>
          <a:lstStyle>
            <a:lvl1pPr algn="ctr" eaLnBrk="1" latinLnBrk="0" hangingPunct="1">
              <a:defRPr kumimoji="0" sz="1200">
                <a:solidFill>
                  <a:schemeClr val="tx1">
                    <a:shade val="50000"/>
                  </a:schemeClr>
                </a:solidFill>
              </a:defRPr>
            </a:lvl1pPr>
          </a:lstStyle>
          <a:p>
            <a:endParaRPr lang="en-US"/>
          </a:p>
        </p:txBody>
      </p:sp>
      <p:sp>
        <p:nvSpPr>
          <p:cNvPr id="23" name="Slide Number Placeholder 22"/>
          <p:cNvSpPr>
            <a:spLocks noGrp="1"/>
          </p:cNvSpPr>
          <p:nvPr>
            <p:ph type="sldNum" sz="quarter" idx="4"/>
          </p:nvPr>
        </p:nvSpPr>
        <p:spPr>
          <a:xfrm>
            <a:off x="7924800" y="8555568"/>
            <a:ext cx="762000" cy="486833"/>
          </a:xfrm>
          <a:prstGeom prst="rect">
            <a:avLst/>
          </a:prstGeom>
        </p:spPr>
        <p:txBody>
          <a:bodyPr vert="horz" lIns="0" rIns="0" anchor="b"/>
          <a:lstStyle>
            <a:lvl1pPr algn="r" eaLnBrk="1" latinLnBrk="0" hangingPunct="1">
              <a:defRPr kumimoji="0" sz="1200">
                <a:solidFill>
                  <a:schemeClr val="tx1">
                    <a:shade val="50000"/>
                  </a:schemeClr>
                </a:solidFill>
              </a:defRPr>
            </a:lvl1pPr>
          </a:lstStyle>
          <a:p>
            <a:fld id="{B6F15528-21DE-4FAA-801E-634DDDAF4B2B}"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4100" b="1" kern="1200" cap="none"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p:titleStyle>
    <p:bodyStyle>
      <a:lvl1pPr marL="548640" indent="-411480" algn="l" rtl="0" eaLnBrk="1" latinLnBrk="0" hangingPunct="1">
        <a:spcBef>
          <a:spcPct val="20000"/>
        </a:spcBef>
        <a:buClr>
          <a:schemeClr val="tx1">
            <a:shade val="95000"/>
          </a:schemeClr>
        </a:buClr>
        <a:buSzPct val="65000"/>
        <a:buFont typeface="Wingdings 2"/>
        <a:buChar char=""/>
        <a:defRPr kumimoji="0" sz="2800" kern="1200">
          <a:solidFill>
            <a:schemeClr val="tx1"/>
          </a:solidFill>
          <a:latin typeface="+mn-lt"/>
          <a:ea typeface="+mn-ea"/>
          <a:cs typeface="+mn-cs"/>
        </a:defRPr>
      </a:lvl1pPr>
      <a:lvl2pPr marL="868680" indent="-283464" algn="l" rtl="0" eaLnBrk="1" latinLnBrk="0" hangingPunct="1">
        <a:spcBef>
          <a:spcPct val="20000"/>
        </a:spcBef>
        <a:buClr>
          <a:schemeClr val="tx1"/>
        </a:buClr>
        <a:buSzPct val="80000"/>
        <a:buFont typeface="Wingdings 2"/>
        <a:buChar char=""/>
        <a:defRPr kumimoji="0" sz="2400" kern="1200">
          <a:solidFill>
            <a:schemeClr val="tx1"/>
          </a:solidFill>
          <a:latin typeface="+mn-lt"/>
          <a:ea typeface="+mn-ea"/>
          <a:cs typeface="+mn-cs"/>
        </a:defRPr>
      </a:lvl2pPr>
      <a:lvl3pPr marL="1133856" indent="-228600" algn="l" rtl="0" eaLnBrk="1" latinLnBrk="0" hangingPunct="1">
        <a:spcBef>
          <a:spcPct val="20000"/>
        </a:spcBef>
        <a:buClr>
          <a:schemeClr val="tx1"/>
        </a:buClr>
        <a:buSzPct val="95000"/>
        <a:buFont typeface="Wingdings"/>
        <a:buChar char=""/>
        <a:defRPr kumimoji="0" sz="2200" kern="1200">
          <a:solidFill>
            <a:schemeClr val="tx1"/>
          </a:solidFill>
          <a:latin typeface="+mn-lt"/>
          <a:ea typeface="+mn-ea"/>
          <a:cs typeface="+mn-cs"/>
        </a:defRPr>
      </a:lvl3pPr>
      <a:lvl4pPr marL="1353312" indent="-182880" algn="l" rtl="0" eaLnBrk="1" latinLnBrk="0" hangingPunct="1">
        <a:spcBef>
          <a:spcPct val="20000"/>
        </a:spcBef>
        <a:buClr>
          <a:schemeClr val="tx1"/>
        </a:buClr>
        <a:buSzPct val="100000"/>
        <a:buFont typeface="Wingdings 3"/>
        <a:buChar char=""/>
        <a:defRPr kumimoji="0" sz="2000" kern="1200">
          <a:solidFill>
            <a:schemeClr val="tx1"/>
          </a:solidFill>
          <a:latin typeface="+mn-lt"/>
          <a:ea typeface="+mn-ea"/>
          <a:cs typeface="+mn-cs"/>
        </a:defRPr>
      </a:lvl4pPr>
      <a:lvl5pPr marL="1545336" indent="-182880" algn="l" rtl="0" eaLnBrk="1" latinLnBrk="0" hangingPunct="1">
        <a:spcBef>
          <a:spcPct val="20000"/>
        </a:spcBef>
        <a:buClr>
          <a:schemeClr val="tx1"/>
        </a:buClr>
        <a:buFont typeface="Wingdings 2"/>
        <a:buChar char=""/>
        <a:defRPr kumimoji="0"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8" name="Picture 14" descr="01"/>
          <p:cNvPicPr>
            <a:picLocks noChangeAspect="1" noChangeArrowheads="1"/>
          </p:cNvPicPr>
          <p:nvPr/>
        </p:nvPicPr>
        <p:blipFill>
          <a:blip r:embed="rId2"/>
          <a:stretch>
            <a:fillRect/>
          </a:stretch>
        </p:blipFill>
        <p:spPr bwMode="auto">
          <a:xfrm>
            <a:off x="2962001" y="533400"/>
            <a:ext cx="6154073" cy="409556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5" name="Text Box 3"/>
          <p:cNvSpPr txBox="1">
            <a:spLocks noChangeArrowheads="1" noChangeShapeType="1"/>
          </p:cNvSpPr>
          <p:nvPr/>
        </p:nvSpPr>
        <p:spPr bwMode="auto">
          <a:xfrm>
            <a:off x="136753" y="-1"/>
            <a:ext cx="8870497" cy="5334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0"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ctr" anchorCtr="0" compatLnSpc="1">
            <a:prstTxWarp prst="textNoShape">
              <a:avLst/>
            </a:prstTxWarp>
          </a:bodyPr>
          <a:lstStyle/>
          <a:p>
            <a:pPr lvl="0" algn="ctr" fontAlgn="base">
              <a:spcBef>
                <a:spcPct val="0"/>
              </a:spcBef>
              <a:spcAft>
                <a:spcPct val="0"/>
              </a:spcAft>
            </a:pPr>
            <a:r>
              <a:rPr lang="en-US" sz="3600" dirty="0">
                <a:ln w="3175">
                  <a:solidFill>
                    <a:schemeClr val="bg1"/>
                  </a:solidFill>
                </a:ln>
                <a:solidFill>
                  <a:srgbClr val="FFFF00"/>
                </a:solidFill>
                <a:effectLst>
                  <a:outerShdw blurRad="38100" dist="38100" dir="2700000" algn="tl">
                    <a:srgbClr val="000000">
                      <a:alpha val="43137"/>
                    </a:srgbClr>
                  </a:outerShdw>
                </a:effectLst>
                <a:latin typeface="Tw Cen MT" pitchFamily="34" charset="0"/>
                <a:cs typeface="Arial" pitchFamily="34" charset="0"/>
              </a:rPr>
              <a:t>Beautiful custom home on over an acre of land</a:t>
            </a:r>
            <a:endParaRPr kumimoji="0" lang="en-US" b="0" i="0" u="none" strike="noStrike" cap="none" normalizeH="0" baseline="0" dirty="0" smtClean="0">
              <a:ln w="3175">
                <a:solidFill>
                  <a:schemeClr val="bg1"/>
                </a:solidFill>
              </a:ln>
              <a:solidFill>
                <a:srgbClr val="FFFF00"/>
              </a:solidFill>
              <a:effectLst>
                <a:outerShdw blurRad="38100" dist="38100" dir="2700000" algn="tl">
                  <a:srgbClr val="000000">
                    <a:alpha val="43137"/>
                  </a:srgbClr>
                </a:outerShdw>
              </a:effectLst>
              <a:latin typeface="Tw Cen MT" pitchFamily="34" charset="0"/>
              <a:cs typeface="Arial" pitchFamily="34" charset="0"/>
            </a:endParaRPr>
          </a:p>
        </p:txBody>
      </p:sp>
      <p:sp>
        <p:nvSpPr>
          <p:cNvPr id="6" name="Rectangle 4"/>
          <p:cNvSpPr>
            <a:spLocks noChangeArrowheads="1"/>
          </p:cNvSpPr>
          <p:nvPr/>
        </p:nvSpPr>
        <p:spPr bwMode="auto">
          <a:xfrm>
            <a:off x="76200" y="7467600"/>
            <a:ext cx="5675869" cy="1595924"/>
          </a:xfrm>
          <a:prstGeom prst="rect">
            <a:avLst/>
          </a:prstGeom>
          <a:noFill/>
          <a:ln w="9525" algn="in">
            <a:noFill/>
            <a:miter lim="800000"/>
            <a:headEnd/>
            <a:tailEnd/>
          </a:ln>
          <a:effectLst/>
        </p:spPr>
        <p:txBody>
          <a:bodyPr vert="horz" wrap="square" lIns="36576" tIns="36576" rIns="36576" bIns="36576" numCol="1" anchor="t" anchorCtr="0" compatLnSpc="1">
            <a:prstTxWarp prst="textNoShape">
              <a:avLst/>
            </a:prstTxWarp>
          </a:bodyPr>
          <a:lstStyle/>
          <a:p>
            <a:endParaRPr lang="en-US"/>
          </a:p>
        </p:txBody>
      </p:sp>
      <p:grpSp>
        <p:nvGrpSpPr>
          <p:cNvPr id="3" name="Group 2"/>
          <p:cNvGrpSpPr/>
          <p:nvPr/>
        </p:nvGrpSpPr>
        <p:grpSpPr>
          <a:xfrm>
            <a:off x="112550" y="7620000"/>
            <a:ext cx="8918903" cy="1369379"/>
            <a:chOff x="128991" y="7618972"/>
            <a:chExt cx="8918903" cy="1369379"/>
          </a:xfrm>
        </p:grpSpPr>
        <p:pic>
          <p:nvPicPr>
            <p:cNvPr id="1030" name="Picture 6" descr="11"/>
            <p:cNvPicPr>
              <a:picLocks noChangeAspect="1" noChangeArrowheads="1"/>
            </p:cNvPicPr>
            <p:nvPr/>
          </p:nvPicPr>
          <p:blipFill>
            <a:blip r:embed="rId3"/>
            <a:stretch>
              <a:fillRect/>
            </a:stretch>
          </p:blipFill>
          <p:spPr bwMode="auto">
            <a:xfrm>
              <a:off x="128991" y="7618972"/>
              <a:ext cx="1637270" cy="13693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pic>
          <p:nvPicPr>
            <p:cNvPr id="1032" name="Picture 8" descr="10"/>
            <p:cNvPicPr>
              <a:picLocks noChangeAspect="1" noChangeArrowheads="1"/>
            </p:cNvPicPr>
            <p:nvPr/>
          </p:nvPicPr>
          <p:blipFill>
            <a:blip r:embed="rId4"/>
            <a:stretch>
              <a:fillRect/>
            </a:stretch>
          </p:blipFill>
          <p:spPr bwMode="auto">
            <a:xfrm>
              <a:off x="7410624" y="7618972"/>
              <a:ext cx="1637270" cy="13693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Lst>
          </p:spPr>
        </p:pic>
      </p:grpSp>
      <p:sp>
        <p:nvSpPr>
          <p:cNvPr id="7" name="Text Box 9"/>
          <p:cNvSpPr txBox="1">
            <a:spLocks noChangeArrowheads="1"/>
          </p:cNvSpPr>
          <p:nvPr/>
        </p:nvSpPr>
        <p:spPr bwMode="auto">
          <a:xfrm>
            <a:off x="107166" y="5445424"/>
            <a:ext cx="8929671" cy="21346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ctr" anchorCtr="0" compatLnSpc="1">
            <a:prstTxWarp prst="textNoShape">
              <a:avLst/>
            </a:prstTxWarp>
          </a:bodyPr>
          <a:lstStyle/>
          <a:p>
            <a:pPr lvl="0" algn="ctr" fontAlgn="base">
              <a:spcBef>
                <a:spcPct val="0"/>
              </a:spcBef>
              <a:spcAft>
                <a:spcPct val="0"/>
              </a:spcAft>
            </a:pPr>
            <a:r>
              <a:rPr lang="en-US" sz="1400" dirty="0" smtClean="0">
                <a:latin typeface="Tw Cen MT" pitchFamily="34" charset="0"/>
                <a:cs typeface="Arial" pitchFamily="34" charset="0"/>
              </a:rPr>
              <a:t>The </a:t>
            </a:r>
            <a:r>
              <a:rPr lang="en-US" sz="1400" dirty="0">
                <a:latin typeface="Tw Cen MT" pitchFamily="34" charset="0"/>
                <a:cs typeface="Arial" pitchFamily="34" charset="0"/>
              </a:rPr>
              <a:t>backyard is wooded and very private. This executive home has it all. Formal living and separate dining room. Elegant foyer with 9' ceilings throughout. Hardwood floors and an large master bedroom on the first floor. Large walk in closet. The master suite has a large bathroom with separate vanities, Jacuzzi tub and shower. The master suite opens to a screened back porch which is the perfect place for the morning coffee. The eat-in kitchen is a chef's dream with a large island, granite counters, backslash overlooks the back porch and yard</a:t>
            </a:r>
            <a:r>
              <a:rPr lang="en-US" sz="1400" dirty="0" smtClean="0">
                <a:latin typeface="Tw Cen MT" pitchFamily="34" charset="0"/>
                <a:cs typeface="Arial" pitchFamily="34" charset="0"/>
              </a:rPr>
              <a:t>. Upstairs </a:t>
            </a:r>
            <a:r>
              <a:rPr lang="en-US" sz="1400" dirty="0">
                <a:latin typeface="Tw Cen MT" pitchFamily="34" charset="0"/>
                <a:cs typeface="Arial" pitchFamily="34" charset="0"/>
              </a:rPr>
              <a:t>4 bedrooms and a frog all with large walk-in closets and 3 baths. Plenty of room for a man cave/playroom, office, and guest bedrooms. The elegant home is a must see. This is a gated community with golf course, tennis courts, swimming pools, walking trails. The community is close to schools, shopping, and has a beautiful clubhouse with lots of activities for the entire family. Please call for a gate pass and see all that Dunes West has to offer. Chandelier in dining room does not convey.</a:t>
            </a:r>
            <a:endParaRPr kumimoji="0" lang="en-US" sz="1400" b="0" i="0" u="none" strike="noStrike" cap="none" normalizeH="0" baseline="0" dirty="0" smtClean="0">
              <a:ln>
                <a:noFill/>
              </a:ln>
              <a:effectLst/>
              <a:latin typeface="Arial" pitchFamily="34" charset="0"/>
              <a:cs typeface="Arial" pitchFamily="34" charset="0"/>
            </a:endParaRPr>
          </a:p>
        </p:txBody>
      </p:sp>
      <p:grpSp>
        <p:nvGrpSpPr>
          <p:cNvPr id="2" name="Group 1"/>
          <p:cNvGrpSpPr/>
          <p:nvPr/>
        </p:nvGrpSpPr>
        <p:grpSpPr>
          <a:xfrm>
            <a:off x="2897047" y="7620000"/>
            <a:ext cx="3349908" cy="1212335"/>
            <a:chOff x="5638800" y="7946904"/>
            <a:chExt cx="3349908" cy="1212335"/>
          </a:xfrm>
        </p:grpSpPr>
        <p:grpSp>
          <p:nvGrpSpPr>
            <p:cNvPr id="16" name="Group 15"/>
            <p:cNvGrpSpPr/>
            <p:nvPr/>
          </p:nvGrpSpPr>
          <p:grpSpPr>
            <a:xfrm>
              <a:off x="5687493" y="7946904"/>
              <a:ext cx="3252522" cy="914400"/>
              <a:chOff x="5794092" y="7946904"/>
              <a:chExt cx="3252522" cy="914400"/>
            </a:xfrm>
          </p:grpSpPr>
          <p:sp>
            <p:nvSpPr>
              <p:cNvPr id="9" name="Text Box 11"/>
              <p:cNvSpPr txBox="1">
                <a:spLocks noChangeArrowheads="1" noChangeShapeType="1"/>
              </p:cNvSpPr>
              <p:nvPr/>
            </p:nvSpPr>
            <p:spPr bwMode="auto">
              <a:xfrm>
                <a:off x="5794092" y="7946904"/>
                <a:ext cx="1533525" cy="914400"/>
              </a:xfrm>
              <a:prstGeom prst="rect">
                <a:avLst/>
              </a:prstGeom>
              <a:solidFill>
                <a:srgbClr val="FFFFFF"/>
              </a:solidFill>
              <a:ln w="0" algn="in">
                <a:noFill/>
                <a:miter lim="800000"/>
                <a:headEnd/>
                <a:tailEnd/>
              </a:ln>
              <a:effectLst/>
              <a:extLs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195" tIns="36195" rIns="36195" bIns="36195"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600" b="1" i="0" u="none" strike="noStrike" cap="none" normalizeH="0" baseline="0" dirty="0" smtClean="0">
                    <a:ln>
                      <a:noFill/>
                    </a:ln>
                    <a:solidFill>
                      <a:srgbClr val="000000"/>
                    </a:solidFill>
                    <a:effectLst/>
                    <a:latin typeface="Tw Cen MT" pitchFamily="34" charset="0"/>
                    <a:cs typeface="Arial" pitchFamily="34" charset="0"/>
                  </a:rPr>
                  <a:t>Peggy Reese</a:t>
                </a:r>
              </a:p>
              <a:p>
                <a:pPr algn="ctr" fontAlgn="base">
                  <a:spcBef>
                    <a:spcPct val="0"/>
                  </a:spcBef>
                  <a:spcAft>
                    <a:spcPct val="0"/>
                  </a:spcAft>
                </a:pPr>
                <a:r>
                  <a:rPr lang="en-US" sz="1100" i="1" dirty="0" smtClean="0">
                    <a:solidFill>
                      <a:schemeClr val="bg1"/>
                    </a:solidFill>
                    <a:latin typeface="Tw Cen MT" pitchFamily="34" charset="0"/>
                    <a:cs typeface="Arial" pitchFamily="34" charset="0"/>
                  </a:rPr>
                  <a:t>E-PRO, GRI</a:t>
                </a:r>
              </a:p>
              <a:p>
                <a:pPr algn="ctr" fontAlgn="base">
                  <a:spcBef>
                    <a:spcPct val="0"/>
                  </a:spcBef>
                  <a:spcAft>
                    <a:spcPct val="0"/>
                  </a:spcAft>
                </a:pPr>
                <a:r>
                  <a:rPr lang="en-US" sz="1100" dirty="0" smtClean="0">
                    <a:solidFill>
                      <a:srgbClr val="1607D9"/>
                    </a:solidFill>
                    <a:latin typeface="Tw Cen MT" pitchFamily="34" charset="0"/>
                    <a:cs typeface="Arial" pitchFamily="34" charset="0"/>
                  </a:rPr>
                  <a:t>phreese@bellsouth.net</a:t>
                </a:r>
                <a:r>
                  <a:rPr lang="en-US" sz="1100" dirty="0">
                    <a:solidFill>
                      <a:srgbClr val="000000"/>
                    </a:solidFill>
                    <a:latin typeface="Tw Cen MT" pitchFamily="34" charset="0"/>
                    <a:cs typeface="Arial" pitchFamily="34" charset="0"/>
                  </a:rPr>
                  <a:t/>
                </a:r>
                <a:br>
                  <a:rPr lang="en-US" sz="1100" dirty="0">
                    <a:solidFill>
                      <a:srgbClr val="000000"/>
                    </a:solidFill>
                    <a:latin typeface="Tw Cen MT" pitchFamily="34" charset="0"/>
                    <a:cs typeface="Arial" pitchFamily="34" charset="0"/>
                  </a:rPr>
                </a:br>
                <a:r>
                  <a:rPr lang="en-US" sz="1100" dirty="0">
                    <a:solidFill>
                      <a:srgbClr val="000000"/>
                    </a:solidFill>
                    <a:latin typeface="Tw Cen MT" pitchFamily="34" charset="0"/>
                    <a:cs typeface="Arial" pitchFamily="34" charset="0"/>
                  </a:rPr>
                  <a:t>Mobile (843) 693-2050 </a:t>
                </a:r>
                <a:endParaRPr lang="en-US" dirty="0">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pitchFamily="34" charset="0"/>
                  <a:cs typeface="Arial" pitchFamily="34" charset="0"/>
                </a:endParaRPr>
              </a:p>
            </p:txBody>
          </p:sp>
          <p:pic>
            <p:nvPicPr>
              <p:cNvPr id="1036" name="Picture 1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5200" y="7946904"/>
                <a:ext cx="1731414" cy="914400"/>
              </a:xfrm>
              <a:prstGeom prst="rect">
                <a:avLst/>
              </a:prstGeom>
              <a:noFill/>
              <a:ln w="9525" algn="in">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CCCCCC"/>
                      </a:outerShdw>
                    </a:effectLst>
                  </a14:hiddenEffects>
                </a:ext>
              </a:extLst>
            </p:spPr>
          </p:pic>
        </p:grpSp>
        <p:sp>
          <p:nvSpPr>
            <p:cNvPr id="12" name="Text Box 18"/>
            <p:cNvSpPr txBox="1">
              <a:spLocks noChangeArrowheads="1"/>
            </p:cNvSpPr>
            <p:nvPr/>
          </p:nvSpPr>
          <p:spPr bwMode="auto">
            <a:xfrm>
              <a:off x="5638800" y="8883158"/>
              <a:ext cx="3349908" cy="2760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outerShdw blurRad="38100" dist="38100" dir="2700000" algn="tl">
                      <a:srgbClr val="000000">
                        <a:alpha val="43137"/>
                      </a:srgbClr>
                    </a:outerShdw>
                  </a:effectLst>
                  <a:latin typeface="Tw Cen MT" pitchFamily="34" charset="0"/>
                  <a:cs typeface="Arial" pitchFamily="34" charset="0"/>
                </a:rPr>
                <a:t>Real Estate ● Mortgage ● Insurance ● Business Brokerage</a:t>
              </a:r>
              <a:endParaRPr kumimoji="0" lang="en-US" sz="1800" b="0" i="0" u="none" strike="noStrike" cap="none" normalizeH="0" baseline="0" dirty="0" smtClean="0">
                <a:ln>
                  <a:noFill/>
                </a:ln>
                <a:solidFill>
                  <a:schemeClr val="tx1"/>
                </a:solidFill>
                <a:effectLst>
                  <a:outerShdw blurRad="38100" dist="38100" dir="2700000" algn="tl">
                    <a:srgbClr val="000000">
                      <a:alpha val="43137"/>
                    </a:srgbClr>
                  </a:outerShdw>
                </a:effectLst>
                <a:latin typeface="Arial" pitchFamily="34" charset="0"/>
                <a:cs typeface="Arial" pitchFamily="34" charset="0"/>
              </a:endParaRPr>
            </a:p>
          </p:txBody>
        </p:sp>
      </p:grpSp>
      <p:pic>
        <p:nvPicPr>
          <p:cNvPr id="1043" name="Picture 1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13350" y="8885674"/>
            <a:ext cx="139417" cy="19036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8" name="Picture 14" descr="01"/>
          <p:cNvPicPr>
            <a:picLocks noChangeAspect="1" noChangeArrowheads="1"/>
          </p:cNvPicPr>
          <p:nvPr/>
        </p:nvPicPr>
        <p:blipFill>
          <a:blip r:embed="rId7"/>
          <a:stretch>
            <a:fillRect/>
          </a:stretch>
        </p:blipFill>
        <p:spPr bwMode="auto">
          <a:xfrm>
            <a:off x="0" y="533400"/>
            <a:ext cx="3093067" cy="205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pic>
        <p:nvPicPr>
          <p:cNvPr id="19" name="Picture 14" descr="01"/>
          <p:cNvPicPr>
            <a:picLocks noChangeAspect="1" noChangeArrowheads="1"/>
          </p:cNvPicPr>
          <p:nvPr/>
        </p:nvPicPr>
        <p:blipFill>
          <a:blip r:embed="rId8"/>
          <a:stretch>
            <a:fillRect/>
          </a:stretch>
        </p:blipFill>
        <p:spPr bwMode="auto">
          <a:xfrm>
            <a:off x="0" y="2570516"/>
            <a:ext cx="3093067" cy="205845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CCCCCC"/>
                  </a:outerShdw>
                </a:effectLst>
              </a14:hiddenEffects>
            </a:ext>
          </a:extLst>
        </p:spPr>
      </p:pic>
      <p:sp>
        <p:nvSpPr>
          <p:cNvPr id="4" name="Rectangle 3"/>
          <p:cNvSpPr/>
          <p:nvPr/>
        </p:nvSpPr>
        <p:spPr>
          <a:xfrm>
            <a:off x="1" y="4667864"/>
            <a:ext cx="9144000" cy="738664"/>
          </a:xfrm>
          <a:prstGeom prst="rect">
            <a:avLst/>
          </a:prstGeom>
          <a:effectLst>
            <a:outerShdw blurRad="12700" dist="12700" dir="5400000" algn="ctr" rotWithShape="0">
              <a:schemeClr val="bg1">
                <a:alpha val="75000"/>
              </a:schemeClr>
            </a:outerShdw>
          </a:effectLst>
        </p:spPr>
        <p:txBody>
          <a:bodyPr wrap="square">
            <a:spAutoFit/>
          </a:bodyPr>
          <a:lstStyle/>
          <a:p>
            <a:pPr algn="ctr"/>
            <a:r>
              <a:rPr lang="en-US" sz="2400" b="1" dirty="0">
                <a:solidFill>
                  <a:srgbClr val="FFFF00"/>
                </a:solidFill>
                <a:latin typeface="Century Gothic" panose="020B0502020202020204" pitchFamily="34" charset="0"/>
              </a:rPr>
              <a:t>3477 Colonel </a:t>
            </a:r>
            <a:r>
              <a:rPr lang="en-US" sz="2400" b="1" dirty="0" err="1">
                <a:solidFill>
                  <a:srgbClr val="FFFF00"/>
                </a:solidFill>
                <a:latin typeface="Century Gothic" panose="020B0502020202020204" pitchFamily="34" charset="0"/>
              </a:rPr>
              <a:t>Vanderhorst</a:t>
            </a:r>
            <a:r>
              <a:rPr lang="en-US" sz="2400" b="1" dirty="0">
                <a:solidFill>
                  <a:srgbClr val="FFFF00"/>
                </a:solidFill>
                <a:latin typeface="Century Gothic" panose="020B0502020202020204" pitchFamily="34" charset="0"/>
              </a:rPr>
              <a:t> </a:t>
            </a:r>
            <a:r>
              <a:rPr lang="en-US" sz="2400" b="1" dirty="0" smtClean="0">
                <a:solidFill>
                  <a:srgbClr val="FFFF00"/>
                </a:solidFill>
                <a:latin typeface="Century Gothic" panose="020B0502020202020204" pitchFamily="34" charset="0"/>
              </a:rPr>
              <a:t>Circle</a:t>
            </a:r>
          </a:p>
          <a:p>
            <a:pPr algn="ctr"/>
            <a:r>
              <a:rPr lang="en-US" dirty="0">
                <a:solidFill>
                  <a:srgbClr val="FFFF00"/>
                </a:solidFill>
                <a:latin typeface="Century Gothic" panose="020B0502020202020204" pitchFamily="34" charset="0"/>
              </a:rPr>
              <a:t>Dunes West ~ Mount Pleasant ~ MLS# 15020425 ~ </a:t>
            </a:r>
            <a:r>
              <a:rPr lang="en-US" dirty="0" smtClean="0">
                <a:solidFill>
                  <a:srgbClr val="FFFF00"/>
                </a:solidFill>
                <a:latin typeface="Century Gothic" panose="020B0502020202020204" pitchFamily="34" charset="0"/>
              </a:rPr>
              <a:t>$699,500</a:t>
            </a:r>
            <a:endParaRPr lang="en-US" dirty="0">
              <a:solidFill>
                <a:srgbClr val="FFFF00"/>
              </a:solidFill>
              <a:latin typeface="Century Gothic" panose="020B0502020202020204" pitchFamily="34" charset="0"/>
            </a:endParaRPr>
          </a:p>
        </p:txBody>
      </p:sp>
    </p:spTree>
    <p:extLst>
      <p:ext uri="{BB962C8B-B14F-4D97-AF65-F5344CB8AC3E}">
        <p14:creationId xmlns:p14="http://schemas.microsoft.com/office/powerpoint/2010/main" val="3859016762"/>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Apex">
  <a:themeElements>
    <a:clrScheme name="Apex">
      <a:dk1>
        <a:sysClr val="windowText" lastClr="000000"/>
      </a:dk1>
      <a:lt1>
        <a:sysClr val="window" lastClr="FFFFFF"/>
      </a:lt1>
      <a:dk2>
        <a:srgbClr val="69676D"/>
      </a:dk2>
      <a:lt2>
        <a:srgbClr val="C9C2D1"/>
      </a:lt2>
      <a:accent1>
        <a:srgbClr val="CEB966"/>
      </a:accent1>
      <a:accent2>
        <a:srgbClr val="9CB084"/>
      </a:accent2>
      <a:accent3>
        <a:srgbClr val="6BB1C9"/>
      </a:accent3>
      <a:accent4>
        <a:srgbClr val="6585CF"/>
      </a:accent4>
      <a:accent5>
        <a:srgbClr val="7E6BC9"/>
      </a:accent5>
      <a:accent6>
        <a:srgbClr val="A379BB"/>
      </a:accent6>
      <a:hlink>
        <a:srgbClr val="410082"/>
      </a:hlink>
      <a:folHlink>
        <a:srgbClr val="932968"/>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Apex</Template>
  <TotalTime>29</TotalTime>
  <Words>247</Words>
  <Application>Microsoft Office PowerPoint</Application>
  <PresentationFormat>Custom</PresentationFormat>
  <Paragraphs>8</Paragraphs>
  <Slides>1</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vt:i4>
      </vt:variant>
    </vt:vector>
  </HeadingPairs>
  <TitlesOfParts>
    <vt:vector size="10" baseType="lpstr">
      <vt:lpstr>Arial</vt:lpstr>
      <vt:lpstr>Book Antiqua</vt:lpstr>
      <vt:lpstr>Century Gothic</vt:lpstr>
      <vt:lpstr>Lucida Sans</vt:lpstr>
      <vt:lpstr>Tw Cen MT</vt:lpstr>
      <vt:lpstr>Wingdings</vt:lpstr>
      <vt:lpstr>Wingdings 2</vt:lpstr>
      <vt:lpstr>Wingdings 3</vt:lpstr>
      <vt:lpstr>Apex</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CVH360</dc:creator>
  <cp:lastModifiedBy>A. Thomas</cp:lastModifiedBy>
  <cp:revision>10</cp:revision>
  <dcterms:created xsi:type="dcterms:W3CDTF">2006-08-16T00:00:00Z</dcterms:created>
  <dcterms:modified xsi:type="dcterms:W3CDTF">2015-08-27T16:04:56Z</dcterms:modified>
</cp:coreProperties>
</file>