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994" y="9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26" Type="http://schemas.openxmlformats.org/officeDocument/2006/relationships/image" Target="../media/image23.jpeg"/><Relationship Id="rId3" Type="http://schemas.openxmlformats.org/officeDocument/2006/relationships/hyperlink" Target="https://player.vimeo.com/video/1149883443?badge=0&amp;amp;autopause=0&amp;amp;player_id=0&amp;amp;app_id=58479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5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sv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hyperlink" Target="https://player.vimeo.com/video/1130071467?badge=0&amp;autopause=0&amp;player_id=0&amp;app_id=58479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svg"/><Relationship Id="rId27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Fireworks in night sky">
            <a:extLst>
              <a:ext uri="{FF2B5EF4-FFF2-40B4-BE49-F238E27FC236}">
                <a16:creationId xmlns:a16="http://schemas.microsoft.com/office/drawing/2014/main" id="{4C64C25C-2518-FCEC-04D9-76C24F311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926"/>
            <a:ext cx="7315200" cy="4939074"/>
          </a:xfrm>
          <a:prstGeom prst="rect">
            <a:avLst/>
          </a:prstGeom>
        </p:spPr>
      </p:pic>
      <p:pic>
        <p:nvPicPr>
          <p:cNvPr id="30" name="Picture 29" descr="Fireworks in night sky">
            <a:extLst>
              <a:ext uri="{FF2B5EF4-FFF2-40B4-BE49-F238E27FC236}">
                <a16:creationId xmlns:a16="http://schemas.microsoft.com/office/drawing/2014/main" id="{84524E60-5106-2E6A-CBA8-747209CF6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5200" cy="49390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315200" cy="6771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1900" b="1" dirty="0">
                <a:latin typeface="Castellar" panose="020A0402060406010301" pitchFamily="18" charset="0"/>
              </a:rPr>
              <a:t>New Years Double Open House in Four Seasons</a:t>
            </a:r>
          </a:p>
          <a:p>
            <a:pPr algn="ctr"/>
            <a:r>
              <a:rPr lang="en-US" sz="1900" dirty="0">
                <a:latin typeface="Castellar" panose="020A0402060406010301" pitchFamily="18" charset="0"/>
              </a:rPr>
              <a:t>Sunday January 4th from 2-4PM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6" y="3463028"/>
            <a:ext cx="3575304" cy="914400"/>
          </a:xfrm>
          <a:solidFill>
            <a:schemeClr val="bg2">
              <a:lumMod val="75000"/>
            </a:schemeClr>
          </a:solidFill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349 Tupelo Lake Drive</a:t>
            </a:r>
            <a:b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MLS# 25033186 | $689,900</a:t>
            </a:r>
            <a:b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Lakefront Lot | 3 Bed | 2½ Bath | 2475 SF</a:t>
            </a:r>
            <a:br>
              <a:rPr lang="en-US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Video Walkthrough</a:t>
            </a:r>
            <a:endParaRPr lang="en-US" sz="1400" dirty="0">
              <a:ln w="3175">
                <a:noFill/>
              </a:ln>
              <a:solidFill>
                <a:schemeClr val="bg1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943945"/>
            <a:ext cx="7315200" cy="200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B56E75-FFE7-2309-0977-E21E1F20E0BA}"/>
              </a:ext>
            </a:extLst>
          </p:cNvPr>
          <p:cNvSpPr txBox="1">
            <a:spLocks/>
          </p:cNvSpPr>
          <p:nvPr/>
        </p:nvSpPr>
        <p:spPr>
          <a:xfrm>
            <a:off x="3698126" y="3463028"/>
            <a:ext cx="3571471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376 Seaside Trail</a:t>
            </a:r>
          </a:p>
          <a:p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MLS# 25028727 | $559,900</a:t>
            </a:r>
          </a:p>
          <a:p>
            <a:r>
              <a:rPr lang="en-US" sz="120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Loft Home | 3 Bed | 3 Bath | 2668 SF</a:t>
            </a:r>
            <a:endParaRPr lang="en-US" sz="1200" dirty="0">
              <a:ln w="3175">
                <a:noFill/>
              </a:ln>
              <a:solidFill>
                <a:schemeClr val="bg1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>
                <a:ln w="3175">
                  <a:noFill/>
                </a:ln>
                <a:solidFill>
                  <a:srgbClr val="0000FF"/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4"/>
              </a:rPr>
              <a:t>Video </a:t>
            </a:r>
            <a:r>
              <a:rPr lang="en-US" sz="12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4"/>
              </a:rPr>
              <a:t>Walkthrough</a:t>
            </a:r>
            <a:endParaRPr lang="en-US" sz="1400" dirty="0">
              <a:ln w="3175">
                <a:noFill/>
              </a:ln>
              <a:solidFill>
                <a:schemeClr val="bg1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57C2EC-4EAE-9EEE-318D-E98FDEF55DD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120" y="5912960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28DF00-1914-F247-C3D5-012065D74BD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6" y="5912960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7FF62-2963-C01D-22C8-F057D5B7E1A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384" y="5912960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A02CAA-71F9-9D49-5360-B4DA9FA5ADF7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126" y="5912960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6B0B2A-DEE1-5206-5A72-A6184CAAF45B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548" y="7252225"/>
            <a:ext cx="1719072" cy="1141810"/>
          </a:xfrm>
          <a:prstGeom prst="rect">
            <a:avLst/>
          </a:prstGeom>
          <a:ln w="12700"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FC6498-FD10-EC30-0C0B-1B3F5050734C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6" y="7252820"/>
            <a:ext cx="1714500" cy="1141810"/>
          </a:xfrm>
          <a:prstGeom prst="rect">
            <a:avLst/>
          </a:prstGeom>
          <a:ln w="127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22844-6B21-CFD3-CB5A-D1A0AED3385E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4207" y="7252225"/>
            <a:ext cx="1716282" cy="1142998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1451-121A-4DB3-8B9E-A0D5FFC953AB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126" y="7252225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0A66A3-F5A8-5F9B-5A11-5C2EA701ECBE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120" y="4574289"/>
            <a:ext cx="1714500" cy="1141810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13BC3D-5737-7992-30E7-AA75ABAC90C2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8" y="4573694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F3B53-282E-8F1C-D7AA-8A27DCA6B009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384" y="4573694"/>
            <a:ext cx="1714500" cy="1143000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55BB3A-51B2-AB26-17D4-D9245D09C189}"/>
              </a:ext>
            </a:extLst>
          </p:cNvPr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8126" y="4573694"/>
            <a:ext cx="1714500" cy="1143000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C97976-B5A6-1348-10B1-493B8BA4C61E}"/>
              </a:ext>
            </a:extLst>
          </p:cNvPr>
          <p:cNvSpPr/>
          <p:nvPr/>
        </p:nvSpPr>
        <p:spPr>
          <a:xfrm>
            <a:off x="0" y="8560713"/>
            <a:ext cx="73152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1F7039-11D2-6FFE-69AE-2996C9210988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8324"/>
          <a:stretch/>
        </p:blipFill>
        <p:spPr>
          <a:xfrm>
            <a:off x="43316" y="873374"/>
            <a:ext cx="3575304" cy="2393388"/>
          </a:xfrm>
          <a:prstGeom prst="rect">
            <a:avLst/>
          </a:prstGeom>
          <a:ln w="127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B8183B-785B-6573-5001-CCFD52B68C19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227"/>
          <a:stretch/>
        </p:blipFill>
        <p:spPr>
          <a:xfrm>
            <a:off x="3698126" y="873374"/>
            <a:ext cx="3573758" cy="2393388"/>
          </a:xfrm>
          <a:prstGeom prst="rect">
            <a:avLst/>
          </a:prstGeom>
          <a:ln w="12700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78A8DF-5DD1-A52F-3D30-5A3D1735B029}"/>
              </a:ext>
            </a:extLst>
          </p:cNvPr>
          <p:cNvGrpSpPr/>
          <p:nvPr/>
        </p:nvGrpSpPr>
        <p:grpSpPr>
          <a:xfrm>
            <a:off x="-2268510" y="2667000"/>
            <a:ext cx="1805282" cy="1054319"/>
            <a:chOff x="842141" y="2449385"/>
            <a:chExt cx="1805282" cy="1054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Explosion: 14 Points 2">
              <a:extLst>
                <a:ext uri="{FF2B5EF4-FFF2-40B4-BE49-F238E27FC236}">
                  <a16:creationId xmlns:a16="http://schemas.microsoft.com/office/drawing/2014/main" id="{F8A344EA-86D0-7E20-5935-5C1CF14A7C7C}"/>
                </a:ext>
              </a:extLst>
            </p:cNvPr>
            <p:cNvSpPr/>
            <p:nvPr/>
          </p:nvSpPr>
          <p:spPr>
            <a:xfrm rot="783629">
              <a:off x="842141" y="2449385"/>
              <a:ext cx="1805282" cy="1054319"/>
            </a:xfrm>
            <a:prstGeom prst="irregularSeal2">
              <a:avLst/>
            </a:prstGeom>
            <a:solidFill>
              <a:srgbClr val="FFFF0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987699">
              <a:off x="1007353" y="2858488"/>
              <a:ext cx="132890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  <a:cs typeface="Microsoft Sans Serif" panose="020B0604020202020204" pitchFamily="34" charset="0"/>
                </a:rPr>
                <a:t>JUST LISTED!</a:t>
              </a:r>
              <a:endParaRPr lang="en-US" sz="105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Graphic 6" descr="Champagne glasses with solid fill">
            <a:extLst>
              <a:ext uri="{FF2B5EF4-FFF2-40B4-BE49-F238E27FC236}">
                <a16:creationId xmlns:a16="http://schemas.microsoft.com/office/drawing/2014/main" id="{46BFA836-18A8-EDA0-2D4C-3A079F812F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316" y="873374"/>
            <a:ext cx="914400" cy="914400"/>
          </a:xfrm>
          <a:prstGeom prst="rect">
            <a:avLst/>
          </a:prstGeom>
        </p:spPr>
      </p:pic>
      <p:pic>
        <p:nvPicPr>
          <p:cNvPr id="13" name="Graphic 12" descr="Champagne glasses outline">
            <a:extLst>
              <a:ext uri="{FF2B5EF4-FFF2-40B4-BE49-F238E27FC236}">
                <a16:creationId xmlns:a16="http://schemas.microsoft.com/office/drawing/2014/main" id="{6D263803-0F19-78F5-1ED1-3E87B21A88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72400" y="879470"/>
            <a:ext cx="914400" cy="914400"/>
          </a:xfrm>
          <a:prstGeom prst="rect">
            <a:avLst/>
          </a:prstGeom>
        </p:spPr>
      </p:pic>
      <p:pic>
        <p:nvPicPr>
          <p:cNvPr id="14" name="Graphic 13" descr="Champagne glasses with solid fill">
            <a:extLst>
              <a:ext uri="{FF2B5EF4-FFF2-40B4-BE49-F238E27FC236}">
                <a16:creationId xmlns:a16="http://schemas.microsoft.com/office/drawing/2014/main" id="{2CE97B49-0F0A-154C-5134-060C246965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321669" y="873374"/>
            <a:ext cx="914400" cy="914400"/>
          </a:xfrm>
          <a:prstGeom prst="rect">
            <a:avLst/>
          </a:prstGeom>
        </p:spPr>
      </p:pic>
      <p:pic>
        <p:nvPicPr>
          <p:cNvPr id="17" name="Picture 16" descr="Glittery champagne glasses toasting">
            <a:extLst>
              <a:ext uri="{FF2B5EF4-FFF2-40B4-BE49-F238E27FC236}">
                <a16:creationId xmlns:a16="http://schemas.microsoft.com/office/drawing/2014/main" id="{FD8AB736-2D0D-C669-61D9-321B877B5F1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5237" y="1531311"/>
            <a:ext cx="4003934" cy="2669289"/>
          </a:xfrm>
          <a:prstGeom prst="rect">
            <a:avLst/>
          </a:prstGeom>
        </p:spPr>
      </p:pic>
      <p:pic>
        <p:nvPicPr>
          <p:cNvPr id="22" name="Picture 21" descr="Champagne toast">
            <a:extLst>
              <a:ext uri="{FF2B5EF4-FFF2-40B4-BE49-F238E27FC236}">
                <a16:creationId xmlns:a16="http://schemas.microsoft.com/office/drawing/2014/main" id="{A5BF9CD2-88E7-1806-0A6B-A992A5F45E9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545" y="2829706"/>
            <a:ext cx="4003933" cy="2503288"/>
          </a:xfrm>
          <a:prstGeom prst="rect">
            <a:avLst/>
          </a:prstGeom>
        </p:spPr>
      </p:pic>
      <p:pic>
        <p:nvPicPr>
          <p:cNvPr id="27" name="Picture 26" descr="Glittery glasses of champagne">
            <a:extLst>
              <a:ext uri="{FF2B5EF4-FFF2-40B4-BE49-F238E27FC236}">
                <a16:creationId xmlns:a16="http://schemas.microsoft.com/office/drawing/2014/main" id="{6B10EA3E-FC35-9AED-923A-F5B81F66543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704" y="3508210"/>
            <a:ext cx="4003933" cy="2672190"/>
          </a:xfrm>
          <a:prstGeom prst="rect">
            <a:avLst/>
          </a:prstGeom>
        </p:spPr>
      </p:pic>
      <p:pic>
        <p:nvPicPr>
          <p:cNvPr id="40" name="Picture 39" descr="Pair of champagne flutes">
            <a:extLst>
              <a:ext uri="{FF2B5EF4-FFF2-40B4-BE49-F238E27FC236}">
                <a16:creationId xmlns:a16="http://schemas.microsoft.com/office/drawing/2014/main" id="{C9D7444B-C9EF-D5D3-D4E4-02B0581E87F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3317" y="5027336"/>
            <a:ext cx="4003934" cy="26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91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Castellar</vt:lpstr>
      <vt:lpstr>Century Gothic</vt:lpstr>
      <vt:lpstr>Office Theme</vt:lpstr>
      <vt:lpstr>349 Tupelo Lake Drive MLS# 25033186 | $689,900 Lakefront Lot | 3 Bed | 2½ Bath | 2475 SF Video Walkthrough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88</cp:revision>
  <dcterms:created xsi:type="dcterms:W3CDTF">2006-08-16T00:00:00Z</dcterms:created>
  <dcterms:modified xsi:type="dcterms:W3CDTF">2026-01-02T19:42:46Z</dcterms:modified>
</cp:coreProperties>
</file>