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524" y="51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5/29/2018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5/29/2018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7315200" cy="2997488"/>
          </a:xfrm>
          <a:prstGeom prst="rect">
            <a:avLst/>
          </a:prstGeom>
          <a:gradFill>
            <a:gsLst>
              <a:gs pos="0">
                <a:srgbClr val="002060"/>
              </a:gs>
              <a:gs pos="50000">
                <a:schemeClr val="accent1">
                  <a:tint val="44500"/>
                  <a:satMod val="16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7315200" cy="4882101"/>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5005989"/>
            <a:ext cx="5406228" cy="3915052"/>
          </a:xfrm>
        </p:spPr>
        <p:txBody>
          <a:bodyPr anchor="ctr">
            <a:noAutofit/>
          </a:bodyPr>
          <a:lstStyle/>
          <a:p>
            <a:r>
              <a:rPr lang="en-US" sz="1100" dirty="0">
                <a:solidFill>
                  <a:schemeClr val="tx2">
                    <a:lumMod val="75000"/>
                  </a:schemeClr>
                </a:solidFill>
                <a:latin typeface="Trebuchet MS" panose="020B0603020202020204" pitchFamily="34" charset="0"/>
              </a:rPr>
              <a:t>Located on one of Mt. Pleasant's most coveted streets, this Lowcountry charmer has been built with meticulous attention to detail from top to bottom. The Builder takes great pride in his craftsmanship and absolutely loves mixing new trends with unique antique or reclaimed pieces, as well as the latest technology. </a:t>
            </a:r>
          </a:p>
          <a:p>
            <a:r>
              <a:rPr lang="en-US" sz="1100" dirty="0">
                <a:solidFill>
                  <a:schemeClr val="tx2">
                    <a:lumMod val="75000"/>
                  </a:schemeClr>
                </a:solidFill>
                <a:latin typeface="Trebuchet MS" panose="020B0603020202020204" pitchFamily="34" charset="0"/>
              </a:rPr>
              <a:t>The Board and Batten exterior frames a full Lowcountry Front Porch with lovely gas lanterns. The Open Floor Plan is filled with an abundance of natural sunlight and features reclaimed wood accents and antique white oak flooring throughout.</a:t>
            </a:r>
          </a:p>
          <a:p>
            <a:r>
              <a:rPr lang="en-US" sz="1100" dirty="0">
                <a:solidFill>
                  <a:schemeClr val="tx2">
                    <a:lumMod val="75000"/>
                  </a:schemeClr>
                </a:solidFill>
                <a:latin typeface="Trebuchet MS" panose="020B0603020202020204" pitchFamily="34" charset="0"/>
              </a:rPr>
              <a:t>The Master Suite, on the main level, features antique white oak wood floors, gorgeous window views, a sleek soaking tub, separate shower, Double Vanity, Quartz Countertop, is adorned with shiplap, and has "His" and a "Hers" Walk-in Closets that would make anyone jealous!</a:t>
            </a:r>
          </a:p>
          <a:p>
            <a:r>
              <a:rPr lang="en-US" sz="1100" dirty="0">
                <a:solidFill>
                  <a:schemeClr val="tx2">
                    <a:lumMod val="75000"/>
                  </a:schemeClr>
                </a:solidFill>
                <a:latin typeface="Trebuchet MS" panose="020B0603020202020204" pitchFamily="34" charset="0"/>
              </a:rPr>
              <a:t>Whether you have a larger family, work from home, have parents or older children at home, desire a separate guest suite, or just want a separate game or workout space, the ground level Suite makes this the perfect home for you! Entering from the 3 Car Garage there is a drop zone, a private Living Room, Full Bath, and a Bedroom that opens to the outdoor covered patio at your disposal! Wood floors, ceiling fans and a closet complete this insurable space.</a:t>
            </a:r>
          </a:p>
          <a:p>
            <a:r>
              <a:rPr lang="en-US" sz="1100" dirty="0">
                <a:solidFill>
                  <a:schemeClr val="tx2">
                    <a:lumMod val="75000"/>
                  </a:schemeClr>
                </a:solidFill>
                <a:latin typeface="Trebuchet MS" panose="020B0603020202020204" pitchFamily="34" charset="0"/>
              </a:rPr>
              <a:t>Top it all with being located in Tennyson, with it's own private </a:t>
            </a:r>
            <a:r>
              <a:rPr lang="en-US" sz="1100" dirty="0" err="1">
                <a:solidFill>
                  <a:schemeClr val="tx2">
                    <a:lumMod val="75000"/>
                  </a:schemeClr>
                </a:solidFill>
                <a:latin typeface="Trebuchet MS" panose="020B0603020202020204" pitchFamily="34" charset="0"/>
              </a:rPr>
              <a:t>creekside</a:t>
            </a:r>
            <a:r>
              <a:rPr lang="en-US" sz="1100" dirty="0">
                <a:solidFill>
                  <a:schemeClr val="tx2">
                    <a:lumMod val="75000"/>
                  </a:schemeClr>
                </a:solidFill>
                <a:latin typeface="Trebuchet MS" panose="020B0603020202020204" pitchFamily="34" charset="0"/>
              </a:rPr>
              <a:t> park, and Park West Amenities (2 pools, tennis courts, play grounds, clubhouse, miles of walking and biking trails), what are you waiting for??</a:t>
            </a:r>
          </a:p>
          <a:p>
            <a:r>
              <a:rPr lang="en-US" sz="1100" dirty="0">
                <a:solidFill>
                  <a:schemeClr val="tx2">
                    <a:lumMod val="75000"/>
                  </a:schemeClr>
                </a:solidFill>
                <a:latin typeface="Trebuchet MS" panose="020B0603020202020204" pitchFamily="34" charset="0"/>
              </a:rPr>
              <a:t>Completion expected in June 2018.</a:t>
            </a:r>
            <a:endParaRPr lang="en-US" sz="1100" b="1" dirty="0">
              <a:solidFill>
                <a:schemeClr val="tx2">
                  <a:lumMod val="75000"/>
                </a:schemeClr>
              </a:solidFill>
              <a:latin typeface="Rage Italic" panose="03070502040507070304" pitchFamily="66" charset="0"/>
            </a:endParaRPr>
          </a:p>
        </p:txBody>
      </p:sp>
      <p:sp>
        <p:nvSpPr>
          <p:cNvPr id="17" name="Rectangle 16"/>
          <p:cNvSpPr/>
          <p:nvPr/>
        </p:nvSpPr>
        <p:spPr>
          <a:xfrm>
            <a:off x="1" y="9078444"/>
            <a:ext cx="7315199" cy="823302"/>
          </a:xfrm>
          <a:prstGeom prst="rect">
            <a:avLst/>
          </a:prstGeom>
        </p:spPr>
        <p:txBody>
          <a:bodyPr wrap="square">
            <a:spAutoFit/>
          </a:bodyPr>
          <a:lstStyle/>
          <a:p>
            <a:pPr algn="ctr"/>
            <a:r>
              <a:rPr lang="en-US" sz="1600" dirty="0">
                <a:solidFill>
                  <a:srgbClr val="00325C"/>
                </a:solidFill>
                <a:latin typeface="Trebuchet MS" panose="020B0603020202020204" pitchFamily="34" charset="0"/>
              </a:rPr>
              <a:t>Wendy Arnsdorff</a:t>
            </a:r>
          </a:p>
          <a:p>
            <a:pPr algn="ctr"/>
            <a:r>
              <a:rPr lang="en-US" sz="1050" dirty="0">
                <a:solidFill>
                  <a:srgbClr val="00325C"/>
                </a:solidFill>
                <a:latin typeface="Trebuchet MS" panose="020B0603020202020204" pitchFamily="34" charset="0"/>
              </a:rPr>
              <a:t>843-364-8619 – M :: 843-284-1800 – O</a:t>
            </a:r>
          </a:p>
          <a:p>
            <a:pPr algn="ctr"/>
            <a:r>
              <a:rPr lang="en-US" sz="1050" dirty="0">
                <a:solidFill>
                  <a:srgbClr val="00325C"/>
                </a:solidFill>
                <a:latin typeface="Trebuchet MS" panose="020B0603020202020204" pitchFamily="34" charset="0"/>
              </a:rPr>
              <a:t>wendy.arnsdorff@carolinaone.com</a:t>
            </a:r>
            <a:br>
              <a:rPr lang="en-US" sz="1050" dirty="0">
                <a:solidFill>
                  <a:srgbClr val="00325C"/>
                </a:solidFill>
                <a:latin typeface="Trebuchet MS" panose="020B0603020202020204" pitchFamily="34" charset="0"/>
              </a:rPr>
            </a:br>
            <a:r>
              <a:rPr lang="en-US" sz="1050" dirty="0">
                <a:solidFill>
                  <a:srgbClr val="00325C"/>
                </a:solidFill>
                <a:latin typeface="Trebuchet MS" panose="020B0603020202020204" pitchFamily="34" charset="0"/>
              </a:rPr>
              <a:t>www.wendyarnsdorff.com</a:t>
            </a: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Trebuchet MS" panose="020B0603020202020204" pitchFamily="34" charset="0"/>
              </a:rPr>
              <a:t>Carolina One Real Estate :: Mt. Pleasant North Office :: 2713 N Highway 17 :: Mt. Pleasant, SC 29466</a:t>
            </a:r>
          </a:p>
        </p:txBody>
      </p:sp>
      <p:sp>
        <p:nvSpPr>
          <p:cNvPr id="23" name="Rectangle 22"/>
          <p:cNvSpPr/>
          <p:nvPr/>
        </p:nvSpPr>
        <p:spPr>
          <a:xfrm>
            <a:off x="0" y="0"/>
            <a:ext cx="7315200" cy="1246495"/>
          </a:xfrm>
          <a:prstGeom prst="rect">
            <a:avLst/>
          </a:prstGeom>
          <a:gradFill flip="none" rotWithShape="1">
            <a:gsLst>
              <a:gs pos="20000">
                <a:schemeClr val="bg1"/>
              </a:gs>
              <a:gs pos="100000">
                <a:schemeClr val="accent1">
                  <a:tint val="23500"/>
                  <a:satMod val="160000"/>
                  <a:alpha val="0"/>
                </a:schemeClr>
              </a:gs>
            </a:gsLst>
            <a:lin ang="5400000" scaled="1"/>
            <a:tileRect/>
          </a:gradFill>
        </p:spPr>
        <p:txBody>
          <a:bodyPr wrap="square">
            <a:spAutoFit/>
          </a:bodyPr>
          <a:lstStyle/>
          <a:p>
            <a:pPr algn="ctr"/>
            <a:r>
              <a:rPr lang="en-US" sz="2500" b="1" dirty="0">
                <a:ln w="3175">
                  <a:solidFill>
                    <a:schemeClr val="tx2"/>
                  </a:solidFill>
                </a:ln>
                <a:solidFill>
                  <a:schemeClr val="tx2">
                    <a:lumMod val="60000"/>
                    <a:lumOff val="40000"/>
                  </a:schemeClr>
                </a:solidFill>
                <a:effectLst>
                  <a:outerShdw blurRad="50800" dist="38100" dir="5400000" algn="t" rotWithShape="0">
                    <a:prstClr val="black">
                      <a:alpha val="40000"/>
                    </a:prstClr>
                  </a:outerShdw>
                </a:effectLst>
                <a:latin typeface="IncognitoMeridies" panose="00000400000000000000" pitchFamily="2" charset="0"/>
              </a:rPr>
              <a:t>New Construction in Prestigious Mt. Pleasant Neighborhood</a:t>
            </a:r>
          </a:p>
          <a:p>
            <a:pPr algn="ctr"/>
            <a:endParaRPr lang="en-US" sz="2500" b="1" dirty="0">
              <a:ln w="3175">
                <a:solidFill>
                  <a:schemeClr val="tx2"/>
                </a:solidFill>
              </a:ln>
              <a:solidFill>
                <a:schemeClr val="tx2">
                  <a:lumMod val="60000"/>
                  <a:lumOff val="40000"/>
                </a:schemeClr>
              </a:solidFill>
              <a:effectLst>
                <a:outerShdw blurRad="50800" dist="38100" dir="5400000" algn="t" rotWithShape="0">
                  <a:prstClr val="black">
                    <a:alpha val="40000"/>
                  </a:prstClr>
                </a:outerShdw>
              </a:effectLst>
              <a:latin typeface="IncognitoMeridies" panose="00000400000000000000" pitchFamily="2" charset="0"/>
            </a:endParaRPr>
          </a:p>
          <a:p>
            <a:pPr algn="ctr"/>
            <a:endParaRPr lang="en-US" sz="2500" b="1" dirty="0">
              <a:ln w="3175">
                <a:solidFill>
                  <a:schemeClr val="tx2"/>
                </a:solidFill>
              </a:ln>
              <a:solidFill>
                <a:schemeClr val="tx2">
                  <a:lumMod val="60000"/>
                  <a:lumOff val="40000"/>
                </a:schemeClr>
              </a:solidFill>
              <a:effectLst>
                <a:outerShdw blurRad="50800" dist="38100" dir="5400000" algn="t" rotWithShape="0">
                  <a:prstClr val="black">
                    <a:alpha val="40000"/>
                  </a:prstClr>
                </a:outerShdw>
              </a:effectLst>
              <a:latin typeface="IncognitoMeridies" panose="000004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956" y="9224459"/>
            <a:ext cx="1000889" cy="688685"/>
          </a:xfrm>
          <a:prstGeom prst="rect">
            <a:avLst/>
          </a:prstGeom>
        </p:spPr>
      </p:pic>
      <p:sp>
        <p:nvSpPr>
          <p:cNvPr id="2" name="Title 1"/>
          <p:cNvSpPr>
            <a:spLocks noGrp="1"/>
          </p:cNvSpPr>
          <p:nvPr>
            <p:ph type="ctrTitle"/>
          </p:nvPr>
        </p:nvSpPr>
        <p:spPr>
          <a:xfrm>
            <a:off x="-6351" y="4048288"/>
            <a:ext cx="7327903" cy="823302"/>
          </a:xfrm>
        </p:spPr>
        <p:txBody>
          <a:bodyPr anchor="ctr">
            <a:noAutofit/>
            <a:scene3d>
              <a:camera prst="orthographicFront"/>
              <a:lightRig rig="soft" dir="t">
                <a:rot lat="0" lon="0" rev="17220000"/>
              </a:lightRig>
            </a:scene3d>
            <a:sp3d prstMaterial="softEdge"/>
          </a:bodyPr>
          <a:lstStyle/>
          <a:p>
            <a:r>
              <a:rPr lang="en-US" sz="2800" cap="none" dirty="0">
                <a:ln w="3175" cmpd="sng">
                  <a:solidFill>
                    <a:schemeClr val="tx2">
                      <a:lumMod val="50000"/>
                    </a:schemeClr>
                  </a:solidFill>
                  <a:prstDash val="solid"/>
                </a:ln>
                <a:solidFill>
                  <a:srgbClr val="FFFF00"/>
                </a:solidFill>
                <a:effectLst>
                  <a:outerShdw blurRad="50800" dist="38100" dir="2700000" algn="tl" rotWithShape="0">
                    <a:prstClr val="black">
                      <a:alpha val="40000"/>
                    </a:prstClr>
                  </a:outerShdw>
                </a:effectLst>
                <a:latin typeface="Trebuchet MS" panose="020B0603020202020204" pitchFamily="34" charset="0"/>
              </a:rPr>
              <a:t>3509 Henrietta Hartford Road</a:t>
            </a:r>
            <a:br>
              <a:rPr lang="en-US" sz="2800" cap="none" dirty="0">
                <a:ln w="3175" cmpd="sng">
                  <a:solidFill>
                    <a:schemeClr val="tx2">
                      <a:lumMod val="50000"/>
                    </a:schemeClr>
                  </a:solidFill>
                  <a:prstDash val="solid"/>
                </a:ln>
                <a:solidFill>
                  <a:srgbClr val="FFFF00"/>
                </a:solidFill>
                <a:effectLst>
                  <a:outerShdw blurRad="50800" dist="38100" dir="2700000" algn="tl" rotWithShape="0">
                    <a:prstClr val="black">
                      <a:alpha val="40000"/>
                    </a:prstClr>
                  </a:outerShdw>
                </a:effectLst>
                <a:latin typeface="Trebuchet MS" panose="020B0603020202020204" pitchFamily="34" charset="0"/>
              </a:rPr>
            </a:br>
            <a:r>
              <a:rPr lang="en-US" sz="1800" cap="none" dirty="0">
                <a:ln w="3175" cmpd="sng">
                  <a:solidFill>
                    <a:schemeClr val="tx2">
                      <a:lumMod val="50000"/>
                    </a:schemeClr>
                  </a:solidFill>
                  <a:prstDash val="solid"/>
                </a:ln>
                <a:solidFill>
                  <a:srgbClr val="FFFF00"/>
                </a:solidFill>
                <a:effectLst>
                  <a:outerShdw blurRad="50800" dist="38100" dir="2700000" algn="tl" rotWithShape="0">
                    <a:prstClr val="black">
                      <a:alpha val="40000"/>
                    </a:prstClr>
                  </a:outerShdw>
                </a:effectLst>
                <a:latin typeface="Trebuchet MS" panose="020B0603020202020204" pitchFamily="34" charset="0"/>
              </a:rPr>
              <a:t>Tennyson At Park West :: MLS# 18014854 :: $950,000</a:t>
            </a:r>
            <a:endParaRPr lang="en-US" sz="1200" cap="none" dirty="0">
              <a:ln w="3175" cmpd="sng">
                <a:solidFill>
                  <a:schemeClr val="tx2">
                    <a:lumMod val="50000"/>
                  </a:schemeClr>
                </a:solidFill>
                <a:prstDash val="solid"/>
              </a:ln>
              <a:solidFill>
                <a:srgbClr val="FFFF00"/>
              </a:solidFill>
              <a:effectLst>
                <a:outerShdw blurRad="50800" dist="38100" dir="2700000" algn="tl" rotWithShape="0">
                  <a:prstClr val="black">
                    <a:alpha val="40000"/>
                  </a:prstClr>
                </a:outerShdw>
              </a:effectLst>
              <a:latin typeface="Trebuchet MS" panose="020B0603020202020204" pitchFamily="34" charset="0"/>
            </a:endParaRPr>
          </a:p>
        </p:txBody>
      </p:sp>
      <p:sp>
        <p:nvSpPr>
          <p:cNvPr id="5" name="Diagonal Stripe 4"/>
          <p:cNvSpPr/>
          <p:nvPr/>
        </p:nvSpPr>
        <p:spPr>
          <a:xfrm rot="5400000">
            <a:off x="7011245" y="-574544"/>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716896">
            <a:off x="7343250" y="-236409"/>
            <a:ext cx="1576072" cy="646331"/>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New</a:t>
            </a:r>
          </a:p>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Construction</a:t>
            </a:r>
          </a:p>
        </p:txBody>
      </p:sp>
      <p:pic>
        <p:nvPicPr>
          <p:cNvPr id="9" name="Picture 2" descr="http://photos.flexmls.com/chs/20141028194728198466000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073320"/>
            <a:ext cx="1043673" cy="9909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 y="5013850"/>
            <a:ext cx="1828799" cy="1220525"/>
          </a:xfrm>
          <a:prstGeom prst="rect">
            <a:avLst/>
          </a:prstGeom>
          <a:ln>
            <a:noFill/>
          </a:ln>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1" y="7718397"/>
            <a:ext cx="1828799" cy="1220525"/>
          </a:xfrm>
          <a:prstGeom prst="rect">
            <a:avLst/>
          </a:prstGeom>
          <a:ln>
            <a:noFill/>
          </a:ln>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6366124"/>
            <a:ext cx="1828800" cy="1220525"/>
          </a:xfrm>
          <a:prstGeom prst="rect">
            <a:avLst/>
          </a:prstGeom>
          <a:ln>
            <a:no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331</TotalTime>
  <Words>349</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IncognitoMeridies</vt:lpstr>
      <vt:lpstr>Lucida Sans</vt:lpstr>
      <vt:lpstr>Rage Italic</vt:lpstr>
      <vt:lpstr>Trebuchet MS</vt:lpstr>
      <vt:lpstr>Wingdings</vt:lpstr>
      <vt:lpstr>Wingdings 2</vt:lpstr>
      <vt:lpstr>Wingdings 3</vt:lpstr>
      <vt:lpstr>Apex</vt:lpstr>
      <vt:lpstr>3509 Henrietta Hartford Road Tennyson At Park West :: MLS# 18014854 :: $950,000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60</cp:revision>
  <dcterms:created xsi:type="dcterms:W3CDTF">2006-08-16T00:00:00Z</dcterms:created>
  <dcterms:modified xsi:type="dcterms:W3CDTF">2018-05-29T10:29:39Z</dcterms:modified>
</cp:coreProperties>
</file>