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D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25" d="100"/>
          <a:sy n="125" d="100"/>
        </p:scale>
        <p:origin x="437" y="-4471"/>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7/1/2022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7/1/2022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7/1/2022</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g"/><Relationship Id="rId3" Type="http://schemas.openxmlformats.org/officeDocument/2006/relationships/image" Target="../media/image2.jpeg"/><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pn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8229600" cy="443648"/>
          </a:xfrm>
        </p:spPr>
        <p:txBody>
          <a:bodyPr anchor="ctr">
            <a:noAutofit/>
          </a:bodyPr>
          <a:lstStyle/>
          <a:p>
            <a:r>
              <a:rPr lang="en-US" sz="2600" b="1" dirty="0">
                <a:ln w="3175">
                  <a:noFill/>
                </a:ln>
                <a:solidFill>
                  <a:srgbClr val="9D0000"/>
                </a:solidFill>
                <a:latin typeface="Futura Lt BT" panose="020B0402020204020303" pitchFamily="34" charset="0"/>
                <a:ea typeface="Gadugi" panose="020B0502040204020203" pitchFamily="34" charset="0"/>
              </a:rPr>
              <a:t>Come Take A Look Today Before You Miss It!</a:t>
            </a:r>
            <a:endParaRPr lang="en-US" sz="2600" i="1" dirty="0">
              <a:ln w="3175">
                <a:noFill/>
              </a:ln>
              <a:solidFill>
                <a:srgbClr val="9D0000"/>
              </a:solidFill>
              <a:latin typeface="Futura Lt BT" panose="020B0402020204020303" pitchFamily="34" charset="0"/>
              <a:ea typeface="Gadugi" panose="020B0502040204020203" pitchFamily="34" charset="0"/>
            </a:endParaRPr>
          </a:p>
        </p:txBody>
      </p:sp>
      <p:sp>
        <p:nvSpPr>
          <p:cNvPr id="13" name="Rectangle 12"/>
          <p:cNvSpPr/>
          <p:nvPr/>
        </p:nvSpPr>
        <p:spPr>
          <a:xfrm>
            <a:off x="1065414" y="9068528"/>
            <a:ext cx="3135501" cy="815608"/>
          </a:xfrm>
          <a:prstGeom prst="rect">
            <a:avLst/>
          </a:prstGeom>
        </p:spPr>
        <p:txBody>
          <a:bodyPr wrap="square">
            <a:spAutoFit/>
          </a:bodyPr>
          <a:lstStyle/>
          <a:p>
            <a:r>
              <a:rPr lang="en-US" sz="1400" b="1" dirty="0">
                <a:solidFill>
                  <a:srgbClr val="9D0000"/>
                </a:solidFill>
                <a:latin typeface="Futura Bk BT" panose="020B0502020204020303" pitchFamily="34" charset="0"/>
                <a:ea typeface="Gadugi" panose="020B0502040204020203" pitchFamily="34" charset="0"/>
              </a:rPr>
              <a:t>Nick Mazzilli</a:t>
            </a:r>
            <a:br>
              <a:rPr lang="en-US" sz="1400" b="1" dirty="0">
                <a:solidFill>
                  <a:srgbClr val="9D0000"/>
                </a:solidFill>
                <a:latin typeface="Futura Bk BT" panose="020B0502020204020303" pitchFamily="34" charset="0"/>
                <a:ea typeface="Gadugi" panose="020B0502040204020203" pitchFamily="34" charset="0"/>
              </a:rPr>
            </a:br>
            <a:r>
              <a:rPr lang="en-US" sz="1100" dirty="0">
                <a:solidFill>
                  <a:srgbClr val="9D0000"/>
                </a:solidFill>
                <a:latin typeface="Futura Bk BT" panose="020B0502020204020303" pitchFamily="34" charset="0"/>
                <a:ea typeface="Gadugi" panose="020B0502040204020203" pitchFamily="34" charset="0"/>
              </a:rPr>
              <a:t>(843) 640-5575</a:t>
            </a:r>
          </a:p>
          <a:p>
            <a:r>
              <a:rPr lang="en-US" sz="1100">
                <a:solidFill>
                  <a:srgbClr val="9D0000"/>
                </a:solidFill>
                <a:latin typeface="Futura Bk BT" panose="020B0502020204020303" pitchFamily="34" charset="0"/>
                <a:ea typeface="Gadugi" panose="020B0502040204020203" pitchFamily="34" charset="0"/>
              </a:rPr>
              <a:t>nick@nickmcharleston.com</a:t>
            </a:r>
            <a:br>
              <a:rPr lang="en-US" sz="1100" dirty="0">
                <a:solidFill>
                  <a:srgbClr val="9D0000"/>
                </a:solidFill>
                <a:latin typeface="Futura Bk BT" panose="020B0502020204020303" pitchFamily="34" charset="0"/>
                <a:ea typeface="Gadugi" panose="020B0502040204020203" pitchFamily="34" charset="0"/>
              </a:rPr>
            </a:br>
            <a:r>
              <a:rPr lang="en-US" sz="1100" dirty="0">
                <a:solidFill>
                  <a:srgbClr val="9D0000"/>
                </a:solidFill>
                <a:latin typeface="Futura Bk BT" panose="020B0502020204020303" pitchFamily="34" charset="0"/>
                <a:ea typeface="Gadugi" panose="020B0502040204020203" pitchFamily="34" charset="0"/>
              </a:rPr>
              <a:t>www.mavenrealtysc.com</a:t>
            </a: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p:blipFill>
        <p:spPr bwMode="auto">
          <a:xfrm>
            <a:off x="414454" y="9067800"/>
            <a:ext cx="650961" cy="8170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8305800" y="8991600"/>
            <a:ext cx="822341" cy="82234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4136017" y="9091612"/>
            <a:ext cx="3135501" cy="769441"/>
          </a:xfrm>
          <a:prstGeom prst="rect">
            <a:avLst/>
          </a:prstGeom>
        </p:spPr>
        <p:txBody>
          <a:bodyPr wrap="square">
            <a:spAutoFit/>
          </a:bodyPr>
          <a:lstStyle/>
          <a:p>
            <a:pPr algn="r"/>
            <a:r>
              <a:rPr lang="en-US" sz="1100" dirty="0">
                <a:solidFill>
                  <a:srgbClr val="9D0000"/>
                </a:solidFill>
                <a:latin typeface="Futura Bk BT" panose="020B0502020204020303"/>
                <a:ea typeface="Gadugi" panose="020B0502040204020203" pitchFamily="34" charset="0"/>
              </a:rPr>
              <a:t>Maven Realty</a:t>
            </a:r>
          </a:p>
          <a:p>
            <a:pPr algn="r"/>
            <a:r>
              <a:rPr lang="en-US" sz="1100" dirty="0">
                <a:solidFill>
                  <a:srgbClr val="9D0000"/>
                </a:solidFill>
                <a:latin typeface="Futura Bk BT" panose="020B0502020204020303"/>
                <a:ea typeface="Gadugi" panose="020B0502040204020203" pitchFamily="34" charset="0"/>
              </a:rPr>
              <a:t>2180 McMillan Ave</a:t>
            </a:r>
          </a:p>
          <a:p>
            <a:pPr algn="r"/>
            <a:r>
              <a:rPr lang="en-US" sz="1100" dirty="0">
                <a:solidFill>
                  <a:srgbClr val="9D0000"/>
                </a:solidFill>
                <a:latin typeface="Futura Bk BT" panose="020B0502020204020303"/>
                <a:ea typeface="Gadugi" panose="020B0502040204020203" pitchFamily="34" charset="0"/>
              </a:rPr>
              <a:t>#71672</a:t>
            </a:r>
          </a:p>
          <a:p>
            <a:pPr algn="r"/>
            <a:r>
              <a:rPr lang="en-US" sz="1100" dirty="0">
                <a:solidFill>
                  <a:srgbClr val="9D0000"/>
                </a:solidFill>
                <a:latin typeface="Futura Bk BT" panose="020B0502020204020303"/>
                <a:ea typeface="Gadugi" panose="020B0502040204020203" pitchFamily="34" charset="0"/>
              </a:rPr>
              <a:t>Charleston, SC 29405</a:t>
            </a:r>
          </a:p>
        </p:txBody>
      </p:sp>
      <p:sp>
        <p:nvSpPr>
          <p:cNvPr id="17" name="Title 1">
            <a:extLst>
              <a:ext uri="{FF2B5EF4-FFF2-40B4-BE49-F238E27FC236}">
                <a16:creationId xmlns:a16="http://schemas.microsoft.com/office/drawing/2014/main" id="{AD8E9B4C-0B71-443B-AF01-6EB87DE6E81B}"/>
              </a:ext>
            </a:extLst>
          </p:cNvPr>
          <p:cNvSpPr txBox="1">
            <a:spLocks/>
          </p:cNvSpPr>
          <p:nvPr/>
        </p:nvSpPr>
        <p:spPr>
          <a:xfrm>
            <a:off x="4040654" y="460248"/>
            <a:ext cx="4009133" cy="2510883"/>
          </a:xfrm>
          <a:prstGeom prst="rect">
            <a:avLst/>
          </a:prstGeom>
        </p:spPr>
        <p:txBody>
          <a:bodyPr vert="horz" lIns="101882" tIns="50941" rIns="101882" bIns="5094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pPr algn="r"/>
            <a:r>
              <a:rPr lang="en-US" sz="2600" b="1" dirty="0">
                <a:latin typeface="Futura LtCn BT" panose="020B0408020204030204" pitchFamily="34" charset="0"/>
              </a:rPr>
              <a:t>350 Bradley Bend Drive</a:t>
            </a:r>
            <a:br>
              <a:rPr lang="en-US" sz="2600" b="1" dirty="0">
                <a:latin typeface="Futura LtCn BT" panose="020B0408020204030204" pitchFamily="34" charset="0"/>
              </a:rPr>
            </a:br>
            <a:r>
              <a:rPr lang="en-US" sz="2200" dirty="0">
                <a:latin typeface="Futura LtCn BT" panose="020B0408020204030204" pitchFamily="34" charset="0"/>
              </a:rPr>
              <a:t>Moss Grove Plantation</a:t>
            </a:r>
          </a:p>
          <a:p>
            <a:pPr algn="r"/>
            <a:r>
              <a:rPr lang="en-US" sz="2200" dirty="0">
                <a:latin typeface="Futura LtCn BT" panose="020B0408020204030204" pitchFamily="34" charset="0"/>
              </a:rPr>
              <a:t>Moncks Corner, SC 29461</a:t>
            </a:r>
          </a:p>
          <a:p>
            <a:pPr algn="r"/>
            <a:r>
              <a:rPr lang="en-US" sz="2200" dirty="0">
                <a:latin typeface="Futura LtCn BT" panose="020B0408020204030204" pitchFamily="34" charset="0"/>
              </a:rPr>
              <a:t>MLS# 22017073</a:t>
            </a:r>
          </a:p>
          <a:p>
            <a:pPr algn="r"/>
            <a:r>
              <a:rPr lang="en-US" sz="2200" dirty="0">
                <a:latin typeface="Futura LtCn BT" panose="020B0408020204030204" pitchFamily="34" charset="0"/>
              </a:rPr>
              <a:t>$400,000</a:t>
            </a:r>
          </a:p>
          <a:p>
            <a:pPr algn="r"/>
            <a:endParaRPr lang="en-US" sz="2000" dirty="0">
              <a:latin typeface="Futura LtCn BT" panose="020B0408020204030204" pitchFamily="34" charset="0"/>
            </a:endParaRPr>
          </a:p>
          <a:p>
            <a:pPr algn="r"/>
            <a:r>
              <a:rPr lang="en-US" sz="1600" dirty="0">
                <a:latin typeface="Futura LtCn BT" panose="020B0408020204030204" pitchFamily="34" charset="0"/>
              </a:rPr>
              <a:t>4 Bed | 2½ Bath | 2,643 sf</a:t>
            </a:r>
            <a:endParaRPr lang="en-US" sz="1400" dirty="0">
              <a:latin typeface="Futura LtCn BT" panose="020B0408020204030204" pitchFamily="34" charset="0"/>
            </a:endParaRPr>
          </a:p>
        </p:txBody>
      </p:sp>
      <p:sp>
        <p:nvSpPr>
          <p:cNvPr id="18" name="Title 1">
            <a:extLst>
              <a:ext uri="{FF2B5EF4-FFF2-40B4-BE49-F238E27FC236}">
                <a16:creationId xmlns:a16="http://schemas.microsoft.com/office/drawing/2014/main" id="{9E51ACC7-E7E1-460D-821E-8D8957911C34}"/>
              </a:ext>
            </a:extLst>
          </p:cNvPr>
          <p:cNvSpPr txBox="1">
            <a:spLocks/>
          </p:cNvSpPr>
          <p:nvPr/>
        </p:nvSpPr>
        <p:spPr>
          <a:xfrm>
            <a:off x="128007" y="4286530"/>
            <a:ext cx="7973586" cy="3397947"/>
          </a:xfrm>
          <a:prstGeom prst="rect">
            <a:avLst/>
          </a:prstGeom>
        </p:spPr>
        <p:txBody>
          <a:bodyPr vert="horz" lIns="101882" tIns="50941" rIns="101882" bIns="50941" numCol="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1000" dirty="0">
                <a:latin typeface="Futura Lt BT" panose="020B0402020204020303" pitchFamily="34" charset="0"/>
              </a:rPr>
              <a:t>Highly desirable floor plan in an highly desirable neighborhood? Welcome to 350 Bradley Bend, a 4 bedroom and 2 and a half (2.5) bathrooms - with primary bedroom downstairs, located in the popular Moss Grove Plantation neighborhood! This wonderful home was built in 2017 and is ready for it's SECOND owner! That's right - only a single owner. This home was meticulously cared for and cleaned, bringing you a basically NEW home. Upon walking this gorgeous home, you first notice the hardwood floors in the foyer which leads into the open great room and kitchen area. The enormous great room, kitchen and breakfast area boast high ceilings, hardwood flooring and tons of space perfect for every day living. The kitchen boasts tons of cabinets and countertop space - making cooking at home, hosting events, holidays, parties, </a:t>
            </a:r>
            <a:r>
              <a:rPr lang="en-US" sz="1000" dirty="0" err="1">
                <a:latin typeface="Futura Lt BT" panose="020B0402020204020303" pitchFamily="34" charset="0"/>
              </a:rPr>
              <a:t>etc</a:t>
            </a:r>
            <a:r>
              <a:rPr lang="en-US" sz="1000" dirty="0">
                <a:latin typeface="Futura Lt BT" panose="020B0402020204020303" pitchFamily="34" charset="0"/>
              </a:rPr>
              <a:t> SO easy. The owner has added several upgrades to this original floor plan, one of which is an upgraded kitchen. You have PLENTY of room for your fine </a:t>
            </a:r>
            <a:r>
              <a:rPr lang="en-US" sz="1000" dirty="0" err="1">
                <a:latin typeface="Futura Lt BT" panose="020B0402020204020303" pitchFamily="34" charset="0"/>
              </a:rPr>
              <a:t>china</a:t>
            </a:r>
            <a:r>
              <a:rPr lang="en-US" sz="1000" dirty="0">
                <a:latin typeface="Futura Lt BT" panose="020B0402020204020303" pitchFamily="34" charset="0"/>
              </a:rPr>
              <a:t> and everyday cookware. The pantry is also located within the kitchen as well, making it easily accessible for your dry or canned goods or any other storage. This </a:t>
            </a:r>
            <a:r>
              <a:rPr lang="en-US" sz="1000" dirty="0" err="1">
                <a:latin typeface="Futura Lt BT" panose="020B0402020204020303" pitchFamily="34" charset="0"/>
              </a:rPr>
              <a:t>floorpan</a:t>
            </a:r>
            <a:r>
              <a:rPr lang="en-US" sz="1000" dirty="0">
                <a:latin typeface="Futura Lt BT" panose="020B0402020204020303" pitchFamily="34" charset="0"/>
              </a:rPr>
              <a:t> has one of the ONLY kitchen set ups like this in the neighborhood, making it very unique. And speaking of storage, there's PLENTY of it throughout the entire house. The new buyers will be delighted with more than enough room to store decorations or whatever it is you please to store, just know - you have TONS of room to do so. While in the great room area, you notice the wonderful screened in porch area - perfect for spending your time outdoors, regardless of the weather! Downstairs you also have the PRIMARY bedroom. Yes, the main bedrooms is downstairs! This bedroom boasts tray ceilings along with the owner's </a:t>
            </a:r>
            <a:r>
              <a:rPr lang="en-US" sz="1000" dirty="0" err="1">
                <a:latin typeface="Futura Lt BT" panose="020B0402020204020303" pitchFamily="34" charset="0"/>
              </a:rPr>
              <a:t>en</a:t>
            </a:r>
            <a:r>
              <a:rPr lang="en-US" sz="1000" dirty="0">
                <a:latin typeface="Futura Lt BT" panose="020B0402020204020303" pitchFamily="34" charset="0"/>
              </a:rPr>
              <a:t>-suite with enormous walk-in closet and DUAL vanities. Before heading upstairs, you'll find the laundry room and half bathroom prior to entering the 2 car garage. Upstairs you enter into a loft area leading into the 3 additional huge guest/secondary bedrooms with walk-in closets. Off the loft, you'll also find a full guest bathroom and linen closet with plenty storage. There's also additional storage off a couple of the bedrooms as well, for even more storage. I'm telling you, you cannot miss taking a look at this wonderful house! It really has it all including a large fenced-in backyard, gutters with </a:t>
            </a:r>
            <a:r>
              <a:rPr lang="en-US" sz="1000" dirty="0" err="1">
                <a:latin typeface="Futura Lt BT" panose="020B0402020204020303" pitchFamily="34" charset="0"/>
              </a:rPr>
              <a:t>LeafFilter</a:t>
            </a:r>
            <a:r>
              <a:rPr lang="en-US" sz="1000" dirty="0">
                <a:latin typeface="Futura Lt BT" panose="020B0402020204020303" pitchFamily="34" charset="0"/>
              </a:rPr>
              <a:t> leaf guards, all appliances CONVEY, HVAC serviced YEARLY, transferable Home Defense Team pest treatment with termites bi-annually, AND a transferrable </a:t>
            </a:r>
            <a:r>
              <a:rPr lang="en-US" sz="1000" dirty="0" err="1">
                <a:latin typeface="Futura Lt BT" panose="020B0402020204020303" pitchFamily="34" charset="0"/>
              </a:rPr>
              <a:t>HomeChoice</a:t>
            </a:r>
            <a:r>
              <a:rPr lang="en-US" sz="1000" dirty="0">
                <a:latin typeface="Futura Lt BT" panose="020B0402020204020303" pitchFamily="34" charset="0"/>
              </a:rPr>
              <a:t> Warranty until 2026.</a:t>
            </a:r>
          </a:p>
        </p:txBody>
      </p:sp>
      <p:pic>
        <p:nvPicPr>
          <p:cNvPr id="24" name="Picture 23">
            <a:extLst>
              <a:ext uri="{FF2B5EF4-FFF2-40B4-BE49-F238E27FC236}">
                <a16:creationId xmlns:a16="http://schemas.microsoft.com/office/drawing/2014/main" id="{26B938C6-4A18-4FCC-8CC5-8EE6A8FB1375}"/>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179814" y="461065"/>
            <a:ext cx="3766323" cy="2509248"/>
          </a:xfrm>
          <a:prstGeom prst="rect">
            <a:avLst/>
          </a:prstGeom>
          <a:ln>
            <a:solidFill>
              <a:schemeClr val="tx1"/>
            </a:solidFill>
          </a:ln>
        </p:spPr>
      </p:pic>
      <p:pic>
        <p:nvPicPr>
          <p:cNvPr id="15" name="Picture 3">
            <a:extLst>
              <a:ext uri="{FF2B5EF4-FFF2-40B4-BE49-F238E27FC236}">
                <a16:creationId xmlns:a16="http://schemas.microsoft.com/office/drawing/2014/main" id="{D145E8CC-0145-4010-A239-78F257574153}"/>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7271519" y="9069424"/>
            <a:ext cx="543628" cy="8138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6" name="Picture 15">
            <a:extLst>
              <a:ext uri="{FF2B5EF4-FFF2-40B4-BE49-F238E27FC236}">
                <a16:creationId xmlns:a16="http://schemas.microsoft.com/office/drawing/2014/main" id="{6ADEA431-D3D7-4F4D-A2ED-A515F994A4E8}"/>
              </a:ext>
            </a:extLst>
          </p:cNvPr>
          <p:cNvPicPr>
            <a:picLocks noChangeAspect="1"/>
          </p:cNvPicPr>
          <p:nvPr/>
        </p:nvPicPr>
        <p:blipFill>
          <a:blip r:embed="rId6">
            <a:extLst>
              <a:ext uri="{28A0092B-C50C-407E-A947-70E740481C1C}">
                <a14:useLocalDpi xmlns:a14="http://schemas.microsoft.com/office/drawing/2010/main" val="0"/>
              </a:ext>
            </a:extLst>
          </a:blip>
          <a:srcRect/>
          <a:stretch/>
        </p:blipFill>
        <p:spPr>
          <a:xfrm>
            <a:off x="2231638" y="3124200"/>
            <a:ext cx="1714500" cy="1143000"/>
          </a:xfrm>
          <a:prstGeom prst="rect">
            <a:avLst/>
          </a:prstGeom>
          <a:ln>
            <a:solidFill>
              <a:schemeClr val="tx1"/>
            </a:solidFill>
          </a:ln>
        </p:spPr>
      </p:pic>
      <p:pic>
        <p:nvPicPr>
          <p:cNvPr id="19" name="Picture 18">
            <a:extLst>
              <a:ext uri="{FF2B5EF4-FFF2-40B4-BE49-F238E27FC236}">
                <a16:creationId xmlns:a16="http://schemas.microsoft.com/office/drawing/2014/main" id="{4952F6C0-DEEC-43EF-971A-232701B76ABF}"/>
              </a:ext>
            </a:extLst>
          </p:cNvPr>
          <p:cNvPicPr>
            <a:picLocks noChangeAspect="1"/>
          </p:cNvPicPr>
          <p:nvPr/>
        </p:nvPicPr>
        <p:blipFill>
          <a:blip r:embed="rId7">
            <a:extLst>
              <a:ext uri="{28A0092B-C50C-407E-A947-70E740481C1C}">
                <a14:useLocalDpi xmlns:a14="http://schemas.microsoft.com/office/drawing/2010/main" val="0"/>
              </a:ext>
            </a:extLst>
          </a:blip>
          <a:srcRect/>
          <a:stretch/>
        </p:blipFill>
        <p:spPr>
          <a:xfrm>
            <a:off x="2231638" y="7696200"/>
            <a:ext cx="1714500" cy="1143000"/>
          </a:xfrm>
          <a:prstGeom prst="rect">
            <a:avLst/>
          </a:prstGeom>
          <a:ln>
            <a:solidFill>
              <a:schemeClr val="tx1"/>
            </a:solidFill>
          </a:ln>
        </p:spPr>
      </p:pic>
      <p:pic>
        <p:nvPicPr>
          <p:cNvPr id="21" name="Picture 20">
            <a:extLst>
              <a:ext uri="{FF2B5EF4-FFF2-40B4-BE49-F238E27FC236}">
                <a16:creationId xmlns:a16="http://schemas.microsoft.com/office/drawing/2014/main" id="{0C90D469-D2B9-4F09-9E92-AE44F5A288DE}"/>
              </a:ext>
            </a:extLst>
          </p:cNvPr>
          <p:cNvPicPr>
            <a:picLocks noChangeAspect="1"/>
          </p:cNvPicPr>
          <p:nvPr/>
        </p:nvPicPr>
        <p:blipFill>
          <a:blip r:embed="rId8">
            <a:extLst>
              <a:ext uri="{28A0092B-C50C-407E-A947-70E740481C1C}">
                <a14:useLocalDpi xmlns:a14="http://schemas.microsoft.com/office/drawing/2010/main" val="0"/>
              </a:ext>
            </a:extLst>
          </a:blip>
          <a:srcRect/>
          <a:stretch/>
        </p:blipFill>
        <p:spPr>
          <a:xfrm>
            <a:off x="4283462" y="3127057"/>
            <a:ext cx="1714500" cy="1137285"/>
          </a:xfrm>
          <a:prstGeom prst="rect">
            <a:avLst/>
          </a:prstGeom>
          <a:ln>
            <a:solidFill>
              <a:schemeClr val="tx1"/>
            </a:solidFill>
          </a:ln>
        </p:spPr>
      </p:pic>
      <p:pic>
        <p:nvPicPr>
          <p:cNvPr id="22" name="Picture 21">
            <a:extLst>
              <a:ext uri="{FF2B5EF4-FFF2-40B4-BE49-F238E27FC236}">
                <a16:creationId xmlns:a16="http://schemas.microsoft.com/office/drawing/2014/main" id="{B71D9DD2-6467-4ED6-A67C-97A0036BB81E}"/>
              </a:ext>
            </a:extLst>
          </p:cNvPr>
          <p:cNvPicPr>
            <a:picLocks noChangeAspect="1"/>
          </p:cNvPicPr>
          <p:nvPr/>
        </p:nvPicPr>
        <p:blipFill>
          <a:blip r:embed="rId9">
            <a:extLst>
              <a:ext uri="{28A0092B-C50C-407E-A947-70E740481C1C}">
                <a14:useLocalDpi xmlns:a14="http://schemas.microsoft.com/office/drawing/2010/main" val="0"/>
              </a:ext>
            </a:extLst>
          </a:blip>
          <a:srcRect/>
          <a:stretch/>
        </p:blipFill>
        <p:spPr>
          <a:xfrm>
            <a:off x="179814" y="7699057"/>
            <a:ext cx="1714500" cy="1137285"/>
          </a:xfrm>
          <a:prstGeom prst="rect">
            <a:avLst/>
          </a:prstGeom>
          <a:ln>
            <a:solidFill>
              <a:schemeClr val="tx1"/>
            </a:solidFill>
          </a:ln>
        </p:spPr>
      </p:pic>
      <p:pic>
        <p:nvPicPr>
          <p:cNvPr id="23" name="Picture 22">
            <a:extLst>
              <a:ext uri="{FF2B5EF4-FFF2-40B4-BE49-F238E27FC236}">
                <a16:creationId xmlns:a16="http://schemas.microsoft.com/office/drawing/2014/main" id="{CAD19E3C-CCAC-46EE-BF0B-8396228C6D2B}"/>
              </a:ext>
            </a:extLst>
          </p:cNvPr>
          <p:cNvPicPr>
            <a:picLocks noChangeAspect="1"/>
          </p:cNvPicPr>
          <p:nvPr/>
        </p:nvPicPr>
        <p:blipFill>
          <a:blip r:embed="rId10">
            <a:extLst>
              <a:ext uri="{28A0092B-C50C-407E-A947-70E740481C1C}">
                <a14:useLocalDpi xmlns:a14="http://schemas.microsoft.com/office/drawing/2010/main" val="0"/>
              </a:ext>
            </a:extLst>
          </a:blip>
          <a:srcRect/>
          <a:stretch/>
        </p:blipFill>
        <p:spPr>
          <a:xfrm>
            <a:off x="6335287" y="3124200"/>
            <a:ext cx="1714500" cy="1143000"/>
          </a:xfrm>
          <a:prstGeom prst="rect">
            <a:avLst/>
          </a:prstGeom>
          <a:ln>
            <a:solidFill>
              <a:schemeClr val="tx1"/>
            </a:solidFill>
          </a:ln>
        </p:spPr>
      </p:pic>
      <p:pic>
        <p:nvPicPr>
          <p:cNvPr id="25" name="Picture 24">
            <a:extLst>
              <a:ext uri="{FF2B5EF4-FFF2-40B4-BE49-F238E27FC236}">
                <a16:creationId xmlns:a16="http://schemas.microsoft.com/office/drawing/2014/main" id="{B4EA4A42-E20B-49FB-948B-3AAF8F924CE3}"/>
              </a:ext>
            </a:extLst>
          </p:cNvPr>
          <p:cNvPicPr>
            <a:picLocks noChangeAspect="1"/>
          </p:cNvPicPr>
          <p:nvPr/>
        </p:nvPicPr>
        <p:blipFill>
          <a:blip r:embed="rId11">
            <a:extLst>
              <a:ext uri="{28A0092B-C50C-407E-A947-70E740481C1C}">
                <a14:useLocalDpi xmlns:a14="http://schemas.microsoft.com/office/drawing/2010/main" val="0"/>
              </a:ext>
            </a:extLst>
          </a:blip>
          <a:srcRect/>
          <a:stretch/>
        </p:blipFill>
        <p:spPr>
          <a:xfrm>
            <a:off x="6340683" y="7701894"/>
            <a:ext cx="1703707" cy="1130125"/>
          </a:xfrm>
          <a:prstGeom prst="rect">
            <a:avLst/>
          </a:prstGeom>
          <a:ln>
            <a:solidFill>
              <a:schemeClr val="tx1"/>
            </a:solidFill>
          </a:ln>
        </p:spPr>
      </p:pic>
      <p:pic>
        <p:nvPicPr>
          <p:cNvPr id="26" name="Picture 25">
            <a:extLst>
              <a:ext uri="{FF2B5EF4-FFF2-40B4-BE49-F238E27FC236}">
                <a16:creationId xmlns:a16="http://schemas.microsoft.com/office/drawing/2014/main" id="{FC214EC0-BA80-4DC3-AF23-97021EEAB96E}"/>
              </a:ext>
            </a:extLst>
          </p:cNvPr>
          <p:cNvPicPr>
            <a:picLocks noChangeAspect="1"/>
          </p:cNvPicPr>
          <p:nvPr/>
        </p:nvPicPr>
        <p:blipFill>
          <a:blip r:embed="rId12">
            <a:extLst>
              <a:ext uri="{28A0092B-C50C-407E-A947-70E740481C1C}">
                <a14:useLocalDpi xmlns:a14="http://schemas.microsoft.com/office/drawing/2010/main" val="0"/>
              </a:ext>
            </a:extLst>
          </a:blip>
          <a:srcRect/>
          <a:stretch/>
        </p:blipFill>
        <p:spPr>
          <a:xfrm>
            <a:off x="179814" y="3124200"/>
            <a:ext cx="1714500" cy="1143000"/>
          </a:xfrm>
          <a:prstGeom prst="rect">
            <a:avLst/>
          </a:prstGeom>
          <a:ln>
            <a:solidFill>
              <a:schemeClr val="tx1"/>
            </a:solidFill>
          </a:ln>
        </p:spPr>
      </p:pic>
      <p:pic>
        <p:nvPicPr>
          <p:cNvPr id="28" name="Picture 27">
            <a:extLst>
              <a:ext uri="{FF2B5EF4-FFF2-40B4-BE49-F238E27FC236}">
                <a16:creationId xmlns:a16="http://schemas.microsoft.com/office/drawing/2014/main" id="{69540A94-BB4B-4E70-81B8-106C55047774}"/>
              </a:ext>
            </a:extLst>
          </p:cNvPr>
          <p:cNvPicPr>
            <a:picLocks noChangeAspect="1"/>
          </p:cNvPicPr>
          <p:nvPr/>
        </p:nvPicPr>
        <p:blipFill>
          <a:blip r:embed="rId13">
            <a:extLst>
              <a:ext uri="{28A0092B-C50C-407E-A947-70E740481C1C}">
                <a14:useLocalDpi xmlns:a14="http://schemas.microsoft.com/office/drawing/2010/main" val="0"/>
              </a:ext>
            </a:extLst>
          </a:blip>
          <a:srcRect/>
          <a:stretch/>
        </p:blipFill>
        <p:spPr>
          <a:xfrm>
            <a:off x="4284577" y="7699054"/>
            <a:ext cx="1712268" cy="1135804"/>
          </a:xfrm>
          <a:prstGeom prst="rect">
            <a:avLst/>
          </a:prstGeom>
          <a:ln>
            <a:solidFill>
              <a:schemeClr val="tx1"/>
            </a:solidFill>
          </a:ln>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484</TotalTime>
  <Words>551</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Futura Bk BT</vt:lpstr>
      <vt:lpstr>Futura Lt BT</vt:lpstr>
      <vt:lpstr>Futura LtCn BT</vt:lpstr>
      <vt:lpstr>Office Theme</vt:lpstr>
      <vt:lpstr>Come Take A Look Today Before You Miss It!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83</cp:revision>
  <dcterms:created xsi:type="dcterms:W3CDTF">2006-08-16T00:00:00Z</dcterms:created>
  <dcterms:modified xsi:type="dcterms:W3CDTF">2022-07-01T11:51:56Z</dcterms:modified>
</cp:coreProperties>
</file>