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2700" y="96"/>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3/1/2019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3/1/2019</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7315200" cy="2997488"/>
          </a:xfrm>
          <a:prstGeom prst="rect">
            <a:avLst/>
          </a:prstGeom>
          <a:gradFill>
            <a:gsLst>
              <a:gs pos="0">
                <a:srgbClr val="002060"/>
              </a:gs>
              <a:gs pos="50000">
                <a:schemeClr val="accent1">
                  <a:tint val="44500"/>
                  <a:satMod val="16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741"/>
            <a:ext cx="7315200" cy="4882100"/>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1" y="9075882"/>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6673" y="4942716"/>
            <a:ext cx="7327902" cy="2798811"/>
          </a:xfrm>
        </p:spPr>
        <p:txBody>
          <a:bodyPr anchor="ctr">
            <a:noAutofit/>
          </a:bodyPr>
          <a:lstStyle/>
          <a:p>
            <a:r>
              <a:rPr lang="en-US" sz="1200" dirty="0">
                <a:solidFill>
                  <a:schemeClr val="tx2">
                    <a:lumMod val="75000"/>
                  </a:schemeClr>
                </a:solidFill>
                <a:latin typeface="Trebuchet MS" panose="020B0603020202020204" pitchFamily="34" charset="0"/>
              </a:rPr>
              <a:t>Located on one of Mt. Pleasant’s most desirable streets, this stunning all brick home offers some of the most amazing views, exquisite trim and craftsmanship, versatile living spaces, and one of the best fishing spots on the creek! The Great Room is large enough to have dual Living Areas, fireplace, tons of windows with natural light, and access to an open back porch overlooking Toomer Creek. An elegant Dining Room connects the Great Rooms with a Gourmet Kitchen that was built for entertaining! Brazilian Cherry Hardwood flooring stretches throughout the Great Rooms, Foyer, and Dining Rooms. A generous screened porch offers the perfect location for your morning coffee or enjoy a picturesque sunset! The Master Suite awaits you at the top of the stairs. There is flexible use space perfect for a sitting area, office, workout station, or even a nursery. The Bedroom is enormous, has 3 walk-in closets, and opens to another screened-in porch. The view is spectacular! The ground level is one large Guest or Mother-in-Law Suite with open Living and Kitchen areas, a Bedroom that easily accommodates a king bed, and full bath featuring a walk-in Shower. Located on the banks of Toomer Creek, you are a 10 min cruise to the Wando River. The shared EPI dock has a private ramp, floating dock and boat lift. Fishing, crabbing, shrimping, kayaking, paddle boarding, motor boating, and sunbathing are just the beginning of all you can enjoy in this picturesque paradise. What are you waiting for? Welcome home!! </a:t>
            </a:r>
          </a:p>
        </p:txBody>
      </p:sp>
      <p:sp>
        <p:nvSpPr>
          <p:cNvPr id="17" name="Rectangle 16"/>
          <p:cNvSpPr/>
          <p:nvPr/>
        </p:nvSpPr>
        <p:spPr>
          <a:xfrm>
            <a:off x="1" y="9078444"/>
            <a:ext cx="7315199" cy="823302"/>
          </a:xfrm>
          <a:prstGeom prst="rect">
            <a:avLst/>
          </a:prstGeom>
        </p:spPr>
        <p:txBody>
          <a:bodyPr wrap="square">
            <a:spAutoFit/>
          </a:bodyPr>
          <a:lstStyle/>
          <a:p>
            <a:pPr algn="ctr"/>
            <a:r>
              <a:rPr lang="en-US" sz="1600" dirty="0">
                <a:solidFill>
                  <a:srgbClr val="00325C"/>
                </a:solidFill>
                <a:latin typeface="Trebuchet MS" panose="020B0603020202020204" pitchFamily="34" charset="0"/>
              </a:rPr>
              <a:t>Wendy Arnsdorff</a:t>
            </a:r>
          </a:p>
          <a:p>
            <a:pPr algn="ctr"/>
            <a:r>
              <a:rPr lang="en-US" sz="1050" dirty="0">
                <a:solidFill>
                  <a:srgbClr val="00325C"/>
                </a:solidFill>
                <a:latin typeface="Trebuchet MS" panose="020B0603020202020204" pitchFamily="34" charset="0"/>
              </a:rPr>
              <a:t>843-364-8619 – M :: 843-284-1800 – O</a:t>
            </a:r>
          </a:p>
          <a:p>
            <a:pPr algn="ctr"/>
            <a:r>
              <a:rPr lang="en-US" sz="1050" dirty="0">
                <a:solidFill>
                  <a:srgbClr val="00325C"/>
                </a:solidFill>
                <a:latin typeface="Trebuchet MS" panose="020B0603020202020204" pitchFamily="34" charset="0"/>
              </a:rPr>
              <a:t>wendy.arnsdorff@carolinaone.com</a:t>
            </a:r>
            <a:br>
              <a:rPr lang="en-US" sz="1050" dirty="0">
                <a:solidFill>
                  <a:srgbClr val="00325C"/>
                </a:solidFill>
                <a:latin typeface="Trebuchet MS" panose="020B0603020202020204" pitchFamily="34" charset="0"/>
              </a:rPr>
            </a:br>
            <a:r>
              <a:rPr lang="en-US" sz="1050" dirty="0">
                <a:solidFill>
                  <a:srgbClr val="00325C"/>
                </a:solidFill>
                <a:latin typeface="Trebuchet MS" panose="020B0603020202020204" pitchFamily="34" charset="0"/>
              </a:rPr>
              <a:t>www.wendyarnsdorff.com</a:t>
            </a:r>
          </a:p>
        </p:txBody>
      </p:sp>
      <p:sp>
        <p:nvSpPr>
          <p:cNvPr id="18" name="Rectangle 17"/>
          <p:cNvSpPr/>
          <p:nvPr/>
        </p:nvSpPr>
        <p:spPr>
          <a:xfrm>
            <a:off x="-12703" y="9856533"/>
            <a:ext cx="7327903" cy="200055"/>
          </a:xfrm>
          <a:prstGeom prst="rect">
            <a:avLst/>
          </a:prstGeom>
        </p:spPr>
        <p:txBody>
          <a:bodyPr wrap="square" anchor="ctr">
            <a:spAutoFit/>
          </a:bodyPr>
          <a:lstStyle/>
          <a:p>
            <a:pPr algn="ctr"/>
            <a:r>
              <a:rPr lang="en-US" sz="700" dirty="0">
                <a:solidFill>
                  <a:schemeClr val="accent1">
                    <a:lumMod val="50000"/>
                  </a:schemeClr>
                </a:solidFill>
                <a:latin typeface="Trebuchet MS" panose="020B0603020202020204" pitchFamily="34" charset="0"/>
              </a:rPr>
              <a:t>Carolina One Real Estate :: Mt. Pleasant North Office :: 2713 N Highway 17 :: Mt. Pleasant, SC 29466</a:t>
            </a:r>
          </a:p>
        </p:txBody>
      </p:sp>
      <p:sp>
        <p:nvSpPr>
          <p:cNvPr id="23" name="Rectangle 22"/>
          <p:cNvSpPr/>
          <p:nvPr/>
        </p:nvSpPr>
        <p:spPr>
          <a:xfrm>
            <a:off x="0" y="0"/>
            <a:ext cx="7315200" cy="830997"/>
          </a:xfrm>
          <a:prstGeom prst="rect">
            <a:avLst/>
          </a:prstGeom>
          <a:noFill/>
        </p:spPr>
        <p:txBody>
          <a:bodyPr wrap="square">
            <a:spAutoFit/>
          </a:bodyPr>
          <a:lstStyle/>
          <a:p>
            <a:pPr algn="ctr"/>
            <a:r>
              <a:rPr lang="en-US" sz="2400" b="1" i="1" dirty="0">
                <a:ln w="3175">
                  <a:noFill/>
                </a:ln>
                <a:solidFill>
                  <a:srgbClr val="FFFF00"/>
                </a:solidFill>
                <a:effectLst>
                  <a:outerShdw blurRad="50800" dist="38100" dir="5400000" algn="t" rotWithShape="0">
                    <a:prstClr val="black">
                      <a:alpha val="40000"/>
                    </a:prstClr>
                  </a:outerShdw>
                </a:effectLst>
                <a:latin typeface="IncognitoMeridies" panose="00000400000000000000" pitchFamily="2" charset="0"/>
              </a:rPr>
              <a:t>Water Front, Full Mother-In-Law Suite, Mt. Pleasant!</a:t>
            </a:r>
          </a:p>
          <a:p>
            <a:pPr algn="ctr"/>
            <a:r>
              <a:rPr lang="en-US" sz="2400" b="1" i="1" dirty="0">
                <a:ln w="3175">
                  <a:noFill/>
                </a:ln>
                <a:solidFill>
                  <a:srgbClr val="FFFF00"/>
                </a:solidFill>
                <a:effectLst>
                  <a:outerShdw blurRad="50800" dist="38100" dir="5400000" algn="t" rotWithShape="0">
                    <a:prstClr val="black">
                      <a:alpha val="40000"/>
                    </a:prstClr>
                  </a:outerShdw>
                </a:effectLst>
                <a:latin typeface="IncognitoMeridies" panose="00000400000000000000" pitchFamily="2" charset="0"/>
              </a:rPr>
              <a:t>Just in time for Summer!</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8956" y="9224459"/>
            <a:ext cx="1000889" cy="688685"/>
          </a:xfrm>
          <a:prstGeom prst="rect">
            <a:avLst/>
          </a:prstGeom>
        </p:spPr>
      </p:pic>
      <p:sp>
        <p:nvSpPr>
          <p:cNvPr id="2" name="Title 1"/>
          <p:cNvSpPr>
            <a:spLocks noGrp="1"/>
          </p:cNvSpPr>
          <p:nvPr>
            <p:ph type="ctrTitle"/>
          </p:nvPr>
        </p:nvSpPr>
        <p:spPr>
          <a:xfrm>
            <a:off x="-6351" y="3747248"/>
            <a:ext cx="7327903" cy="1129552"/>
          </a:xfrm>
        </p:spPr>
        <p:txBody>
          <a:bodyPr anchor="ctr">
            <a:noAutofit/>
            <a:scene3d>
              <a:camera prst="orthographicFront"/>
              <a:lightRig rig="soft" dir="t">
                <a:rot lat="0" lon="0" rev="17220000"/>
              </a:lightRig>
            </a:scene3d>
            <a:sp3d prstMaterial="softEdge"/>
          </a:bodyPr>
          <a:lstStyle/>
          <a:p>
            <a:r>
              <a:rPr lang="en-US" sz="2800" cap="none" dirty="0">
                <a:ln w="3175" cmpd="sng">
                  <a:noFill/>
                  <a:prstDash val="solid"/>
                </a:ln>
                <a:solidFill>
                  <a:schemeClr val="bg1"/>
                </a:solidFill>
                <a:effectLst>
                  <a:outerShdw blurRad="50800" dist="38100" dir="2700000" algn="tl" rotWithShape="0">
                    <a:prstClr val="black">
                      <a:alpha val="40000"/>
                    </a:prstClr>
                  </a:outerShdw>
                  <a:reflection blurRad="6350" stA="50000" endA="300" endPos="50000" dist="60007" dir="5400000" sy="-100000" algn="bl" rotWithShape="0"/>
                </a:effectLst>
                <a:latin typeface="Trebuchet MS" panose="020B0603020202020204" pitchFamily="34" charset="0"/>
              </a:rPr>
              <a:t>3516 Henrietta Hartford Road</a:t>
            </a:r>
            <a:br>
              <a:rPr lang="en-US" sz="2800" cap="none" dirty="0">
                <a:ln w="3175" cmpd="sng">
                  <a:noFill/>
                  <a:prstDash val="solid"/>
                </a:ln>
                <a:solidFill>
                  <a:schemeClr val="bg1"/>
                </a:solidFill>
                <a:effectLst>
                  <a:outerShdw blurRad="50800" dist="38100" dir="2700000" algn="tl" rotWithShape="0">
                    <a:prstClr val="black">
                      <a:alpha val="40000"/>
                    </a:prstClr>
                  </a:outerShdw>
                  <a:reflection blurRad="6350" stA="50000" endA="300" endPos="50000" dist="60007" dir="5400000" sy="-100000" algn="bl" rotWithShape="0"/>
                </a:effectLst>
                <a:latin typeface="Trebuchet MS" panose="020B0603020202020204" pitchFamily="34" charset="0"/>
              </a:rPr>
            </a:br>
            <a:br>
              <a:rPr lang="en-US" sz="1400" cap="none" dirty="0">
                <a:ln w="3175" cmpd="sng">
                  <a:noFill/>
                  <a:prstDash val="solid"/>
                </a:ln>
                <a:solidFill>
                  <a:schemeClr val="bg1"/>
                </a:solidFill>
                <a:effectLst>
                  <a:outerShdw blurRad="50800" dist="38100" dir="2700000" algn="tl" rotWithShape="0">
                    <a:prstClr val="black">
                      <a:alpha val="40000"/>
                    </a:prstClr>
                  </a:outerShdw>
                  <a:reflection blurRad="6350" stA="50000" endA="300" endPos="50000" dist="60007" dir="5400000" sy="-100000" algn="bl" rotWithShape="0"/>
                </a:effectLst>
                <a:latin typeface="Trebuchet MS" panose="020B0603020202020204" pitchFamily="34" charset="0"/>
              </a:rPr>
            </a:br>
            <a:r>
              <a:rPr lang="en-US" sz="1800" cap="none" dirty="0">
                <a:ln w="3175" cmpd="sng">
                  <a:noFill/>
                  <a:prstDash val="solid"/>
                </a:ln>
                <a:solidFill>
                  <a:schemeClr val="bg1"/>
                </a:solidFill>
                <a:effectLst>
                  <a:outerShdw blurRad="50800" dist="38100" dir="2700000" algn="tl" rotWithShape="0">
                    <a:prstClr val="black">
                      <a:alpha val="40000"/>
                    </a:prstClr>
                  </a:outerShdw>
                  <a:reflection blurRad="6350" stA="50000" endA="300" endPos="50000" dist="60007" dir="5400000" sy="-100000" algn="bl" rotWithShape="0"/>
                </a:effectLst>
                <a:latin typeface="Trebuchet MS" panose="020B0603020202020204" pitchFamily="34" charset="0"/>
              </a:rPr>
              <a:t>Park West ~ MLS# 19003332 ~ </a:t>
            </a:r>
            <a:r>
              <a:rPr lang="en-US" sz="1800" cap="none">
                <a:ln w="3175" cmpd="sng">
                  <a:noFill/>
                  <a:prstDash val="solid"/>
                </a:ln>
                <a:solidFill>
                  <a:schemeClr val="bg1"/>
                </a:solidFill>
                <a:effectLst>
                  <a:outerShdw blurRad="50800" dist="38100" dir="2700000" algn="tl" rotWithShape="0">
                    <a:prstClr val="black">
                      <a:alpha val="40000"/>
                    </a:prstClr>
                  </a:outerShdw>
                  <a:reflection blurRad="6350" stA="50000" endA="300" endPos="50000" dist="60007" dir="5400000" sy="-100000" algn="bl" rotWithShape="0"/>
                </a:effectLst>
                <a:latin typeface="Trebuchet MS" panose="020B0603020202020204" pitchFamily="34" charset="0"/>
              </a:rPr>
              <a:t>$1,189,000</a:t>
            </a:r>
            <a:endParaRPr lang="en-US" sz="1200" cap="none" dirty="0">
              <a:ln w="3175" cmpd="sng">
                <a:noFill/>
                <a:prstDash val="solid"/>
              </a:ln>
              <a:solidFill>
                <a:schemeClr val="bg1"/>
              </a:solidFill>
              <a:effectLst>
                <a:outerShdw blurRad="50800" dist="38100" dir="2700000" algn="tl" rotWithShape="0">
                  <a:prstClr val="black">
                    <a:alpha val="40000"/>
                  </a:prstClr>
                </a:outerShdw>
                <a:reflection blurRad="6350" stA="50000" endA="300" endPos="50000" dist="60007" dir="5400000" sy="-100000" algn="bl" rotWithShape="0"/>
              </a:effectLst>
              <a:latin typeface="Trebuchet MS" panose="020B0603020202020204" pitchFamily="34" charset="0"/>
            </a:endParaRPr>
          </a:p>
        </p:txBody>
      </p:sp>
      <p:sp>
        <p:nvSpPr>
          <p:cNvPr id="5" name="Diagonal Stripe 4"/>
          <p:cNvSpPr/>
          <p:nvPr/>
        </p:nvSpPr>
        <p:spPr>
          <a:xfrm rot="5400000">
            <a:off x="7011245" y="-574544"/>
            <a:ext cx="1827110" cy="1828800"/>
          </a:xfrm>
          <a:prstGeom prst="diagStrip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2716896">
            <a:off x="7343250" y="-236409"/>
            <a:ext cx="1576072" cy="646331"/>
          </a:xfrm>
          <a:prstGeom prst="rect">
            <a:avLst/>
          </a:prstGeom>
          <a:noFill/>
        </p:spPr>
        <p:txBody>
          <a:bodyPr wrap="none" rtlCol="0">
            <a:spAutoFit/>
          </a:bodyPr>
          <a:lstStyle/>
          <a:p>
            <a:pPr algn="ctr"/>
            <a:r>
              <a:rPr lang="en-US" sz="1800" b="1" i="1" dirty="0">
                <a:solidFill>
                  <a:schemeClr val="bg1"/>
                </a:solidFill>
                <a:effectLst>
                  <a:outerShdw blurRad="38100" dist="38100" dir="2700000" algn="tl">
                    <a:srgbClr val="000000">
                      <a:alpha val="43137"/>
                    </a:srgbClr>
                  </a:outerShdw>
                </a:effectLst>
                <a:latin typeface="Trebuchet MS" panose="020B0603020202020204" pitchFamily="34" charset="0"/>
              </a:rPr>
              <a:t>New</a:t>
            </a:r>
          </a:p>
          <a:p>
            <a:pPr algn="ctr"/>
            <a:r>
              <a:rPr lang="en-US" sz="1800" b="1" i="1" dirty="0">
                <a:solidFill>
                  <a:schemeClr val="bg1"/>
                </a:solidFill>
                <a:effectLst>
                  <a:outerShdw blurRad="38100" dist="38100" dir="2700000" algn="tl">
                    <a:srgbClr val="000000">
                      <a:alpha val="43137"/>
                    </a:srgbClr>
                  </a:outerShdw>
                </a:effectLst>
                <a:latin typeface="Trebuchet MS" panose="020B0603020202020204" pitchFamily="34" charset="0"/>
              </a:rPr>
              <a:t>Construction</a:t>
            </a:r>
          </a:p>
        </p:txBody>
      </p:sp>
      <p:pic>
        <p:nvPicPr>
          <p:cNvPr id="9" name="Picture 2" descr="http://photos.flexmls.com/chs/201410281947281984660000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9073320"/>
            <a:ext cx="1043673" cy="9909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7801588"/>
            <a:ext cx="1783079" cy="1190012"/>
          </a:xfrm>
          <a:prstGeom prst="rect">
            <a:avLst/>
          </a:prstGeom>
          <a:ln>
            <a:noFill/>
          </a:ln>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32120" y="7801402"/>
            <a:ext cx="1783079" cy="1190012"/>
          </a:xfrm>
          <a:prstGeom prst="rect">
            <a:avLst/>
          </a:prstGeom>
          <a:ln>
            <a:noFill/>
          </a:ln>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44311" y="7801402"/>
            <a:ext cx="1782538" cy="1190012"/>
          </a:xfrm>
          <a:prstGeom prst="rect">
            <a:avLst/>
          </a:prstGeom>
          <a:ln>
            <a:noFill/>
          </a:ln>
        </p:spPr>
      </p:pic>
      <p:pic>
        <p:nvPicPr>
          <p:cNvPr id="20" name="Picture 19">
            <a:extLst>
              <a:ext uri="{FF2B5EF4-FFF2-40B4-BE49-F238E27FC236}">
                <a16:creationId xmlns:a16="http://schemas.microsoft.com/office/drawing/2014/main" id="{FA2F6613-BD8C-48B8-97FB-D15A0F5BAAD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88080" y="7801402"/>
            <a:ext cx="1783079" cy="1190012"/>
          </a:xfrm>
          <a:prstGeom prst="rect">
            <a:avLst/>
          </a:prstGeom>
          <a:ln>
            <a:noFill/>
          </a:ln>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362</TotalTime>
  <Words>351</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IncognitoMeridies</vt:lpstr>
      <vt:lpstr>Lucida Sans</vt:lpstr>
      <vt:lpstr>Trebuchet MS</vt:lpstr>
      <vt:lpstr>Wingdings</vt:lpstr>
      <vt:lpstr>Wingdings 2</vt:lpstr>
      <vt:lpstr>Wingdings 3</vt:lpstr>
      <vt:lpstr>Apex</vt:lpstr>
      <vt:lpstr>3516 Henrietta Hartford Road  Park West ~ MLS# 19003332 ~ $1,189,000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69</cp:revision>
  <dcterms:created xsi:type="dcterms:W3CDTF">2006-08-16T00:00:00Z</dcterms:created>
  <dcterms:modified xsi:type="dcterms:W3CDTF">2019-03-01T18:23:22Z</dcterms:modified>
</cp:coreProperties>
</file>