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1pPr>
    <a:lvl2pPr marL="470187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2pPr>
    <a:lvl3pPr marL="940375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3pPr>
    <a:lvl4pPr marL="1410563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4pPr>
    <a:lvl5pPr marL="188075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5pPr>
    <a:lvl6pPr marL="2350937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6pPr>
    <a:lvl7pPr marL="2821125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7pPr>
    <a:lvl8pPr marL="3291313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8pPr>
    <a:lvl9pPr marL="376150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950" autoAdjust="0"/>
  </p:normalViewPr>
  <p:slideViewPr>
    <p:cSldViewPr>
      <p:cViewPr varScale="1">
        <p:scale>
          <a:sx n="78" d="100"/>
          <a:sy n="78" d="100"/>
        </p:scale>
        <p:origin x="2298" y="108"/>
      </p:cViewPr>
      <p:guideLst>
        <p:guide orient="horz" pos="2880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2840569"/>
            <a:ext cx="621792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5181600"/>
            <a:ext cx="512064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631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262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89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524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155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78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417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7048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366185"/>
            <a:ext cx="164592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366185"/>
            <a:ext cx="481584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5875867"/>
            <a:ext cx="6217920" cy="1816100"/>
          </a:xfrm>
        </p:spPr>
        <p:txBody>
          <a:bodyPr anchor="t"/>
          <a:lstStyle>
            <a:lvl1pPr algn="l">
              <a:defRPr sz="4091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3875618"/>
            <a:ext cx="621792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63106" indent="0">
              <a:buNone/>
              <a:defRPr sz="1818">
                <a:solidFill>
                  <a:schemeClr val="tx1">
                    <a:tint val="75000"/>
                  </a:schemeClr>
                </a:solidFill>
              </a:defRPr>
            </a:lvl2pPr>
            <a:lvl3pPr marL="926213" indent="0">
              <a:buNone/>
              <a:defRPr sz="1636">
                <a:solidFill>
                  <a:schemeClr val="tx1">
                    <a:tint val="75000"/>
                  </a:schemeClr>
                </a:solidFill>
              </a:defRPr>
            </a:lvl3pPr>
            <a:lvl4pPr marL="1389320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4pPr>
            <a:lvl5pPr marL="1852427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5pPr>
            <a:lvl6pPr marL="2315533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6pPr>
            <a:lvl7pPr marL="2778640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7pPr>
            <a:lvl8pPr marL="3241747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8pPr>
            <a:lvl9pPr marL="3704853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133602"/>
            <a:ext cx="3230880" cy="6034617"/>
          </a:xfrm>
        </p:spPr>
        <p:txBody>
          <a:bodyPr/>
          <a:lstStyle>
            <a:lvl1pPr>
              <a:defRPr sz="2818"/>
            </a:lvl1pPr>
            <a:lvl2pPr>
              <a:defRPr sz="2455"/>
            </a:lvl2pPr>
            <a:lvl3pPr>
              <a:defRPr sz="2000"/>
            </a:lvl3pPr>
            <a:lvl4pPr>
              <a:defRPr sz="1818"/>
            </a:lvl4pPr>
            <a:lvl5pPr>
              <a:defRPr sz="1818"/>
            </a:lvl5pPr>
            <a:lvl6pPr>
              <a:defRPr sz="1818"/>
            </a:lvl6pPr>
            <a:lvl7pPr>
              <a:defRPr sz="1818"/>
            </a:lvl7pPr>
            <a:lvl8pPr>
              <a:defRPr sz="1818"/>
            </a:lvl8pPr>
            <a:lvl9pPr>
              <a:defRPr sz="181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133602"/>
            <a:ext cx="3230880" cy="6034617"/>
          </a:xfrm>
        </p:spPr>
        <p:txBody>
          <a:bodyPr/>
          <a:lstStyle>
            <a:lvl1pPr>
              <a:defRPr sz="2818"/>
            </a:lvl1pPr>
            <a:lvl2pPr>
              <a:defRPr sz="2455"/>
            </a:lvl2pPr>
            <a:lvl3pPr>
              <a:defRPr sz="2000"/>
            </a:lvl3pPr>
            <a:lvl4pPr>
              <a:defRPr sz="1818"/>
            </a:lvl4pPr>
            <a:lvl5pPr>
              <a:defRPr sz="1818"/>
            </a:lvl5pPr>
            <a:lvl6pPr>
              <a:defRPr sz="1818"/>
            </a:lvl6pPr>
            <a:lvl7pPr>
              <a:defRPr sz="1818"/>
            </a:lvl7pPr>
            <a:lvl8pPr>
              <a:defRPr sz="1818"/>
            </a:lvl8pPr>
            <a:lvl9pPr>
              <a:defRPr sz="181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046817"/>
            <a:ext cx="3232151" cy="853016"/>
          </a:xfrm>
        </p:spPr>
        <p:txBody>
          <a:bodyPr anchor="b"/>
          <a:lstStyle>
            <a:lvl1pPr marL="0" indent="0">
              <a:buNone/>
              <a:defRPr sz="2455" b="1"/>
            </a:lvl1pPr>
            <a:lvl2pPr marL="463106" indent="0">
              <a:buNone/>
              <a:defRPr sz="2000" b="1"/>
            </a:lvl2pPr>
            <a:lvl3pPr marL="926213" indent="0">
              <a:buNone/>
              <a:defRPr sz="1818" b="1"/>
            </a:lvl3pPr>
            <a:lvl4pPr marL="1389320" indent="0">
              <a:buNone/>
              <a:defRPr sz="1636" b="1"/>
            </a:lvl4pPr>
            <a:lvl5pPr marL="1852427" indent="0">
              <a:buNone/>
              <a:defRPr sz="1636" b="1"/>
            </a:lvl5pPr>
            <a:lvl6pPr marL="2315533" indent="0">
              <a:buNone/>
              <a:defRPr sz="1636" b="1"/>
            </a:lvl6pPr>
            <a:lvl7pPr marL="2778640" indent="0">
              <a:buNone/>
              <a:defRPr sz="1636" b="1"/>
            </a:lvl7pPr>
            <a:lvl8pPr marL="3241747" indent="0">
              <a:buNone/>
              <a:defRPr sz="1636" b="1"/>
            </a:lvl8pPr>
            <a:lvl9pPr marL="3704853" indent="0">
              <a:buNone/>
              <a:defRPr sz="163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2899833"/>
            <a:ext cx="3232151" cy="5268384"/>
          </a:xfrm>
        </p:spPr>
        <p:txBody>
          <a:bodyPr/>
          <a:lstStyle>
            <a:lvl1pPr>
              <a:defRPr sz="2455"/>
            </a:lvl1pPr>
            <a:lvl2pPr>
              <a:defRPr sz="2000"/>
            </a:lvl2pPr>
            <a:lvl3pPr>
              <a:defRPr sz="1818"/>
            </a:lvl3pPr>
            <a:lvl4pPr>
              <a:defRPr sz="1636"/>
            </a:lvl4pPr>
            <a:lvl5pPr>
              <a:defRPr sz="1636"/>
            </a:lvl5pPr>
            <a:lvl6pPr>
              <a:defRPr sz="1636"/>
            </a:lvl6pPr>
            <a:lvl7pPr>
              <a:defRPr sz="1636"/>
            </a:lvl7pPr>
            <a:lvl8pPr>
              <a:defRPr sz="1636"/>
            </a:lvl8pPr>
            <a:lvl9pPr>
              <a:defRPr sz="163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1" y="2046817"/>
            <a:ext cx="3233419" cy="853016"/>
          </a:xfrm>
        </p:spPr>
        <p:txBody>
          <a:bodyPr anchor="b"/>
          <a:lstStyle>
            <a:lvl1pPr marL="0" indent="0">
              <a:buNone/>
              <a:defRPr sz="2455" b="1"/>
            </a:lvl1pPr>
            <a:lvl2pPr marL="463106" indent="0">
              <a:buNone/>
              <a:defRPr sz="2000" b="1"/>
            </a:lvl2pPr>
            <a:lvl3pPr marL="926213" indent="0">
              <a:buNone/>
              <a:defRPr sz="1818" b="1"/>
            </a:lvl3pPr>
            <a:lvl4pPr marL="1389320" indent="0">
              <a:buNone/>
              <a:defRPr sz="1636" b="1"/>
            </a:lvl4pPr>
            <a:lvl5pPr marL="1852427" indent="0">
              <a:buNone/>
              <a:defRPr sz="1636" b="1"/>
            </a:lvl5pPr>
            <a:lvl6pPr marL="2315533" indent="0">
              <a:buNone/>
              <a:defRPr sz="1636" b="1"/>
            </a:lvl6pPr>
            <a:lvl7pPr marL="2778640" indent="0">
              <a:buNone/>
              <a:defRPr sz="1636" b="1"/>
            </a:lvl7pPr>
            <a:lvl8pPr marL="3241747" indent="0">
              <a:buNone/>
              <a:defRPr sz="1636" b="1"/>
            </a:lvl8pPr>
            <a:lvl9pPr marL="3704853" indent="0">
              <a:buNone/>
              <a:defRPr sz="163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1" y="2899833"/>
            <a:ext cx="3233419" cy="5268384"/>
          </a:xfrm>
        </p:spPr>
        <p:txBody>
          <a:bodyPr/>
          <a:lstStyle>
            <a:lvl1pPr>
              <a:defRPr sz="2455"/>
            </a:lvl1pPr>
            <a:lvl2pPr>
              <a:defRPr sz="2000"/>
            </a:lvl2pPr>
            <a:lvl3pPr>
              <a:defRPr sz="1818"/>
            </a:lvl3pPr>
            <a:lvl4pPr>
              <a:defRPr sz="1636"/>
            </a:lvl4pPr>
            <a:lvl5pPr>
              <a:defRPr sz="1636"/>
            </a:lvl5pPr>
            <a:lvl6pPr>
              <a:defRPr sz="1636"/>
            </a:lvl6pPr>
            <a:lvl7pPr>
              <a:defRPr sz="1636"/>
            </a:lvl7pPr>
            <a:lvl8pPr>
              <a:defRPr sz="1636"/>
            </a:lvl8pPr>
            <a:lvl9pPr>
              <a:defRPr sz="163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364067"/>
            <a:ext cx="2406650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1" y="364067"/>
            <a:ext cx="4089400" cy="7804151"/>
          </a:xfrm>
        </p:spPr>
        <p:txBody>
          <a:bodyPr/>
          <a:lstStyle>
            <a:lvl1pPr>
              <a:defRPr sz="3273"/>
            </a:lvl1pPr>
            <a:lvl2pPr>
              <a:defRPr sz="2818"/>
            </a:lvl2pPr>
            <a:lvl3pPr>
              <a:defRPr sz="2455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913467"/>
            <a:ext cx="2406650" cy="6254751"/>
          </a:xfrm>
        </p:spPr>
        <p:txBody>
          <a:bodyPr/>
          <a:lstStyle>
            <a:lvl1pPr marL="0" indent="0">
              <a:buNone/>
              <a:defRPr sz="1455"/>
            </a:lvl1pPr>
            <a:lvl2pPr marL="463106" indent="0">
              <a:buNone/>
              <a:defRPr sz="1182"/>
            </a:lvl2pPr>
            <a:lvl3pPr marL="926213" indent="0">
              <a:buNone/>
              <a:defRPr sz="1000"/>
            </a:lvl3pPr>
            <a:lvl4pPr marL="1389320" indent="0">
              <a:buNone/>
              <a:defRPr sz="909"/>
            </a:lvl4pPr>
            <a:lvl5pPr marL="1852427" indent="0">
              <a:buNone/>
              <a:defRPr sz="909"/>
            </a:lvl5pPr>
            <a:lvl6pPr marL="2315533" indent="0">
              <a:buNone/>
              <a:defRPr sz="909"/>
            </a:lvl6pPr>
            <a:lvl7pPr marL="2778640" indent="0">
              <a:buNone/>
              <a:defRPr sz="909"/>
            </a:lvl7pPr>
            <a:lvl8pPr marL="3241747" indent="0">
              <a:buNone/>
              <a:defRPr sz="909"/>
            </a:lvl8pPr>
            <a:lvl9pPr marL="3704853" indent="0">
              <a:buNone/>
              <a:defRPr sz="9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6400801"/>
            <a:ext cx="438912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817033"/>
            <a:ext cx="4389120" cy="5486400"/>
          </a:xfrm>
        </p:spPr>
        <p:txBody>
          <a:bodyPr/>
          <a:lstStyle>
            <a:lvl1pPr marL="0" indent="0">
              <a:buNone/>
              <a:defRPr sz="3273"/>
            </a:lvl1pPr>
            <a:lvl2pPr marL="463106" indent="0">
              <a:buNone/>
              <a:defRPr sz="2818"/>
            </a:lvl2pPr>
            <a:lvl3pPr marL="926213" indent="0">
              <a:buNone/>
              <a:defRPr sz="2455"/>
            </a:lvl3pPr>
            <a:lvl4pPr marL="1389320" indent="0">
              <a:buNone/>
              <a:defRPr sz="2000"/>
            </a:lvl4pPr>
            <a:lvl5pPr marL="1852427" indent="0">
              <a:buNone/>
              <a:defRPr sz="2000"/>
            </a:lvl5pPr>
            <a:lvl6pPr marL="2315533" indent="0">
              <a:buNone/>
              <a:defRPr sz="2000"/>
            </a:lvl6pPr>
            <a:lvl7pPr marL="2778640" indent="0">
              <a:buNone/>
              <a:defRPr sz="2000"/>
            </a:lvl7pPr>
            <a:lvl8pPr marL="3241747" indent="0">
              <a:buNone/>
              <a:defRPr sz="2000"/>
            </a:lvl8pPr>
            <a:lvl9pPr marL="3704853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7156452"/>
            <a:ext cx="4389120" cy="1073149"/>
          </a:xfrm>
        </p:spPr>
        <p:txBody>
          <a:bodyPr/>
          <a:lstStyle>
            <a:lvl1pPr marL="0" indent="0">
              <a:buNone/>
              <a:defRPr sz="1455"/>
            </a:lvl1pPr>
            <a:lvl2pPr marL="463106" indent="0">
              <a:buNone/>
              <a:defRPr sz="1182"/>
            </a:lvl2pPr>
            <a:lvl3pPr marL="926213" indent="0">
              <a:buNone/>
              <a:defRPr sz="1000"/>
            </a:lvl3pPr>
            <a:lvl4pPr marL="1389320" indent="0">
              <a:buNone/>
              <a:defRPr sz="909"/>
            </a:lvl4pPr>
            <a:lvl5pPr marL="1852427" indent="0">
              <a:buNone/>
              <a:defRPr sz="909"/>
            </a:lvl5pPr>
            <a:lvl6pPr marL="2315533" indent="0">
              <a:buNone/>
              <a:defRPr sz="909"/>
            </a:lvl6pPr>
            <a:lvl7pPr marL="2778640" indent="0">
              <a:buNone/>
              <a:defRPr sz="909"/>
            </a:lvl7pPr>
            <a:lvl8pPr marL="3241747" indent="0">
              <a:buNone/>
              <a:defRPr sz="909"/>
            </a:lvl8pPr>
            <a:lvl9pPr marL="3704853" indent="0">
              <a:buNone/>
              <a:defRPr sz="9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366184"/>
            <a:ext cx="6583680" cy="15240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133602"/>
            <a:ext cx="6583680" cy="6034617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8475134"/>
            <a:ext cx="17068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1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8475134"/>
            <a:ext cx="23164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1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8475134"/>
            <a:ext cx="17068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1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26213" rtl="0" eaLnBrk="1" latinLnBrk="0" hangingPunct="1">
        <a:spcBef>
          <a:spcPct val="0"/>
        </a:spcBef>
        <a:buNone/>
        <a:defRPr sz="44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7330" indent="-347330" algn="l" defTabSz="926213" rtl="0" eaLnBrk="1" latinLnBrk="0" hangingPunct="1">
        <a:spcBef>
          <a:spcPct val="20000"/>
        </a:spcBef>
        <a:buFont typeface="Arial" pitchFamily="34" charset="0"/>
        <a:buChar char="•"/>
        <a:defRPr sz="3273" kern="1200">
          <a:solidFill>
            <a:schemeClr val="tx1"/>
          </a:solidFill>
          <a:latin typeface="+mn-lt"/>
          <a:ea typeface="+mn-ea"/>
          <a:cs typeface="+mn-cs"/>
        </a:defRPr>
      </a:lvl1pPr>
      <a:lvl2pPr marL="752548" indent="-289442" algn="l" defTabSz="926213" rtl="0" eaLnBrk="1" latinLnBrk="0" hangingPunct="1">
        <a:spcBef>
          <a:spcPct val="20000"/>
        </a:spcBef>
        <a:buFont typeface="Arial" pitchFamily="34" charset="0"/>
        <a:buChar char="–"/>
        <a:defRPr sz="2818" kern="1200">
          <a:solidFill>
            <a:schemeClr val="tx1"/>
          </a:solidFill>
          <a:latin typeface="+mn-lt"/>
          <a:ea typeface="+mn-ea"/>
          <a:cs typeface="+mn-cs"/>
        </a:defRPr>
      </a:lvl2pPr>
      <a:lvl3pPr marL="1157767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455" kern="1200">
          <a:solidFill>
            <a:schemeClr val="tx1"/>
          </a:solidFill>
          <a:latin typeface="+mn-lt"/>
          <a:ea typeface="+mn-ea"/>
          <a:cs typeface="+mn-cs"/>
        </a:defRPr>
      </a:lvl3pPr>
      <a:lvl4pPr marL="1620873" indent="-231553" algn="l" defTabSz="926213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83980" indent="-231553" algn="l" defTabSz="926213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86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10194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73300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936407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1pPr>
      <a:lvl2pPr marL="463106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2pPr>
      <a:lvl3pPr marL="926213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3pPr>
      <a:lvl4pPr marL="1389320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4pPr>
      <a:lvl5pPr marL="1852427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5pPr>
      <a:lvl6pPr marL="2315533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6pPr>
      <a:lvl7pPr marL="2778640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7pPr>
      <a:lvl8pPr marL="3241747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8pPr>
      <a:lvl9pPr marL="3704853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gif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3665655" y="8352343"/>
            <a:ext cx="3649546" cy="6240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algn="r"/>
            <a:r>
              <a:rPr lang="en-US" sz="1455" dirty="0">
                <a:latin typeface="Century Gothic" panose="020B0502020202020204" pitchFamily="34" charset="0"/>
              </a:rPr>
              <a:t>Kelly Snyder</a:t>
            </a:r>
          </a:p>
          <a:p>
            <a:pPr algn="r"/>
            <a:r>
              <a:rPr lang="en-US" sz="1000" dirty="0">
                <a:latin typeface="Century Gothic" panose="020B0502020202020204" pitchFamily="34" charset="0"/>
              </a:rPr>
              <a:t>843-457-5951</a:t>
            </a:r>
          </a:p>
          <a:p>
            <a:pPr algn="r"/>
            <a:r>
              <a:rPr lang="en-US" sz="1000" dirty="0">
                <a:latin typeface="Century Gothic" panose="020B0502020202020204" pitchFamily="34" charset="0"/>
              </a:rPr>
              <a:t>kelly.snyder@agentownedrealty.com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F3F5DBE-628A-40B5-A9C1-6BD65A579158}"/>
              </a:ext>
            </a:extLst>
          </p:cNvPr>
          <p:cNvSpPr/>
          <p:nvPr/>
        </p:nvSpPr>
        <p:spPr>
          <a:xfrm>
            <a:off x="0" y="8352343"/>
            <a:ext cx="3657600" cy="6240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r>
              <a:rPr lang="en-US" sz="1455" dirty="0">
                <a:latin typeface="Century Gothic" panose="020B0502020202020204" pitchFamily="34" charset="0"/>
              </a:rPr>
              <a:t>Greg Gelber</a:t>
            </a:r>
          </a:p>
          <a:p>
            <a:r>
              <a:rPr lang="en-US" sz="1000" dirty="0">
                <a:latin typeface="Century Gothic" panose="020B0502020202020204" pitchFamily="34" charset="0"/>
              </a:rPr>
              <a:t>843-494-2354</a:t>
            </a:r>
          </a:p>
          <a:p>
            <a:r>
              <a:rPr lang="en-US" sz="1000" dirty="0">
                <a:latin typeface="Century Gothic" panose="020B0502020202020204" pitchFamily="34" charset="0"/>
              </a:rPr>
              <a:t>greg.gelber@agentownedrealty.com</a:t>
            </a:r>
            <a:endParaRPr lang="en-US" sz="727" dirty="0">
              <a:latin typeface="Century Gothic" panose="020B0502020202020204" pitchFamily="34" charset="0"/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925" b="11925"/>
          <a:stretch/>
        </p:blipFill>
        <p:spPr>
          <a:xfrm>
            <a:off x="1295400" y="417295"/>
            <a:ext cx="4724400" cy="239841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" y="0"/>
            <a:ext cx="7315199" cy="380999"/>
          </a:xfrm>
          <a:noFill/>
          <a:effectLst/>
        </p:spPr>
        <p:txBody>
          <a:bodyPr anchor="ctr">
            <a:noAutofit/>
          </a:bodyPr>
          <a:lstStyle/>
          <a:p>
            <a:r>
              <a:rPr lang="en-US" sz="2000" b="1" i="1" dirty="0">
                <a:ln w="3175">
                  <a:noFill/>
                </a:ln>
                <a:solidFill>
                  <a:schemeClr val="tx2"/>
                </a:solidFill>
                <a:latin typeface="Century Gothic" panose="020B0502020202020204" pitchFamily="34" charset="0"/>
              </a:rPr>
              <a:t>351 Confederate Circle Awaits You!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3" y="4343400"/>
            <a:ext cx="7315199" cy="2743200"/>
          </a:xfrm>
          <a:solidFill>
            <a:srgbClr val="000000">
              <a:alpha val="50196"/>
            </a:srgbClr>
          </a:solidFill>
        </p:spPr>
        <p:txBody>
          <a:bodyPr anchor="ctr">
            <a:noAutofit/>
          </a:bodyPr>
          <a:lstStyle/>
          <a:p>
            <a:r>
              <a:rPr lang="en-US" sz="1100" dirty="0">
                <a:solidFill>
                  <a:schemeClr val="bg1"/>
                </a:solidFill>
                <a:latin typeface="Century Gothic" panose="020B0502020202020204" pitchFamily="34" charset="0"/>
              </a:rPr>
              <a:t>Welcome to 351 Confederate Circle, a one of a kind property! Located in the beloved neighborhood of South Windermere, this home has everything you could dream of - proximity to beaches, shops, &amp; restaurants, an idyllic marsh view, mid-century modern architecture, and a contemporary design that perfectly blurs the lines between indoor &amp; outdoor living. Upon entering the home through custom French doors, you'll immediately be welcomed by a large open floor plan and gorgeous hardwoods. You'll gaze ahead to the full sliding Euro Doors that lead you to the expansive porch. The chef's kitchen boasts a custom kitchen island with leathered quartzite countertops, and a tailor-made espresso cabinet with wine fridge. The entertaining area is picture perfect w/ panoramic views and a luxurious bar ready to host all of your friends. Step out onto the back screened-in porch for sweeping Lowcountry scenery, vaulted ceilings, and solar-powered retractable screens.</a:t>
            </a:r>
          </a:p>
          <a:p>
            <a:r>
              <a:rPr lang="en-US" sz="1100" dirty="0">
                <a:solidFill>
                  <a:schemeClr val="bg1"/>
                </a:solidFill>
                <a:latin typeface="Century Gothic" panose="020B0502020202020204" pitchFamily="34" charset="0"/>
              </a:rPr>
              <a:t>This modern home is incredibly unique for the Charleston area. The marsh front lot is surrounded by both mature trees and stunning new landscaping equipped with lights &amp; irrigation. The expansive front porch features Ipe decking with three large sets of French doors, perfect for letting in natural light or opening up to enjoy a cross breeze through the home. 351 Confederate Circle was designed for those who love modern architecture and bringing the outdoors in. Schedule your showing today!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06591" y="8422315"/>
            <a:ext cx="1102019" cy="4840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0" y="8948142"/>
            <a:ext cx="7315197" cy="1901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636" dirty="0">
                <a:latin typeface="Century Gothic" panose="020B0502020202020204" pitchFamily="34" charset="0"/>
              </a:rPr>
              <a:t>AgentOwned Charleston Group | 902 Savannah Hwy | Charleston, SC 29407-7802</a:t>
            </a:r>
          </a:p>
        </p:txBody>
      </p:sp>
      <p:sp>
        <p:nvSpPr>
          <p:cNvPr id="5" name="Rectangle 4"/>
          <p:cNvSpPr/>
          <p:nvPr/>
        </p:nvSpPr>
        <p:spPr>
          <a:xfrm>
            <a:off x="76200" y="2700602"/>
            <a:ext cx="7180408" cy="6309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ln w="3175">
                  <a:noFill/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351 W Confederate Circle</a:t>
            </a:r>
          </a:p>
          <a:p>
            <a:pPr algn="ctr"/>
            <a:r>
              <a:rPr lang="en-US" sz="1500" b="1" dirty="0">
                <a:ln w="3175">
                  <a:noFill/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South Windermere | Charleston, SC 29407 | MLS# 25021855 | $2,995,000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8D72013-C493-4293-2E53-B8485DD475E2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486858" y="2438400"/>
            <a:ext cx="2025104" cy="1351477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A1784C7-4785-B1C2-15C0-315FD739F43D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720168" y="6691071"/>
            <a:ext cx="779242" cy="1067912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630AFA6-0460-EEE9-9FB5-D4D53247DD7E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924800" y="5057304"/>
            <a:ext cx="1598533" cy="10668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530D2F2-F145-A13E-9448-9FF03D7137F2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91440" y="7162800"/>
            <a:ext cx="1737360" cy="109225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4F581FCF-5E26-7B5E-35EC-95C45F46C158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224"/>
          <a:stretch>
            <a:fillRect/>
          </a:stretch>
        </p:blipFill>
        <p:spPr>
          <a:xfrm>
            <a:off x="1889760" y="7162801"/>
            <a:ext cx="1737360" cy="109225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2D88D742-11E9-F6C3-918E-F77415517CAC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072"/>
          <a:stretch>
            <a:fillRect/>
          </a:stretch>
        </p:blipFill>
        <p:spPr>
          <a:xfrm>
            <a:off x="3688080" y="7162801"/>
            <a:ext cx="1737360" cy="109225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62B0433D-0911-8B7A-F6C5-48BAC8C66B4E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519"/>
          <a:stretch>
            <a:fillRect/>
          </a:stretch>
        </p:blipFill>
        <p:spPr>
          <a:xfrm>
            <a:off x="5486400" y="7162801"/>
            <a:ext cx="1737360" cy="1092250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1921</TotalTime>
  <Words>310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351 Confederate Circle Awaits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77</cp:revision>
  <dcterms:created xsi:type="dcterms:W3CDTF">2006-08-16T00:00:00Z</dcterms:created>
  <dcterms:modified xsi:type="dcterms:W3CDTF">2025-08-12T17:09:27Z</dcterms:modified>
</cp:coreProperties>
</file>