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3018" y="15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9/9/2025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r="-5000"/>
          </a:stretch>
        </a:blipFill>
        <a:effectLst/>
      </p:bgPr>
    </p:bg>
    <p:spTree>
      <p:nvGrpSpPr>
        <p:cNvPr id="1" name=""/>
        <p:cNvGrpSpPr/>
        <p:nvPr/>
      </p:nvGrpSpPr>
      <p:grpSpPr>
        <a:xfrm>
          <a:off x="0" y="0"/>
          <a:ext cx="0" cy="0"/>
          <a:chOff x="0" y="0"/>
          <a:chExt cx="0" cy="0"/>
        </a:xfrm>
      </p:grpSpPr>
      <p:sp>
        <p:nvSpPr>
          <p:cNvPr id="24" name="Rectangle 23"/>
          <p:cNvSpPr/>
          <p:nvPr/>
        </p:nvSpPr>
        <p:spPr>
          <a:xfrm>
            <a:off x="3665655" y="8352343"/>
            <a:ext cx="3649546" cy="624017"/>
          </a:xfrm>
          <a:prstGeom prst="rect">
            <a:avLst/>
          </a:prstGeom>
          <a:solidFill>
            <a:schemeClr val="bg1"/>
          </a:solidFill>
          <a:ln>
            <a:solidFill>
              <a:schemeClr val="bg1"/>
            </a:solidFill>
          </a:ln>
        </p:spPr>
        <p:txBody>
          <a:bodyPr wrap="square">
            <a:spAutoFit/>
          </a:bodyPr>
          <a:lstStyle/>
          <a:p>
            <a:pPr algn="r"/>
            <a:r>
              <a:rPr lang="en-US" sz="1455" dirty="0">
                <a:latin typeface="Century Gothic" panose="020B0502020202020204" pitchFamily="34" charset="0"/>
              </a:rPr>
              <a:t>Kelly Snyder</a:t>
            </a:r>
          </a:p>
          <a:p>
            <a:pPr algn="r"/>
            <a:r>
              <a:rPr lang="en-US" sz="1000" dirty="0">
                <a:latin typeface="Century Gothic" panose="020B0502020202020204" pitchFamily="34" charset="0"/>
              </a:rPr>
              <a:t>843-457-5951</a:t>
            </a:r>
          </a:p>
          <a:p>
            <a:pPr algn="r"/>
            <a:r>
              <a:rPr lang="en-US" sz="1000" dirty="0">
                <a:latin typeface="Century Gothic" panose="020B0502020202020204" pitchFamily="34" charset="0"/>
              </a:rPr>
              <a:t>kelly.snyder@agentownedrealty.com</a:t>
            </a:r>
          </a:p>
        </p:txBody>
      </p:sp>
      <p:sp>
        <p:nvSpPr>
          <p:cNvPr id="9" name="Rectangle 8">
            <a:extLst>
              <a:ext uri="{FF2B5EF4-FFF2-40B4-BE49-F238E27FC236}">
                <a16:creationId xmlns:a16="http://schemas.microsoft.com/office/drawing/2014/main" id="{3F3F5DBE-628A-40B5-A9C1-6BD65A579158}"/>
              </a:ext>
            </a:extLst>
          </p:cNvPr>
          <p:cNvSpPr/>
          <p:nvPr/>
        </p:nvSpPr>
        <p:spPr>
          <a:xfrm>
            <a:off x="0" y="8352343"/>
            <a:ext cx="3657600" cy="624017"/>
          </a:xfrm>
          <a:prstGeom prst="rect">
            <a:avLst/>
          </a:prstGeom>
          <a:solidFill>
            <a:schemeClr val="bg1"/>
          </a:solidFill>
          <a:ln>
            <a:solidFill>
              <a:schemeClr val="bg1"/>
            </a:solidFill>
          </a:ln>
        </p:spPr>
        <p:txBody>
          <a:bodyPr wrap="square">
            <a:spAutoFit/>
          </a:bodyPr>
          <a:lstStyle/>
          <a:p>
            <a:r>
              <a:rPr lang="en-US" sz="1455" dirty="0">
                <a:latin typeface="Century Gothic" panose="020B0502020202020204" pitchFamily="34" charset="0"/>
              </a:rPr>
              <a:t>Greg Gelber</a:t>
            </a:r>
          </a:p>
          <a:p>
            <a:r>
              <a:rPr lang="en-US" sz="1000" dirty="0">
                <a:latin typeface="Century Gothic" panose="020B0502020202020204" pitchFamily="34" charset="0"/>
              </a:rPr>
              <a:t>843-494-2354</a:t>
            </a:r>
          </a:p>
          <a:p>
            <a:r>
              <a:rPr lang="en-US" sz="1000" dirty="0">
                <a:latin typeface="Century Gothic" panose="020B0502020202020204" pitchFamily="34" charset="0"/>
              </a:rPr>
              <a:t>greg.gelber@agentownedrealty.com</a:t>
            </a:r>
            <a:endParaRPr lang="en-US" sz="727" dirty="0">
              <a:latin typeface="Century Gothic" panose="020B0502020202020204" pitchFamily="34" charset="0"/>
            </a:endParaRPr>
          </a:p>
        </p:txBody>
      </p:sp>
      <p:pic>
        <p:nvPicPr>
          <p:cNvPr id="21" name="Picture 20"/>
          <p:cNvPicPr>
            <a:picLocks noChangeAspect="1"/>
          </p:cNvPicPr>
          <p:nvPr/>
        </p:nvPicPr>
        <p:blipFill>
          <a:blip r:embed="rId3">
            <a:extLst>
              <a:ext uri="{28A0092B-C50C-407E-A947-70E740481C1C}">
                <a14:useLocalDpi xmlns:a14="http://schemas.microsoft.com/office/drawing/2010/main" val="0"/>
              </a:ext>
            </a:extLst>
          </a:blip>
          <a:srcRect t="11925" b="11925"/>
          <a:stretch/>
        </p:blipFill>
        <p:spPr>
          <a:xfrm>
            <a:off x="1295400" y="590951"/>
            <a:ext cx="4724400" cy="2398413"/>
          </a:xfrm>
          <a:prstGeom prst="rect">
            <a:avLst/>
          </a:prstGeom>
          <a:ln>
            <a:noFill/>
          </a:ln>
          <a:effectLst>
            <a:softEdge rad="112500"/>
          </a:effectLst>
        </p:spPr>
      </p:pic>
      <p:sp>
        <p:nvSpPr>
          <p:cNvPr id="2" name="Title 1"/>
          <p:cNvSpPr>
            <a:spLocks noGrp="1"/>
          </p:cNvSpPr>
          <p:nvPr>
            <p:ph type="ctrTitle"/>
          </p:nvPr>
        </p:nvSpPr>
        <p:spPr>
          <a:xfrm>
            <a:off x="-1" y="0"/>
            <a:ext cx="7315199" cy="630943"/>
          </a:xfrm>
          <a:noFill/>
          <a:effectLst/>
        </p:spPr>
        <p:txBody>
          <a:bodyPr anchor="ctr">
            <a:noAutofit/>
          </a:bodyPr>
          <a:lstStyle/>
          <a:p>
            <a:r>
              <a:rPr lang="en-US" sz="2000" b="1" i="1" dirty="0">
                <a:ln w="3175">
                  <a:solidFill>
                    <a:schemeClr val="tx1"/>
                  </a:solidFill>
                </a:ln>
                <a:solidFill>
                  <a:schemeClr val="bg1"/>
                </a:solidFill>
                <a:latin typeface="Century Gothic" panose="020B0502020202020204" pitchFamily="34" charset="0"/>
              </a:rPr>
              <a:t>Seller Offering a $20,000 Bonus +2.5% BAC</a:t>
            </a:r>
            <a:br>
              <a:rPr lang="en-US" sz="2000" b="1" i="1" dirty="0">
                <a:ln w="3175">
                  <a:solidFill>
                    <a:schemeClr val="tx1"/>
                  </a:solidFill>
                </a:ln>
                <a:solidFill>
                  <a:schemeClr val="bg1"/>
                </a:solidFill>
                <a:latin typeface="Century Gothic" panose="020B0502020202020204" pitchFamily="34" charset="0"/>
              </a:rPr>
            </a:br>
            <a:r>
              <a:rPr lang="en-US" sz="1800" b="1" i="1" dirty="0">
                <a:ln w="3175">
                  <a:solidFill>
                    <a:schemeClr val="tx1"/>
                  </a:solidFill>
                </a:ln>
                <a:solidFill>
                  <a:schemeClr val="bg1"/>
                </a:solidFill>
                <a:latin typeface="Century Gothic" panose="020B0502020202020204" pitchFamily="34" charset="0"/>
              </a:rPr>
              <a:t>w/ Ratified Contract </a:t>
            </a:r>
            <a:r>
              <a:rPr lang="en-US" sz="1800" b="1" i="1">
                <a:ln w="3175">
                  <a:solidFill>
                    <a:schemeClr val="tx1"/>
                  </a:solidFill>
                </a:ln>
                <a:solidFill>
                  <a:schemeClr val="bg1"/>
                </a:solidFill>
                <a:latin typeface="Century Gothic" panose="020B0502020202020204" pitchFamily="34" charset="0"/>
              </a:rPr>
              <a:t>Before September 13</a:t>
            </a:r>
            <a:r>
              <a:rPr lang="en-US" sz="1800" b="1" i="1" baseline="30000">
                <a:ln w="3175">
                  <a:solidFill>
                    <a:schemeClr val="tx1"/>
                  </a:solidFill>
                </a:ln>
                <a:solidFill>
                  <a:schemeClr val="bg1"/>
                </a:solidFill>
                <a:latin typeface="Century Gothic" panose="020B0502020202020204" pitchFamily="34" charset="0"/>
              </a:rPr>
              <a:t>th</a:t>
            </a:r>
            <a:r>
              <a:rPr lang="en-US" sz="1800" b="1" i="1">
                <a:ln w="3175">
                  <a:solidFill>
                    <a:schemeClr val="tx1"/>
                  </a:solidFill>
                </a:ln>
                <a:solidFill>
                  <a:schemeClr val="bg1"/>
                </a:solidFill>
                <a:latin typeface="Century Gothic" panose="020B0502020202020204" pitchFamily="34" charset="0"/>
              </a:rPr>
              <a:t>, 2025</a:t>
            </a:r>
            <a:endParaRPr lang="en-US" sz="2000" b="1" i="1" dirty="0">
              <a:ln w="3175">
                <a:solidFill>
                  <a:schemeClr val="tx1"/>
                </a:solidFill>
              </a:ln>
              <a:solidFill>
                <a:schemeClr val="bg1"/>
              </a:solidFill>
              <a:latin typeface="Century Gothic" panose="020B0502020202020204" pitchFamily="34" charset="0"/>
            </a:endParaRPr>
          </a:p>
        </p:txBody>
      </p:sp>
      <p:sp>
        <p:nvSpPr>
          <p:cNvPr id="3" name="Subtitle 2"/>
          <p:cNvSpPr>
            <a:spLocks noGrp="1"/>
          </p:cNvSpPr>
          <p:nvPr>
            <p:ph type="subTitle" idx="1"/>
          </p:nvPr>
        </p:nvSpPr>
        <p:spPr>
          <a:xfrm>
            <a:off x="-3" y="4100999"/>
            <a:ext cx="7315199" cy="2985601"/>
          </a:xfrm>
          <a:solidFill>
            <a:srgbClr val="000000">
              <a:alpha val="50196"/>
            </a:srgbClr>
          </a:solidFill>
        </p:spPr>
        <p:txBody>
          <a:bodyPr anchor="ctr">
            <a:noAutofit/>
          </a:bodyPr>
          <a:lstStyle/>
          <a:p>
            <a:r>
              <a:rPr lang="en-US" sz="1000" dirty="0">
                <a:solidFill>
                  <a:schemeClr val="bg1"/>
                </a:solidFill>
                <a:latin typeface="Century Gothic" panose="020B0502020202020204" pitchFamily="34" charset="0"/>
              </a:rPr>
              <a:t>Welcome to this one of a kind designer home being offered furnished! Located in the beloved neighborhood of South Windermere, this home has everything you could dream of - proximity to beaches, shops, &amp; restaurants, an idyllic marsh view, mid-century modern architecture, and a contemporary design that perfectly blurs the lines between indoor &amp; outdoor living. Upon entering the home through custom French doors, you'll immediately be welcomed by a large open floor plan and gorgeous hardwoods. You'll gaze ahead to the full sliding Euro Doors that lead you to the expansive porch. The chef's kitchen boasts a custom kitchen island with leathered quartzite countertops, and a tailor-made espresso cabinet with wine fridge. The entertaining area is picture perfect w/ panoramic views and a luxurious bar ready to host all of your friends. Step out onto the back screened-in porch for sweeping Lowcountry scenery, vaulted ceilings, and solar-powered retractable screens. Off of the large living space, you will find a cozy family room with a noise reduction wall that could easily transform into a home office or formal dining room. In your primary suite, enjoy the marsh views, a grand shower, and a custom walk-in closet locally designed by Inspired Closets. Downstairs you will find a second bedroom with French doors opening up to the front porch and a second full bathroom. Up the floating staircase you will find the third and fourth bedrooms, each with en-suite full bathrooms, spacious closets, and exceptional </a:t>
            </a:r>
            <a:r>
              <a:rPr lang="en-US" sz="1000" dirty="0" err="1">
                <a:solidFill>
                  <a:schemeClr val="bg1"/>
                </a:solidFill>
                <a:latin typeface="Century Gothic" panose="020B0502020202020204" pitchFamily="34" charset="0"/>
              </a:rPr>
              <a:t>marshscape</a:t>
            </a:r>
            <a:r>
              <a:rPr lang="en-US" sz="1000" dirty="0">
                <a:solidFill>
                  <a:schemeClr val="bg1"/>
                </a:solidFill>
                <a:latin typeface="Century Gothic" panose="020B0502020202020204" pitchFamily="34" charset="0"/>
              </a:rPr>
              <a:t> views. An upstairs laundry room has been added for convenience. This modern home is incredibly unique for the Charleston area. The marsh front lot is surrounded by both mature trees and stunning new landscaping equipped with lights &amp; irrigation. The expansive front porch features Ipe decking with three large sets of French doors, perfect for letting in natural light or opening up to enjoy a cross breeze through the home. 351 Confederate Circle was designed for those who love modern architecture and bringing the outdoors in. Schedule your showing today!</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106591" y="8422315"/>
            <a:ext cx="1102019"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948142"/>
            <a:ext cx="7315197" cy="190180"/>
          </a:xfrm>
          <a:prstGeom prst="rect">
            <a:avLst/>
          </a:prstGeom>
          <a:solidFill>
            <a:schemeClr val="bg1"/>
          </a:solidFill>
          <a:ln>
            <a:solidFill>
              <a:schemeClr val="bg1"/>
            </a:solidFill>
          </a:ln>
        </p:spPr>
        <p:txBody>
          <a:bodyPr wrap="square">
            <a:spAutoFit/>
          </a:bodyPr>
          <a:lstStyle/>
          <a:p>
            <a:pPr algn="ctr"/>
            <a:r>
              <a:rPr lang="en-US" sz="636" dirty="0">
                <a:latin typeface="Century Gothic" panose="020B0502020202020204" pitchFamily="34" charset="0"/>
              </a:rPr>
              <a:t>AgentOwned Charleston Group | 902 Savannah Hwy | Charleston, SC 29407-7802</a:t>
            </a:r>
          </a:p>
        </p:txBody>
      </p:sp>
      <p:sp>
        <p:nvSpPr>
          <p:cNvPr id="5" name="Rectangle 4"/>
          <p:cNvSpPr/>
          <p:nvPr/>
        </p:nvSpPr>
        <p:spPr>
          <a:xfrm>
            <a:off x="76200" y="2874258"/>
            <a:ext cx="7180408" cy="630942"/>
          </a:xfrm>
          <a:prstGeom prst="rect">
            <a:avLst/>
          </a:prstGeom>
        </p:spPr>
        <p:txBody>
          <a:bodyPr wrap="square">
            <a:spAutoFit/>
          </a:bodyPr>
          <a:lstStyle/>
          <a:p>
            <a:pPr algn="ctr"/>
            <a:r>
              <a:rPr lang="en-US" sz="2000" b="1" dirty="0">
                <a:ln w="3175">
                  <a:noFill/>
                </a:ln>
                <a:solidFill>
                  <a:schemeClr val="bg1"/>
                </a:solidFill>
                <a:latin typeface="Century Gothic" panose="020B0502020202020204" pitchFamily="34" charset="0"/>
              </a:rPr>
              <a:t>351 W Confederate Circle</a:t>
            </a:r>
          </a:p>
          <a:p>
            <a:pPr algn="ctr"/>
            <a:r>
              <a:rPr lang="en-US" sz="1500" b="1" dirty="0">
                <a:ln w="3175">
                  <a:noFill/>
                </a:ln>
                <a:solidFill>
                  <a:schemeClr val="bg1"/>
                </a:solidFill>
                <a:latin typeface="Century Gothic" panose="020B0502020202020204" pitchFamily="34" charset="0"/>
              </a:rPr>
              <a:t>South Windermere | Charleston, SC 29407 | MLS# 25023982 | $2,975,000</a:t>
            </a:r>
          </a:p>
        </p:txBody>
      </p:sp>
      <p:pic>
        <p:nvPicPr>
          <p:cNvPr id="4" name="Picture 3">
            <a:extLst>
              <a:ext uri="{FF2B5EF4-FFF2-40B4-BE49-F238E27FC236}">
                <a16:creationId xmlns:a16="http://schemas.microsoft.com/office/drawing/2014/main" id="{D8D72013-C493-4293-2E53-B8485DD475E2}"/>
              </a:ext>
            </a:extLst>
          </p:cNvPr>
          <p:cNvPicPr preferRelativeResize="0">
            <a:picLocks noChangeAspect="1"/>
          </p:cNvPicPr>
          <p:nvPr/>
        </p:nvPicPr>
        <p:blipFill>
          <a:blip r:embed="rId5" cstate="print">
            <a:extLst>
              <a:ext uri="{28A0092B-C50C-407E-A947-70E740481C1C}">
                <a14:useLocalDpi xmlns:a14="http://schemas.microsoft.com/office/drawing/2010/main" val="0"/>
              </a:ext>
            </a:extLst>
          </a:blip>
          <a:srcRect/>
          <a:stretch/>
        </p:blipFill>
        <p:spPr>
          <a:xfrm>
            <a:off x="8486858" y="2438400"/>
            <a:ext cx="2025104" cy="1351477"/>
          </a:xfrm>
          <a:prstGeom prst="rect">
            <a:avLst/>
          </a:prstGeom>
          <a:ln>
            <a:noFill/>
          </a:ln>
          <a:effectLst/>
        </p:spPr>
      </p:pic>
      <p:pic>
        <p:nvPicPr>
          <p:cNvPr id="7" name="Picture 6">
            <a:extLst>
              <a:ext uri="{FF2B5EF4-FFF2-40B4-BE49-F238E27FC236}">
                <a16:creationId xmlns:a16="http://schemas.microsoft.com/office/drawing/2014/main" id="{6A1784C7-4785-B1C2-15C0-315FD739F43D}"/>
              </a:ext>
            </a:extLst>
          </p:cNvPr>
          <p:cNvPicPr preferRelativeResize="0">
            <a:picLocks noChangeAspect="1"/>
          </p:cNvPicPr>
          <p:nvPr/>
        </p:nvPicPr>
        <p:blipFill>
          <a:blip r:embed="rId6" cstate="print">
            <a:extLst>
              <a:ext uri="{28A0092B-C50C-407E-A947-70E740481C1C}">
                <a14:useLocalDpi xmlns:a14="http://schemas.microsoft.com/office/drawing/2010/main" val="0"/>
              </a:ext>
            </a:extLst>
          </a:blip>
          <a:srcRect/>
          <a:stretch/>
        </p:blipFill>
        <p:spPr>
          <a:xfrm>
            <a:off x="8720168" y="6691071"/>
            <a:ext cx="779242" cy="1067912"/>
          </a:xfrm>
          <a:prstGeom prst="rect">
            <a:avLst/>
          </a:prstGeom>
          <a:ln>
            <a:noFill/>
          </a:ln>
          <a:effectLst/>
        </p:spPr>
      </p:pic>
      <p:pic>
        <p:nvPicPr>
          <p:cNvPr id="8" name="Picture 7">
            <a:extLst>
              <a:ext uri="{FF2B5EF4-FFF2-40B4-BE49-F238E27FC236}">
                <a16:creationId xmlns:a16="http://schemas.microsoft.com/office/drawing/2014/main" id="{5630AFA6-0460-EEE9-9FB5-D4D53247DD7E}"/>
              </a:ext>
            </a:extLst>
          </p:cNvPr>
          <p:cNvPicPr preferRelativeResize="0">
            <a:picLocks noChangeAspect="1"/>
          </p:cNvPicPr>
          <p:nvPr/>
        </p:nvPicPr>
        <p:blipFill>
          <a:blip r:embed="rId7" cstate="print">
            <a:extLst>
              <a:ext uri="{28A0092B-C50C-407E-A947-70E740481C1C}">
                <a14:useLocalDpi xmlns:a14="http://schemas.microsoft.com/office/drawing/2010/main" val="0"/>
              </a:ext>
            </a:extLst>
          </a:blip>
          <a:srcRect/>
          <a:stretch/>
        </p:blipFill>
        <p:spPr>
          <a:xfrm>
            <a:off x="7924800" y="5057304"/>
            <a:ext cx="1598533" cy="1066800"/>
          </a:xfrm>
          <a:prstGeom prst="rect">
            <a:avLst/>
          </a:prstGeom>
          <a:ln>
            <a:noFill/>
          </a:ln>
          <a:effectLst/>
        </p:spPr>
      </p:pic>
      <p:pic>
        <p:nvPicPr>
          <p:cNvPr id="10" name="Picture 9">
            <a:extLst>
              <a:ext uri="{FF2B5EF4-FFF2-40B4-BE49-F238E27FC236}">
                <a16:creationId xmlns:a16="http://schemas.microsoft.com/office/drawing/2014/main" id="{6530D2F2-F145-A13E-9448-9FF03D7137F2}"/>
              </a:ext>
            </a:extLst>
          </p:cNvPr>
          <p:cNvPicPr preferRelativeResize="0">
            <a:picLocks noChangeAspect="1"/>
          </p:cNvPicPr>
          <p:nvPr/>
        </p:nvPicPr>
        <p:blipFill>
          <a:blip r:embed="rId8" cstate="print">
            <a:extLst>
              <a:ext uri="{28A0092B-C50C-407E-A947-70E740481C1C}">
                <a14:useLocalDpi xmlns:a14="http://schemas.microsoft.com/office/drawing/2010/main" val="0"/>
              </a:ext>
            </a:extLst>
          </a:blip>
          <a:stretch/>
        </p:blipFill>
        <p:spPr>
          <a:xfrm>
            <a:off x="91440" y="7162800"/>
            <a:ext cx="1737360" cy="1092250"/>
          </a:xfrm>
          <a:prstGeom prst="rect">
            <a:avLst/>
          </a:prstGeom>
          <a:ln>
            <a:noFill/>
          </a:ln>
          <a:effectLst/>
        </p:spPr>
      </p:pic>
      <p:pic>
        <p:nvPicPr>
          <p:cNvPr id="11" name="Picture 10">
            <a:extLst>
              <a:ext uri="{FF2B5EF4-FFF2-40B4-BE49-F238E27FC236}">
                <a16:creationId xmlns:a16="http://schemas.microsoft.com/office/drawing/2014/main" id="{4F581FCF-5E26-7B5E-35EC-95C45F46C158}"/>
              </a:ext>
            </a:extLst>
          </p:cNvPr>
          <p:cNvPicPr preferRelativeResize="0">
            <a:picLocks noChangeAspect="1"/>
          </p:cNvPicPr>
          <p:nvPr/>
        </p:nvPicPr>
        <p:blipFill>
          <a:blip r:embed="rId9" cstate="print">
            <a:extLst>
              <a:ext uri="{28A0092B-C50C-407E-A947-70E740481C1C}">
                <a14:useLocalDpi xmlns:a14="http://schemas.microsoft.com/office/drawing/2010/main" val="0"/>
              </a:ext>
            </a:extLst>
          </a:blip>
          <a:srcRect b="4224"/>
          <a:stretch>
            <a:fillRect/>
          </a:stretch>
        </p:blipFill>
        <p:spPr>
          <a:xfrm>
            <a:off x="1889760" y="7162801"/>
            <a:ext cx="1737360" cy="1092250"/>
          </a:xfrm>
          <a:prstGeom prst="rect">
            <a:avLst/>
          </a:prstGeom>
          <a:ln>
            <a:noFill/>
          </a:ln>
          <a:effectLst/>
        </p:spPr>
      </p:pic>
      <p:pic>
        <p:nvPicPr>
          <p:cNvPr id="12" name="Picture 11">
            <a:extLst>
              <a:ext uri="{FF2B5EF4-FFF2-40B4-BE49-F238E27FC236}">
                <a16:creationId xmlns:a16="http://schemas.microsoft.com/office/drawing/2014/main" id="{2D88D742-11E9-F6C3-918E-F77415517CAC}"/>
              </a:ext>
            </a:extLst>
          </p:cNvPr>
          <p:cNvPicPr preferRelativeResize="0">
            <a:picLocks noChangeAspect="1"/>
          </p:cNvPicPr>
          <p:nvPr/>
        </p:nvPicPr>
        <p:blipFill>
          <a:blip r:embed="rId10" cstate="print">
            <a:extLst>
              <a:ext uri="{28A0092B-C50C-407E-A947-70E740481C1C}">
                <a14:useLocalDpi xmlns:a14="http://schemas.microsoft.com/office/drawing/2010/main" val="0"/>
              </a:ext>
            </a:extLst>
          </a:blip>
          <a:srcRect b="7072"/>
          <a:stretch>
            <a:fillRect/>
          </a:stretch>
        </p:blipFill>
        <p:spPr>
          <a:xfrm>
            <a:off x="3688080" y="7162801"/>
            <a:ext cx="1737360" cy="1092250"/>
          </a:xfrm>
          <a:prstGeom prst="rect">
            <a:avLst/>
          </a:prstGeom>
          <a:ln>
            <a:noFill/>
          </a:ln>
          <a:effectLst/>
        </p:spPr>
      </p:pic>
      <p:pic>
        <p:nvPicPr>
          <p:cNvPr id="13" name="Picture 12">
            <a:extLst>
              <a:ext uri="{FF2B5EF4-FFF2-40B4-BE49-F238E27FC236}">
                <a16:creationId xmlns:a16="http://schemas.microsoft.com/office/drawing/2014/main" id="{62B0433D-0911-8B7A-F6C5-48BAC8C66B4E}"/>
              </a:ext>
            </a:extLst>
          </p:cNvPr>
          <p:cNvPicPr preferRelativeResize="0">
            <a:picLocks noChangeAspect="1"/>
          </p:cNvPicPr>
          <p:nvPr/>
        </p:nvPicPr>
        <p:blipFill>
          <a:blip r:embed="rId11" cstate="print">
            <a:extLst>
              <a:ext uri="{28A0092B-C50C-407E-A947-70E740481C1C}">
                <a14:useLocalDpi xmlns:a14="http://schemas.microsoft.com/office/drawing/2010/main" val="0"/>
              </a:ext>
            </a:extLst>
          </a:blip>
          <a:srcRect b="4519"/>
          <a:stretch>
            <a:fillRect/>
          </a:stretch>
        </p:blipFill>
        <p:spPr>
          <a:xfrm>
            <a:off x="5486400" y="7162801"/>
            <a:ext cx="1737360" cy="1092250"/>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1926</TotalTime>
  <Words>440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Seller Offering a $20,000 Bonus +2.5% BAC w/ Ratified Contract Before September 13th, 2025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80</cp:revision>
  <dcterms:created xsi:type="dcterms:W3CDTF">2006-08-16T00:00:00Z</dcterms:created>
  <dcterms:modified xsi:type="dcterms:W3CDTF">2025-09-09T19:23:03Z</dcterms:modified>
</cp:coreProperties>
</file>