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026" y="425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hyperlink" Target="https://vimeo.com/855216504?share=copy" TargetMode="External"/><Relationship Id="rId21" Type="http://schemas.openxmlformats.org/officeDocument/2006/relationships/image" Target="../media/image17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1.jp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https://jerry-mattice-photography-llc.aryeo.com/videos/438b6d17-cdae-4bd5-b551-1c512af09dd1" TargetMode="External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23" Type="http://schemas.openxmlformats.org/officeDocument/2006/relationships/image" Target="../media/image19.jpeg"/><Relationship Id="rId10" Type="http://schemas.openxmlformats.org/officeDocument/2006/relationships/image" Target="../media/image7.png"/><Relationship Id="rId19" Type="http://schemas.openxmlformats.org/officeDocument/2006/relationships/image" Target="../media/image15.jpeg"/><Relationship Id="rId4" Type="http://schemas.openxmlformats.org/officeDocument/2006/relationships/hyperlink" Target="https://jerry-mattice-photography-llc.aryeo.com/videos/6b971541-8626-4cb0-a548-bdc97a8acf30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2547" r="-104" b="12162"/>
          <a:stretch/>
        </p:blipFill>
        <p:spPr bwMode="auto">
          <a:xfrm>
            <a:off x="0" y="738664"/>
            <a:ext cx="7315200" cy="31800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73152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1800" b="1" dirty="0">
                <a:latin typeface="Castellar" panose="020A0402060406010301" pitchFamily="18" charset="0"/>
              </a:rPr>
              <a:t>2 New Listings &amp; Open House Extravaganza</a:t>
            </a:r>
          </a:p>
          <a:p>
            <a:pPr algn="ctr"/>
            <a:r>
              <a:rPr lang="en-US" sz="1800" b="1" dirty="0">
                <a:latin typeface="Castellar" panose="020A0402060406010301" pitchFamily="18" charset="0"/>
              </a:rPr>
              <a:t>in the Four Seasons</a:t>
            </a:r>
          </a:p>
          <a:p>
            <a:pPr algn="ctr"/>
            <a:r>
              <a:rPr lang="en-US" sz="1800" b="1" dirty="0">
                <a:latin typeface="Castellar" panose="020A0402060406010301" pitchFamily="18" charset="0"/>
              </a:rPr>
              <a:t>Saturday, August 19</a:t>
            </a:r>
            <a:r>
              <a:rPr lang="en-US" sz="1800" b="1" baseline="30000" dirty="0">
                <a:latin typeface="Castellar" panose="020A0402060406010301" pitchFamily="18" charset="0"/>
              </a:rPr>
              <a:t>th</a:t>
            </a:r>
            <a:r>
              <a:rPr lang="en-US" sz="1800" b="1" dirty="0">
                <a:latin typeface="Castellar" panose="020A0402060406010301" pitchFamily="18" charset="0"/>
              </a:rPr>
              <a:t> from 11-2 PM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80455"/>
            <a:ext cx="3657600" cy="674847"/>
          </a:xfrm>
          <a:solidFill>
            <a:schemeClr val="bg2">
              <a:lumMod val="75000"/>
            </a:schemeClr>
          </a:solidFill>
        </p:spPr>
        <p:txBody>
          <a:bodyPr anchor="ctr">
            <a:noAutofit/>
          </a:bodyPr>
          <a:lstStyle/>
          <a:p>
            <a:r>
              <a:rPr lang="en-US" sz="18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351 Tupelo Lake Drive</a:t>
            </a:r>
            <a:br>
              <a:rPr lang="en-US" sz="18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MLS# 23018801 | $779,000</a:t>
            </a:r>
            <a:br>
              <a:rPr lang="en-US" sz="12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  <a:hlinkClick r:id="rId3"/>
              </a:rPr>
              <a:t>Video Walkthrough</a:t>
            </a:r>
            <a:endParaRPr lang="en-US" sz="14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0" y="5822508"/>
            <a:ext cx="3505199" cy="934712"/>
          </a:xfrm>
        </p:spPr>
        <p:txBody>
          <a:bodyPr anchor="ctr">
            <a:noAutofit/>
          </a:bodyPr>
          <a:lstStyle/>
          <a:p>
            <a:r>
              <a:rPr lang="en-US" sz="9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4"/>
              </a:rPr>
              <a:t>Take a Video Tour</a:t>
            </a:r>
            <a:endParaRPr lang="en-US" sz="900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-114301" y="-838200"/>
            <a:ext cx="7551419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Darrell Creek Elevated Home With Elevator &amp; Salt Pool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8935594"/>
            <a:ext cx="7315200" cy="2000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dirty="0" err="1">
                <a:latin typeface="Century Gothic" panose="020B0502020202020204" pitchFamily="34" charset="0"/>
                <a:cs typeface="Microsoft Sans Serif" panose="020B0604020202020204" pitchFamily="34" charset="0"/>
              </a:rPr>
              <a:t>AgentOwned</a:t>
            </a:r>
            <a:r>
              <a:rPr lang="en-US" sz="700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 Realty Preferred Group | 824 Johnnie Dodds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8560713"/>
            <a:ext cx="36576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Lauren Parker</a:t>
            </a:r>
          </a:p>
          <a:p>
            <a:pPr algn="ctr"/>
            <a:r>
              <a:rPr lang="en-US" sz="900" dirty="0">
                <a:latin typeface="Century Gothic" panose="020B0502020202020204" pitchFamily="34" charset="0"/>
              </a:rPr>
              <a:t>843-607-0971 | lauren.parker@agentownedrealty.com</a:t>
            </a:r>
          </a:p>
        </p:txBody>
      </p:sp>
      <p:pic>
        <p:nvPicPr>
          <p:cNvPr id="5" name="Picture 4" descr="A picture containing building, porch, walkway, colonnade&#10;&#10;Description automatically generated">
            <a:extLst>
              <a:ext uri="{FF2B5EF4-FFF2-40B4-BE49-F238E27FC236}">
                <a16:creationId xmlns:a16="http://schemas.microsoft.com/office/drawing/2014/main" id="{06706907-D1C2-453C-28E6-D7D19130A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828800"/>
            <a:ext cx="1838400" cy="12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CEB88-EAC6-7E4A-0BC6-B5FCDD8DA7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6654" y="19050"/>
            <a:ext cx="1838400" cy="1224006"/>
          </a:xfrm>
          <a:prstGeom prst="rect">
            <a:avLst/>
          </a:prstGeom>
          <a:ln w="127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A42E15-D4BC-28C4-E9AD-CFD1847D7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2209800"/>
            <a:ext cx="1838400" cy="1225600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9915FE-ADB6-4EA6-7B26-DC67699FDB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3529931"/>
            <a:ext cx="1838400" cy="1226398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04E3E-3385-7A0C-884D-EAF28995D4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8008" y="7692170"/>
            <a:ext cx="1834820" cy="1221623"/>
          </a:xfrm>
          <a:prstGeom prst="rect">
            <a:avLst/>
          </a:prstGeom>
          <a:ln w="12700">
            <a:noFill/>
          </a:ln>
        </p:spPr>
      </p:pic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73FAF831-4F07-F129-876A-C82D99E74752}"/>
              </a:ext>
            </a:extLst>
          </p:cNvPr>
          <p:cNvSpPr/>
          <p:nvPr/>
        </p:nvSpPr>
        <p:spPr>
          <a:xfrm rot="5400000">
            <a:off x="7768494" y="930153"/>
            <a:ext cx="2065212" cy="1905000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C520F-502C-AF2B-869D-9329DFADA9A3}"/>
              </a:ext>
            </a:extLst>
          </p:cNvPr>
          <p:cNvGrpSpPr/>
          <p:nvPr/>
        </p:nvGrpSpPr>
        <p:grpSpPr>
          <a:xfrm>
            <a:off x="9906000" y="59614"/>
            <a:ext cx="1975923" cy="1302584"/>
            <a:chOff x="5181597" y="760892"/>
            <a:chExt cx="1975923" cy="1302584"/>
          </a:xfrm>
        </p:grpSpPr>
        <p:sp>
          <p:nvSpPr>
            <p:cNvPr id="12" name="Star: 16 Points 11">
              <a:extLst>
                <a:ext uri="{FF2B5EF4-FFF2-40B4-BE49-F238E27FC236}">
                  <a16:creationId xmlns:a16="http://schemas.microsoft.com/office/drawing/2014/main" id="{1E2C8B57-FC53-61C9-6879-3B178F7187BF}"/>
                </a:ext>
              </a:extLst>
            </p:cNvPr>
            <p:cNvSpPr/>
            <p:nvPr/>
          </p:nvSpPr>
          <p:spPr>
            <a:xfrm>
              <a:off x="5181597" y="760892"/>
              <a:ext cx="1975923" cy="1302584"/>
            </a:xfrm>
            <a:prstGeom prst="star16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55790D-EA18-21FE-32C0-A28AF34EC4D4}"/>
                </a:ext>
              </a:extLst>
            </p:cNvPr>
            <p:cNvSpPr txBox="1"/>
            <p:nvPr/>
          </p:nvSpPr>
          <p:spPr>
            <a:xfrm>
              <a:off x="5389369" y="1458873"/>
              <a:ext cx="15603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Offering $3000</a:t>
              </a:r>
            </a:p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Lender Credit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4B76D46-7400-86B3-23B2-0B07A82F0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358" y="1239360"/>
              <a:ext cx="914400" cy="209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696FFF-D012-C737-EBF4-FDCD6A1F1C03}"/>
                </a:ext>
              </a:extLst>
            </p:cNvPr>
            <p:cNvSpPr txBox="1"/>
            <p:nvPr/>
          </p:nvSpPr>
          <p:spPr>
            <a:xfrm>
              <a:off x="5449168" y="967589"/>
              <a:ext cx="14407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latin typeface="Avenir Next LT Pro" panose="020B0504020202020204" pitchFamily="34" charset="0"/>
                </a:rPr>
                <a:t>Co-sponsored by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4B56E75-FFE7-2309-0977-E21E1F20E0BA}"/>
              </a:ext>
            </a:extLst>
          </p:cNvPr>
          <p:cNvSpPr txBox="1">
            <a:spLocks/>
          </p:cNvSpPr>
          <p:nvPr/>
        </p:nvSpPr>
        <p:spPr>
          <a:xfrm>
            <a:off x="3657600" y="3980455"/>
            <a:ext cx="3657600" cy="674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577 Tidewater Chase Ln</a:t>
            </a:r>
          </a:p>
          <a:p>
            <a:r>
              <a:rPr lang="en-US" sz="12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MLS# 23016976 | $749,000</a:t>
            </a:r>
          </a:p>
          <a:p>
            <a:r>
              <a:rPr lang="en-US" sz="12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  <a:hlinkClick r:id="rId11"/>
              </a:rPr>
              <a:t>Video Walkthrough</a:t>
            </a:r>
            <a:endParaRPr lang="en-US" sz="14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57C2EC-4EAE-9EEE-318D-E98FDEF55D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5624" y="5998008"/>
            <a:ext cx="1734947" cy="1156631"/>
          </a:xfrm>
          <a:prstGeom prst="rect">
            <a:avLst/>
          </a:prstGeom>
          <a:ln w="12700"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28DF00-1914-F247-C3D5-012065D74B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20" y="5998733"/>
            <a:ext cx="1737360" cy="1156792"/>
          </a:xfrm>
          <a:prstGeom prst="rect">
            <a:avLst/>
          </a:prstGeom>
          <a:ln w="12700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77FF62-2963-C01D-22C8-F057D5B7E1A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450" y="5997204"/>
            <a:ext cx="1735101" cy="1156734"/>
          </a:xfrm>
          <a:prstGeom prst="rect">
            <a:avLst/>
          </a:prstGeom>
          <a:ln w="12700"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A02CAA-71F9-9D49-5360-B4DA9FA5ADF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1999" y="5997204"/>
            <a:ext cx="1735101" cy="1156734"/>
          </a:xfrm>
          <a:prstGeom prst="rect">
            <a:avLst/>
          </a:prstGeom>
          <a:ln w="12700"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6B0B2A-DEE1-5206-5A72-A6184CAAF4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205" y="7279683"/>
            <a:ext cx="1737360" cy="1156792"/>
          </a:xfrm>
          <a:prstGeom prst="rect">
            <a:avLst/>
          </a:prstGeom>
          <a:ln w="12700"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FC6498-FD10-EC30-0C0B-1B3F505073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7" y="7279764"/>
            <a:ext cx="1737360" cy="1158240"/>
          </a:xfrm>
          <a:prstGeom prst="rect">
            <a:avLst/>
          </a:prstGeom>
          <a:ln w="12700"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122844-6B21-CFD3-CB5A-D1A0AED3385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2237" y="7279711"/>
            <a:ext cx="1735101" cy="1155229"/>
          </a:xfrm>
          <a:prstGeom prst="rect">
            <a:avLst/>
          </a:prstGeom>
          <a:ln w="12700"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B31451-121A-4DB3-8B9E-A0D5FFC953A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7480" y="7278959"/>
            <a:ext cx="1731712" cy="1156734"/>
          </a:xfrm>
          <a:prstGeom prst="rect">
            <a:avLst/>
          </a:prstGeom>
          <a:ln w="12700"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A0A66A3-F5A8-5F9B-5A11-5C2EA701ECB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4984" y="4716550"/>
            <a:ext cx="1736228" cy="1156038"/>
          </a:xfrm>
          <a:prstGeom prst="rect">
            <a:avLst/>
          </a:prstGeom>
          <a:ln w="12700"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513BC3D-5737-7992-30E7-AA75ABAC90C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40" y="4717058"/>
            <a:ext cx="1737120" cy="1156633"/>
          </a:xfrm>
          <a:prstGeom prst="rect">
            <a:avLst/>
          </a:prstGeom>
          <a:ln w="12700"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9F3B53-282E-8F1C-D7AA-8A27DCA6B00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450" y="4715449"/>
            <a:ext cx="1735101" cy="1156734"/>
          </a:xfrm>
          <a:prstGeom prst="rect">
            <a:avLst/>
          </a:prstGeom>
          <a:ln w="12700"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55BB3A-51B2-AB26-17D4-D9245D09C18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0871" y="4715449"/>
            <a:ext cx="1737358" cy="1156733"/>
          </a:xfrm>
          <a:prstGeom prst="rect">
            <a:avLst/>
          </a:prstGeom>
          <a:ln w="1270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C97976-B5A6-1348-10B1-493B8BA4C61E}"/>
              </a:ext>
            </a:extLst>
          </p:cNvPr>
          <p:cNvSpPr/>
          <p:nvPr/>
        </p:nvSpPr>
        <p:spPr>
          <a:xfrm>
            <a:off x="0" y="8560713"/>
            <a:ext cx="36576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Elissa Campbell</a:t>
            </a:r>
          </a:p>
          <a:p>
            <a:pPr algn="ctr"/>
            <a:r>
              <a:rPr lang="en-US" sz="900" dirty="0">
                <a:latin typeface="Century Gothic" panose="020B0502020202020204" pitchFamily="34" charset="0"/>
              </a:rPr>
              <a:t>843-853-1433 | elissa.campbell@agentownedrealty.com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FE3A2-A410-B717-22C4-F4D80A9472EC}"/>
              </a:ext>
            </a:extLst>
          </p:cNvPr>
          <p:cNvSpPr txBox="1"/>
          <p:nvPr/>
        </p:nvSpPr>
        <p:spPr>
          <a:xfrm>
            <a:off x="16346" y="942201"/>
            <a:ext cx="7298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Century Gothic" panose="020B0502020202020204" pitchFamily="34" charset="0"/>
              </a:rPr>
              <a:t>Mimosas and Sweet Treats will be served. Door prizes for all and Grand Prizes at each house! </a:t>
            </a: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120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Castellar</vt:lpstr>
      <vt:lpstr>Century Gothic</vt:lpstr>
      <vt:lpstr>Gabriola</vt:lpstr>
      <vt:lpstr>Office Theme</vt:lpstr>
      <vt:lpstr>351 Tupelo Lake Drive MLS# 23018801 | $779,000 Video Walkthrough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78</cp:revision>
  <dcterms:created xsi:type="dcterms:W3CDTF">2006-08-16T00:00:00Z</dcterms:created>
  <dcterms:modified xsi:type="dcterms:W3CDTF">2023-08-17T16:02:35Z</dcterms:modified>
</cp:coreProperties>
</file>