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128016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24" y="1962"/>
      </p:cViewPr>
      <p:guideLst>
        <p:guide orient="horz" pos="4032"/>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976796"/>
            <a:ext cx="582930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7254240"/>
            <a:ext cx="4800600" cy="32715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512660"/>
            <a:ext cx="154305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512660"/>
            <a:ext cx="451485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8226214"/>
            <a:ext cx="5829300" cy="254254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5425866"/>
            <a:ext cx="5829300" cy="28003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987042"/>
            <a:ext cx="3028950" cy="8448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987042"/>
            <a:ext cx="3028950" cy="8448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865544"/>
            <a:ext cx="3030141" cy="11942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4059766"/>
            <a:ext cx="3030141" cy="73757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865544"/>
            <a:ext cx="3031331" cy="11942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4059766"/>
            <a:ext cx="3031331" cy="73757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509694"/>
            <a:ext cx="2256235" cy="216916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509695"/>
            <a:ext cx="3833813" cy="109258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678855"/>
            <a:ext cx="2256235" cy="87566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8961121"/>
            <a:ext cx="4114800" cy="105791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1143846"/>
            <a:ext cx="4114800" cy="76809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10019032"/>
            <a:ext cx="4114800" cy="15024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512658"/>
            <a:ext cx="6172200" cy="2133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987042"/>
            <a:ext cx="6172200" cy="84484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11865188"/>
            <a:ext cx="1600200" cy="681566"/>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2/18/2015</a:t>
            </a:fld>
            <a:endParaRPr lang="en-US"/>
          </a:p>
        </p:txBody>
      </p:sp>
      <p:sp>
        <p:nvSpPr>
          <p:cNvPr id="5" name="Footer Placeholder 4"/>
          <p:cNvSpPr>
            <a:spLocks noGrp="1"/>
          </p:cNvSpPr>
          <p:nvPr>
            <p:ph type="ftr" sz="quarter" idx="3"/>
          </p:nvPr>
        </p:nvSpPr>
        <p:spPr>
          <a:xfrm>
            <a:off x="2343150" y="11865188"/>
            <a:ext cx="2171700" cy="68156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11865188"/>
            <a:ext cx="1600200" cy="681566"/>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http://tours.listingsinmotion.com/271785?idx=1" TargetMode="External"/><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5" name="Rectangle 4"/>
          <p:cNvSpPr/>
          <p:nvPr/>
        </p:nvSpPr>
        <p:spPr>
          <a:xfrm>
            <a:off x="304800" y="228600"/>
            <a:ext cx="6248400" cy="12344400"/>
          </a:xfrm>
          <a:prstGeom prst="rect">
            <a:avLst/>
          </a:prstGeom>
          <a:solidFill>
            <a:schemeClr val="tx1"/>
          </a:solidFill>
          <a:ln w="76200">
            <a:solidFill>
              <a:schemeClr val="bg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19100" y="381000"/>
            <a:ext cx="6019800" cy="12039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33400" y="304800"/>
            <a:ext cx="5791200" cy="646331"/>
          </a:xfrm>
          <a:prstGeom prst="rect">
            <a:avLst/>
          </a:prstGeom>
        </p:spPr>
        <p:txBody>
          <a:bodyPr wrap="square">
            <a:spAutoFit/>
          </a:bodyPr>
          <a:lstStyle/>
          <a:p>
            <a:pPr algn="ctr"/>
            <a:r>
              <a:rPr lang="en-US" sz="2000" dirty="0">
                <a:solidFill>
                  <a:schemeClr val="tx2">
                    <a:lumMod val="50000"/>
                  </a:schemeClr>
                </a:solidFill>
                <a:effectLst>
                  <a:outerShdw blurRad="38100" dist="38100" dir="2700000" algn="tl">
                    <a:srgbClr val="000000">
                      <a:alpha val="43137"/>
                    </a:srgbClr>
                  </a:outerShdw>
                </a:effectLst>
                <a:latin typeface="Adobe Caslon Pro" pitchFamily="18" charset="0"/>
              </a:rPr>
              <a:t>Park West Agent Open </a:t>
            </a:r>
            <a:r>
              <a:rPr lang="en-US" sz="2000" dirty="0" smtClean="0">
                <a:solidFill>
                  <a:schemeClr val="tx2">
                    <a:lumMod val="50000"/>
                  </a:schemeClr>
                </a:solidFill>
                <a:effectLst>
                  <a:outerShdw blurRad="38100" dist="38100" dir="2700000" algn="tl">
                    <a:srgbClr val="000000">
                      <a:alpha val="43137"/>
                    </a:srgbClr>
                  </a:outerShdw>
                </a:effectLst>
                <a:latin typeface="Adobe Caslon Pro" pitchFamily="18" charset="0"/>
              </a:rPr>
              <a:t>House</a:t>
            </a:r>
          </a:p>
          <a:p>
            <a:pPr algn="ctr"/>
            <a:r>
              <a:rPr lang="en-US" sz="1600" dirty="0">
                <a:solidFill>
                  <a:schemeClr val="tx2">
                    <a:lumMod val="50000"/>
                  </a:schemeClr>
                </a:solidFill>
                <a:effectLst>
                  <a:outerShdw blurRad="38100" dist="38100" dir="2700000" algn="tl">
                    <a:srgbClr val="000000">
                      <a:alpha val="43137"/>
                    </a:srgbClr>
                  </a:outerShdw>
                </a:effectLst>
                <a:latin typeface="Adobe Caslon Pro" pitchFamily="18" charset="0"/>
              </a:rPr>
              <a:t>Thursday, </a:t>
            </a:r>
            <a:r>
              <a:rPr lang="en-US" sz="1600" dirty="0" smtClean="0">
                <a:solidFill>
                  <a:schemeClr val="tx2">
                    <a:lumMod val="50000"/>
                  </a:schemeClr>
                </a:solidFill>
                <a:effectLst>
                  <a:outerShdw blurRad="38100" dist="38100" dir="2700000" algn="tl">
                    <a:srgbClr val="000000">
                      <a:alpha val="43137"/>
                    </a:srgbClr>
                  </a:outerShdw>
                </a:effectLst>
                <a:latin typeface="Adobe Caslon Pro" pitchFamily="18" charset="0"/>
              </a:rPr>
              <a:t>February 19th </a:t>
            </a:r>
            <a:r>
              <a:rPr lang="en-US" sz="1600" dirty="0">
                <a:solidFill>
                  <a:schemeClr val="tx2">
                    <a:lumMod val="50000"/>
                  </a:schemeClr>
                </a:solidFill>
                <a:effectLst>
                  <a:outerShdw blurRad="38100" dist="38100" dir="2700000" algn="tl">
                    <a:srgbClr val="000000">
                      <a:alpha val="43137"/>
                    </a:srgbClr>
                  </a:outerShdw>
                </a:effectLst>
                <a:latin typeface="Adobe Caslon Pro" pitchFamily="18" charset="0"/>
              </a:rPr>
              <a:t>from </a:t>
            </a:r>
            <a:r>
              <a:rPr lang="en-US" sz="1600" dirty="0" smtClean="0">
                <a:solidFill>
                  <a:schemeClr val="tx2">
                    <a:lumMod val="50000"/>
                  </a:schemeClr>
                </a:solidFill>
                <a:effectLst>
                  <a:outerShdw blurRad="38100" dist="38100" dir="2700000" algn="tl">
                    <a:srgbClr val="000000">
                      <a:alpha val="43137"/>
                    </a:srgbClr>
                  </a:outerShdw>
                </a:effectLst>
                <a:latin typeface="Adobe Caslon Pro" pitchFamily="18" charset="0"/>
              </a:rPr>
              <a:t>11:00a-1:00p</a:t>
            </a:r>
            <a:endParaRPr lang="en-US" sz="2000" dirty="0">
              <a:solidFill>
                <a:schemeClr val="tx2">
                  <a:lumMod val="50000"/>
                </a:schemeClr>
              </a:solidFill>
              <a:effectLst>
                <a:outerShdw blurRad="38100" dist="38100" dir="2700000" algn="tl">
                  <a:srgbClr val="000000">
                    <a:alpha val="43137"/>
                  </a:srgbClr>
                </a:outerShdw>
              </a:effectLst>
              <a:latin typeface="Adobe Caslon Pro" pitchFamily="18" charset="0"/>
            </a:endParaRPr>
          </a:p>
        </p:txBody>
      </p:sp>
      <p:sp>
        <p:nvSpPr>
          <p:cNvPr id="8" name="Rectangle 7"/>
          <p:cNvSpPr/>
          <p:nvPr/>
        </p:nvSpPr>
        <p:spPr>
          <a:xfrm>
            <a:off x="552231" y="965721"/>
            <a:ext cx="5753538" cy="307777"/>
          </a:xfrm>
          <a:prstGeom prst="rect">
            <a:avLst/>
          </a:prstGeom>
        </p:spPr>
        <p:txBody>
          <a:bodyPr wrap="square">
            <a:spAutoFit/>
          </a:bodyPr>
          <a:lstStyle/>
          <a:p>
            <a:pPr algn="ctr"/>
            <a:r>
              <a:rPr lang="en-US" sz="1400" b="1" i="1" dirty="0" smtClean="0">
                <a:solidFill>
                  <a:schemeClr val="bg1"/>
                </a:solidFill>
                <a:latin typeface="Adobe Caslon Pro" pitchFamily="18" charset="0"/>
              </a:rPr>
              <a:t>Lunch will be Served &amp; Drawing </a:t>
            </a:r>
            <a:r>
              <a:rPr lang="en-US" sz="1400" b="1" i="1" dirty="0">
                <a:solidFill>
                  <a:schemeClr val="bg1"/>
                </a:solidFill>
                <a:latin typeface="Adobe Caslon Pro" pitchFamily="18" charset="0"/>
              </a:rPr>
              <a:t>for $100 </a:t>
            </a:r>
            <a:r>
              <a:rPr lang="en-US" sz="1400" b="1" i="1" dirty="0" smtClean="0">
                <a:solidFill>
                  <a:schemeClr val="bg1"/>
                </a:solidFill>
                <a:latin typeface="Adobe Caslon Pro" pitchFamily="18" charset="0"/>
              </a:rPr>
              <a:t>Cash!!</a:t>
            </a:r>
          </a:p>
        </p:txBody>
      </p:sp>
      <p:sp>
        <p:nvSpPr>
          <p:cNvPr id="19" name="Rectangle 18"/>
          <p:cNvSpPr/>
          <p:nvPr/>
        </p:nvSpPr>
        <p:spPr>
          <a:xfrm>
            <a:off x="588308" y="4670403"/>
            <a:ext cx="5681385" cy="584775"/>
          </a:xfrm>
          <a:prstGeom prst="rect">
            <a:avLst/>
          </a:prstGeom>
        </p:spPr>
        <p:txBody>
          <a:bodyPr wrap="square" lIns="0" tIns="0" rIns="0" bIns="0">
            <a:spAutoFit/>
          </a:bodyPr>
          <a:lstStyle/>
          <a:p>
            <a:pPr algn="ctr"/>
            <a:r>
              <a:rPr lang="en-US" sz="1400" b="1" dirty="0" smtClean="0">
                <a:solidFill>
                  <a:schemeClr val="bg1"/>
                </a:solidFill>
                <a:latin typeface="Adobe Caslon Pro" pitchFamily="18" charset="0"/>
              </a:rPr>
              <a:t>3525 </a:t>
            </a:r>
            <a:r>
              <a:rPr lang="en-US" sz="1400" b="1" dirty="0">
                <a:solidFill>
                  <a:schemeClr val="bg1"/>
                </a:solidFill>
                <a:latin typeface="Adobe Caslon Pro" pitchFamily="18" charset="0"/>
              </a:rPr>
              <a:t>Henrietta Hartford </a:t>
            </a:r>
            <a:r>
              <a:rPr lang="en-US" sz="1400" b="1" dirty="0" smtClean="0">
                <a:solidFill>
                  <a:schemeClr val="bg1"/>
                </a:solidFill>
                <a:latin typeface="Adobe Caslon Pro" pitchFamily="18" charset="0"/>
              </a:rPr>
              <a:t>Road</a:t>
            </a:r>
            <a:endParaRPr lang="en-US" sz="1200" b="1" dirty="0" smtClean="0">
              <a:solidFill>
                <a:schemeClr val="bg1"/>
              </a:solidFill>
              <a:latin typeface="Adobe Caslon Pro" pitchFamily="18" charset="0"/>
            </a:endParaRPr>
          </a:p>
          <a:p>
            <a:pPr algn="ctr"/>
            <a:r>
              <a:rPr lang="en-US" sz="1200" dirty="0">
                <a:solidFill>
                  <a:schemeClr val="bg1"/>
                </a:solidFill>
                <a:latin typeface="Adobe Caslon Pro" pitchFamily="18" charset="0"/>
              </a:rPr>
              <a:t>5 bedrooms, 4 baths, 3569 </a:t>
            </a:r>
            <a:r>
              <a:rPr lang="en-US" sz="1200" dirty="0" err="1">
                <a:solidFill>
                  <a:schemeClr val="bg1"/>
                </a:solidFill>
                <a:latin typeface="Adobe Caslon Pro" pitchFamily="18" charset="0"/>
              </a:rPr>
              <a:t>sq</a:t>
            </a:r>
            <a:r>
              <a:rPr lang="en-US" sz="1200" dirty="0">
                <a:solidFill>
                  <a:schemeClr val="bg1"/>
                </a:solidFill>
                <a:latin typeface="Adobe Caslon Pro" pitchFamily="18" charset="0"/>
              </a:rPr>
              <a:t> </a:t>
            </a:r>
            <a:r>
              <a:rPr lang="en-US" sz="1200" dirty="0" err="1">
                <a:solidFill>
                  <a:schemeClr val="bg1"/>
                </a:solidFill>
                <a:latin typeface="Adobe Caslon Pro" pitchFamily="18" charset="0"/>
              </a:rPr>
              <a:t>ft</a:t>
            </a:r>
            <a:endParaRPr lang="en-US" sz="1200" dirty="0">
              <a:solidFill>
                <a:schemeClr val="bg1"/>
              </a:solidFill>
              <a:latin typeface="Adobe Caslon Pro" pitchFamily="18" charset="0"/>
            </a:endParaRPr>
          </a:p>
          <a:p>
            <a:pPr algn="ctr"/>
            <a:r>
              <a:rPr lang="en-US" sz="1200">
                <a:solidFill>
                  <a:schemeClr val="bg1"/>
                </a:solidFill>
                <a:latin typeface="Adobe Caslon Pro" pitchFamily="18" charset="0"/>
              </a:rPr>
              <a:t>MLS# 14029452 ~ Offered at $825,000</a:t>
            </a:r>
            <a:endParaRPr lang="en-US" sz="1200" dirty="0" smtClean="0">
              <a:solidFill>
                <a:schemeClr val="bg1"/>
              </a:solidFill>
              <a:latin typeface="Adobe Caslon Pro" pitchFamily="18" charset="0"/>
            </a:endParaRPr>
          </a:p>
        </p:txBody>
      </p:sp>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b="11379"/>
          <a:stretch/>
        </p:blipFill>
        <p:spPr bwMode="auto">
          <a:xfrm>
            <a:off x="578892" y="1219200"/>
            <a:ext cx="5700216" cy="336772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533400" y="5269768"/>
            <a:ext cx="5791200" cy="1219199"/>
            <a:chOff x="533400" y="6098547"/>
            <a:chExt cx="5791200" cy="1219199"/>
          </a:xfrm>
        </p:grpSpPr>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6098547"/>
              <a:ext cx="1828800" cy="1219199"/>
            </a:xfrm>
            <a:prstGeom prst="rect">
              <a:avLst/>
            </a:prstGeom>
            <a:ln>
              <a:solidFill>
                <a:schemeClr val="tx1"/>
              </a:solidFill>
            </a:ln>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4601" y="6098547"/>
              <a:ext cx="1828800" cy="1219199"/>
            </a:xfrm>
            <a:prstGeom prst="rect">
              <a:avLst/>
            </a:prstGeom>
            <a:ln>
              <a:solidFill>
                <a:schemeClr val="tx1"/>
              </a:solidFill>
            </a:ln>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95802" y="6098547"/>
              <a:ext cx="1828798" cy="1219199"/>
            </a:xfrm>
            <a:prstGeom prst="rect">
              <a:avLst/>
            </a:prstGeom>
            <a:ln>
              <a:solidFill>
                <a:schemeClr val="tx1"/>
              </a:solidFill>
            </a:ln>
          </p:spPr>
        </p:pic>
      </p:grpSp>
      <p:grpSp>
        <p:nvGrpSpPr>
          <p:cNvPr id="13" name="Group 12"/>
          <p:cNvGrpSpPr/>
          <p:nvPr/>
        </p:nvGrpSpPr>
        <p:grpSpPr>
          <a:xfrm>
            <a:off x="533399" y="10003717"/>
            <a:ext cx="5791202" cy="1219199"/>
            <a:chOff x="533398" y="9982201"/>
            <a:chExt cx="5791202" cy="1219199"/>
          </a:xfrm>
        </p:grpSpPr>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14599" y="9982201"/>
              <a:ext cx="1828800" cy="1219199"/>
            </a:xfrm>
            <a:prstGeom prst="rect">
              <a:avLst/>
            </a:prstGeom>
            <a:ln>
              <a:solidFill>
                <a:schemeClr val="tx1"/>
              </a:solidFill>
            </a:ln>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95800" y="9982201"/>
              <a:ext cx="1828800" cy="1219199"/>
            </a:xfrm>
            <a:prstGeom prst="rect">
              <a:avLst/>
            </a:prstGeom>
            <a:ln>
              <a:solidFill>
                <a:schemeClr val="tx1"/>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3398" y="9982201"/>
              <a:ext cx="1828800" cy="1219199"/>
            </a:xfrm>
            <a:prstGeom prst="rect">
              <a:avLst/>
            </a:prstGeom>
            <a:ln>
              <a:solidFill>
                <a:schemeClr val="tx1"/>
              </a:solidFill>
            </a:ln>
          </p:spPr>
        </p:pic>
      </p:grpSp>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06885" y="11647067"/>
            <a:ext cx="532015" cy="810491"/>
          </a:xfrm>
          <a:prstGeom prst="rect">
            <a:avLst/>
          </a:prstGeom>
        </p:spPr>
      </p:pic>
      <p:sp>
        <p:nvSpPr>
          <p:cNvPr id="28" name="Rectangle 27"/>
          <p:cNvSpPr/>
          <p:nvPr/>
        </p:nvSpPr>
        <p:spPr>
          <a:xfrm>
            <a:off x="3505200" y="11652203"/>
            <a:ext cx="2402090" cy="800219"/>
          </a:xfrm>
          <a:prstGeom prst="rect">
            <a:avLst/>
          </a:prstGeom>
        </p:spPr>
        <p:txBody>
          <a:bodyPr wrap="square" anchor="ctr">
            <a:spAutoFit/>
          </a:bodyPr>
          <a:lstStyle/>
          <a:p>
            <a:pPr algn="r"/>
            <a:r>
              <a:rPr lang="en-US" dirty="0">
                <a:solidFill>
                  <a:schemeClr val="bg1"/>
                </a:solidFill>
                <a:latin typeface="Adobe Caslon Pro" pitchFamily="18"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Adobe Caslon Pro" pitchFamily="18"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Adobe Caslon Pro" pitchFamily="18" charset="0"/>
                <a:ea typeface="Open Sans" panose="020B0606030504020204" pitchFamily="34" charset="0"/>
                <a:cs typeface="Open Sans" panose="020B0606030504020204" pitchFamily="34" charset="0"/>
              </a:rPr>
              <a:t>bill@billbarnhill.com</a:t>
            </a:r>
            <a:endParaRPr lang="en-US" sz="1400" i="1" dirty="0">
              <a:solidFill>
                <a:schemeClr val="bg1"/>
              </a:solidFill>
              <a:latin typeface="Adobe Caslon Pro" pitchFamily="18" charset="0"/>
            </a:endParaRPr>
          </a:p>
        </p:txBody>
      </p:sp>
      <p:grpSp>
        <p:nvGrpSpPr>
          <p:cNvPr id="10" name="Group 9"/>
          <p:cNvGrpSpPr/>
          <p:nvPr/>
        </p:nvGrpSpPr>
        <p:grpSpPr>
          <a:xfrm>
            <a:off x="470950" y="11650529"/>
            <a:ext cx="1505506" cy="803567"/>
            <a:chOff x="470950" y="11647067"/>
            <a:chExt cx="1505506" cy="803567"/>
          </a:xfrm>
        </p:grpSpPr>
        <p:pic>
          <p:nvPicPr>
            <p:cNvPr id="27" name="Picture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0950" y="11647067"/>
              <a:ext cx="1505506" cy="449287"/>
            </a:xfrm>
            <a:prstGeom prst="rect">
              <a:avLst/>
            </a:prstGeom>
            <a:effectLst>
              <a:outerShdw blurRad="63500" sx="102000" sy="102000" algn="ctr" rotWithShape="0">
                <a:prstClr val="black">
                  <a:alpha val="40000"/>
                </a:prstClr>
              </a:outerShdw>
            </a:effectLst>
          </p:spPr>
        </p:pic>
        <p:sp>
          <p:nvSpPr>
            <p:cNvPr id="29" name="Rectangle 28"/>
            <p:cNvSpPr/>
            <p:nvPr/>
          </p:nvSpPr>
          <p:spPr>
            <a:xfrm>
              <a:off x="470950" y="11988969"/>
              <a:ext cx="1505506" cy="461665"/>
            </a:xfrm>
            <a:prstGeom prst="rect">
              <a:avLst/>
            </a:prstGeom>
          </p:spPr>
          <p:txBody>
            <a:bodyPr wrap="square">
              <a:spAutoFit/>
            </a:bodyPr>
            <a:lstStyle/>
            <a:p>
              <a:pPr algn="ct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496 </a:t>
              </a:r>
              <a:r>
                <a:rPr lang="en-US" sz="800" dirty="0" err="1">
                  <a:solidFill>
                    <a:schemeClr val="bg1"/>
                  </a:solidFill>
                  <a:latin typeface="Adobe Caslon Pro" pitchFamily="18" charset="0"/>
                  <a:ea typeface="Open Sans" panose="020B0606030504020204" pitchFamily="34" charset="0"/>
                  <a:cs typeface="Open Sans" panose="020B0606030504020204" pitchFamily="34" charset="0"/>
                </a:rPr>
                <a:t>Bramson</a:t>
              </a:r>
              <a:r>
                <a:rPr lang="en-US" sz="800" dirty="0">
                  <a:solidFill>
                    <a:schemeClr val="bg1"/>
                  </a:solidFill>
                  <a:latin typeface="Adobe Caslon Pro" pitchFamily="18" charset="0"/>
                  <a:ea typeface="Open Sans" panose="020B0606030504020204" pitchFamily="34" charset="0"/>
                  <a:cs typeface="Open Sans" panose="020B0606030504020204" pitchFamily="34" charset="0"/>
                </a:rPr>
                <a:t> </a:t>
              </a: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Ct.</a:t>
              </a:r>
              <a:b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b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Suite 200</a:t>
              </a:r>
              <a:b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br>
              <a:r>
                <a:rPr lang="en-US" sz="800" dirty="0" smtClean="0">
                  <a:solidFill>
                    <a:schemeClr val="bg1"/>
                  </a:solidFill>
                  <a:latin typeface="Adobe Caslon Pro" pitchFamily="18" charset="0"/>
                  <a:ea typeface="Open Sans" panose="020B0606030504020204" pitchFamily="34" charset="0"/>
                  <a:cs typeface="Open Sans" panose="020B0606030504020204" pitchFamily="34" charset="0"/>
                </a:rPr>
                <a:t>Mt </a:t>
              </a:r>
              <a:r>
                <a:rPr lang="en-US" sz="800" dirty="0">
                  <a:solidFill>
                    <a:schemeClr val="bg1"/>
                  </a:solidFill>
                  <a:latin typeface="Adobe Caslon Pro" pitchFamily="18" charset="0"/>
                  <a:ea typeface="Open Sans" panose="020B0606030504020204" pitchFamily="34" charset="0"/>
                  <a:cs typeface="Open Sans" panose="020B0606030504020204" pitchFamily="34" charset="0"/>
                </a:rPr>
                <a:t>Pleasant, SC 29464</a:t>
              </a:r>
            </a:p>
          </p:txBody>
        </p:sp>
      </p:grpSp>
      <p:sp>
        <p:nvSpPr>
          <p:cNvPr id="30" name="Rectangle 29"/>
          <p:cNvSpPr/>
          <p:nvPr/>
        </p:nvSpPr>
        <p:spPr>
          <a:xfrm>
            <a:off x="1713205" y="11237506"/>
            <a:ext cx="3431590" cy="400110"/>
          </a:xfrm>
          <a:prstGeom prst="rect">
            <a:avLst/>
          </a:prstGeom>
        </p:spPr>
        <p:txBody>
          <a:bodyPr wrap="square">
            <a:spAutoFit/>
          </a:bodyPr>
          <a:lstStyle/>
          <a:p>
            <a:pPr algn="ctr"/>
            <a:r>
              <a:rPr lang="en-US" sz="1000" dirty="0" smtClean="0">
                <a:solidFill>
                  <a:schemeClr val="bg1"/>
                </a:solidFill>
                <a:latin typeface="Adobe Caslon Pro" pitchFamily="18" charset="0"/>
                <a:ea typeface="Open Sans" panose="020B0606030504020204" pitchFamily="34" charset="0"/>
                <a:cs typeface="Open Sans" panose="020B0606030504020204" pitchFamily="34" charset="0"/>
              </a:rPr>
              <a:t>Virtual Tour Available at</a:t>
            </a:r>
          </a:p>
          <a:p>
            <a:pPr algn="ctr"/>
            <a:r>
              <a:rPr lang="en-US" sz="1000" u="sng" dirty="0">
                <a:latin typeface="Adobe Caslon Pro" pitchFamily="18" charset="0"/>
                <a:hlinkClick r:id="rId11"/>
              </a:rPr>
              <a:t>http://tours.listingsinmotion.com/271785?idx=1</a:t>
            </a:r>
            <a:endParaRPr lang="en-US" sz="1000" dirty="0">
              <a:solidFill>
                <a:schemeClr val="bg1"/>
              </a:solidFill>
              <a:latin typeface="Adobe Caslon Pro" pitchFamily="18" charset="0"/>
            </a:endParaRPr>
          </a:p>
        </p:txBody>
      </p:sp>
      <p:sp>
        <p:nvSpPr>
          <p:cNvPr id="11" name="Rectangle 10"/>
          <p:cNvSpPr/>
          <p:nvPr/>
        </p:nvSpPr>
        <p:spPr>
          <a:xfrm>
            <a:off x="533399" y="6503557"/>
            <a:ext cx="5791202" cy="3485570"/>
          </a:xfrm>
          <a:prstGeom prst="rect">
            <a:avLst/>
          </a:prstGeom>
        </p:spPr>
        <p:txBody>
          <a:bodyPr wrap="square">
            <a:spAutoFit/>
          </a:bodyPr>
          <a:lstStyle/>
          <a:p>
            <a:pPr algn="ctr"/>
            <a:r>
              <a:rPr lang="en-US" sz="1050" dirty="0">
                <a:solidFill>
                  <a:schemeClr val="bg1"/>
                </a:solidFill>
                <a:latin typeface="Adobe Caslon Pro" pitchFamily="18" charset="0"/>
              </a:rPr>
              <a:t>This one-of-a-kind, Katy McCarthy custom designed home is picture perfect inside &amp; out. Nestled on a beautiful pond in the desirable Tennyson neighborhood of Park West, this incredible house wraps around a huge, stately live oak tree. Upon entering this well-designed 5 bedroom, 4 bath home, you are greeted with soaring 12' ceilings throughout most of the first level, hardwood floors and beautiful architectural detail. In the oversized family room, there are built-in cabinets &amp; shelving, gas logs in the fireplace &amp; a wet bar. The large gourmet kitchen has custom cabinets, granite countertops, an island with lots of storage, stainless appliances, a 4 burner gas cooktop, spacious pantry &amp; gracious eat-in area for a sizable table &amp; chairs. The formal dining room has a beautiful tray ceiling, wainscoting &amp; </a:t>
            </a:r>
            <a:r>
              <a:rPr lang="en-US" sz="1050" dirty="0" err="1">
                <a:solidFill>
                  <a:schemeClr val="bg1"/>
                </a:solidFill>
                <a:latin typeface="Adobe Caslon Pro" pitchFamily="18" charset="0"/>
              </a:rPr>
              <a:t>french</a:t>
            </a:r>
            <a:r>
              <a:rPr lang="en-US" sz="1050" dirty="0">
                <a:solidFill>
                  <a:schemeClr val="bg1"/>
                </a:solidFill>
                <a:latin typeface="Adobe Caslon Pro" pitchFamily="18" charset="0"/>
              </a:rPr>
              <a:t> doors opening up into the family room. The generous master suite also has 12' ceilings, a sitting area and a large walk-in closet w/ custom shelving. The master bath has a jetted tub &amp; huge walk-in shower. Also on the first floor is a nice size office, a laundry room with sink &amp; cabinets and two additional bedrooms that share a full bath. Upstairs are two more bedrooms, a full bath and sitting area. Off the family room &amp; master suite is an enormous screened porch that stretches along the backside of the house. From here you can enjoy peaceful time overlooking the pond or use it for entertaining family &amp; friends. The two car garage has an epoxy floor and plenty of storage cabinets. Other features of this home include 8' solid doors, plantation shutters &amp; wood blinds throughout, an alarm system &amp; plenty of storage space. Since the owner has used it as a second home for many years &amp; kept it well maintained, it looks like new. This home is definitely a must see! Tennyson Park is located just down the street....a great spot for the kids to play &amp; family picnics. Park West offers amenities including swimming pools, hiking and biking trails, tennis courts and quick access to public schools, shopping and Town of Mount Pleasant recreational facilities.</a:t>
            </a:r>
          </a:p>
        </p:txBody>
      </p:sp>
    </p:spTree>
    <p:extLst>
      <p:ext uri="{BB962C8B-B14F-4D97-AF65-F5344CB8AC3E}">
        <p14:creationId xmlns:p14="http://schemas.microsoft.com/office/powerpoint/2010/main" val="3404182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458</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2015-02-18T19:24:56Z</dcterms:modified>
</cp:coreProperties>
</file>