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660"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52837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304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6"/>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6"/>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64106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07849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40663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1969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5490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13255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35160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9"/>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00975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22733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2"/>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6"/>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11/19/2014</a:t>
            </a:fld>
            <a:endParaRPr lang="en-US"/>
          </a:p>
        </p:txBody>
      </p:sp>
      <p:sp>
        <p:nvSpPr>
          <p:cNvPr id="5" name="Footer Placeholder 4"/>
          <p:cNvSpPr>
            <a:spLocks noGrp="1"/>
          </p:cNvSpPr>
          <p:nvPr>
            <p:ph type="ftr" sz="quarter" idx="3"/>
          </p:nvPr>
        </p:nvSpPr>
        <p:spPr>
          <a:xfrm>
            <a:off x="2343150" y="8475136"/>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6"/>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99095668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hyperlink" Target="http://tours.listingsinmotion.com/271785?idx=1"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1000" r="-21000"/>
          </a:stretch>
        </a:blipFill>
        <a:effectLst/>
      </p:bgPr>
    </p:bg>
    <p:spTree>
      <p:nvGrpSpPr>
        <p:cNvPr id="1" name=""/>
        <p:cNvGrpSpPr/>
        <p:nvPr/>
      </p:nvGrpSpPr>
      <p:grpSpPr>
        <a:xfrm>
          <a:off x="0" y="0"/>
          <a:ext cx="0" cy="0"/>
          <a:chOff x="0" y="0"/>
          <a:chExt cx="0" cy="0"/>
        </a:xfrm>
      </p:grpSpPr>
      <p:sp>
        <p:nvSpPr>
          <p:cNvPr id="4" name="Rectangle 3"/>
          <p:cNvSpPr/>
          <p:nvPr/>
        </p:nvSpPr>
        <p:spPr>
          <a:xfrm>
            <a:off x="0" y="0"/>
            <a:ext cx="6858000" cy="9144000"/>
          </a:xfrm>
          <a:prstGeom prst="rect">
            <a:avLst/>
          </a:prstGeom>
          <a:gradFill>
            <a:gsLst>
              <a:gs pos="0">
                <a:schemeClr val="bg1">
                  <a:alpha val="50000"/>
                </a:schemeClr>
              </a:gs>
              <a:gs pos="39000">
                <a:schemeClr val="tx1">
                  <a:alpha val="74000"/>
                </a:schemeClr>
              </a:gs>
              <a:gs pos="100000">
                <a:schemeClr val="tx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086600" y="326737"/>
            <a:ext cx="4000500" cy="895927"/>
          </a:xfrm>
        </p:spPr>
        <p:txBody>
          <a:bodyPr>
            <a:normAutofit fontScale="90000"/>
          </a:bodyPr>
          <a:lstStyle/>
          <a:p>
            <a:pPr algn="r"/>
            <a:r>
              <a:rPr lang="en-US" sz="3200" i="1" dirty="0">
                <a:solidFill>
                  <a:schemeClr val="bg1"/>
                </a:solidFill>
                <a:effectLst>
                  <a:outerShdw blurRad="38100" dist="38100" dir="2700000" algn="tl">
                    <a:srgbClr val="000000">
                      <a:alpha val="43137"/>
                    </a:srgbClr>
                  </a:outerShdw>
                </a:effectLst>
                <a:latin typeface="Open Sans Semibold" panose="020B0706030804020204" pitchFamily="34" charset="0"/>
                <a:ea typeface="Open Sans Semibold" panose="020B0706030804020204" pitchFamily="34" charset="0"/>
                <a:cs typeface="Open Sans Semibold" panose="020B0706030804020204" pitchFamily="34" charset="0"/>
              </a:rPr>
              <a:t>Custom </a:t>
            </a:r>
            <a:r>
              <a:rPr lang="en-US" sz="3200" i="1" dirty="0" smtClean="0">
                <a:solidFill>
                  <a:schemeClr val="bg1"/>
                </a:solidFill>
                <a:effectLst>
                  <a:outerShdw blurRad="38100" dist="38100" dir="2700000" algn="tl">
                    <a:srgbClr val="000000">
                      <a:alpha val="43137"/>
                    </a:srgbClr>
                  </a:outerShdw>
                </a:effectLst>
                <a:latin typeface="Open Sans Semibold" panose="020B0706030804020204" pitchFamily="34" charset="0"/>
                <a:ea typeface="Open Sans Semibold" panose="020B0706030804020204" pitchFamily="34" charset="0"/>
                <a:cs typeface="Open Sans Semibold" panose="020B0706030804020204" pitchFamily="34" charset="0"/>
              </a:rPr>
              <a:t>Dream </a:t>
            </a:r>
            <a:r>
              <a:rPr lang="en-US" sz="3200" i="1" dirty="0">
                <a:solidFill>
                  <a:schemeClr val="bg1"/>
                </a:solidFill>
                <a:effectLst>
                  <a:outerShdw blurRad="38100" dist="38100" dir="2700000" algn="tl">
                    <a:srgbClr val="000000">
                      <a:alpha val="43137"/>
                    </a:srgbClr>
                  </a:outerShdw>
                </a:effectLst>
                <a:latin typeface="Open Sans Semibold" panose="020B0706030804020204" pitchFamily="34" charset="0"/>
                <a:ea typeface="Open Sans Semibold" panose="020B0706030804020204" pitchFamily="34" charset="0"/>
                <a:cs typeface="Open Sans Semibold" panose="020B0706030804020204" pitchFamily="34" charset="0"/>
              </a:rPr>
              <a:t>Home</a:t>
            </a:r>
          </a:p>
        </p:txBody>
      </p:sp>
      <p:sp>
        <p:nvSpPr>
          <p:cNvPr id="3" name="Subtitle 2"/>
          <p:cNvSpPr>
            <a:spLocks noGrp="1"/>
          </p:cNvSpPr>
          <p:nvPr>
            <p:ph type="subTitle" idx="1"/>
          </p:nvPr>
        </p:nvSpPr>
        <p:spPr>
          <a:xfrm>
            <a:off x="0" y="4572000"/>
            <a:ext cx="6858000" cy="2438400"/>
          </a:xfrm>
        </p:spPr>
        <p:txBody>
          <a:bodyPr>
            <a:noAutofit/>
          </a:bodyPr>
          <a:lstStyle/>
          <a:p>
            <a:r>
              <a:rPr lang="en-US" sz="900" dirty="0">
                <a:solidFill>
                  <a:schemeClr val="bg1">
                    <a:lumMod val="95000"/>
                  </a:schemeClr>
                </a:solidFill>
                <a:latin typeface="Open Sans" panose="020B0606030504020204" pitchFamily="34" charset="0"/>
                <a:ea typeface="Open Sans" panose="020B0606030504020204" pitchFamily="34" charset="0"/>
                <a:cs typeface="Open Sans" panose="020B0606030504020204" pitchFamily="34" charset="0"/>
              </a:rPr>
              <a:t>This one-of-a-kind, Katy McCarthy custom designed home is picture perfect inside &amp; out. Nestled on a beautiful pond in the desirable Tennyson neighborhood of Park West, this incredible house wraps around a huge, stately live oak tree. Upon entering this well-designed 5 bedroom, 4 bath home, you are greeted with soaring 12' ceilings throughout most of the first level, hardwood floors and beautiful architectural detail. In the oversized family room, there are built-in cabinets &amp; shelving, gas logs in the fireplace &amp; a wet bar. The large gourmet kitchen has custom cabinets, granite countertops, an island with lots of storage, stainless appliances, a 4 burner gas cooktop, spacious pantry &amp; gracious eat-in area for a sizable table &amp; chairs. The formal dining room has a beautiful tray ceiling, wainscoting &amp; </a:t>
            </a:r>
            <a:r>
              <a:rPr lang="en-US" sz="900" dirty="0" err="1">
                <a:solidFill>
                  <a:schemeClr val="bg1">
                    <a:lumMod val="95000"/>
                  </a:schemeClr>
                </a:solidFill>
                <a:latin typeface="Open Sans" panose="020B0606030504020204" pitchFamily="34" charset="0"/>
                <a:ea typeface="Open Sans" panose="020B0606030504020204" pitchFamily="34" charset="0"/>
                <a:cs typeface="Open Sans" panose="020B0606030504020204" pitchFamily="34" charset="0"/>
              </a:rPr>
              <a:t>french</a:t>
            </a:r>
            <a:r>
              <a:rPr lang="en-US" sz="900" dirty="0">
                <a:solidFill>
                  <a:schemeClr val="bg1">
                    <a:lumMod val="95000"/>
                  </a:schemeClr>
                </a:solidFill>
                <a:latin typeface="Open Sans" panose="020B0606030504020204" pitchFamily="34" charset="0"/>
                <a:ea typeface="Open Sans" panose="020B0606030504020204" pitchFamily="34" charset="0"/>
                <a:cs typeface="Open Sans" panose="020B0606030504020204" pitchFamily="34" charset="0"/>
              </a:rPr>
              <a:t> doors opening up into the family room. The generous master suite also has 12' ceilings, a sitting area and a large walk-in closet w/ custom shelving. The master bath has a jetted tub &amp; huge walk-in shower. Also on the first floor is a nice size office, a laundry room with sink &amp; cabinets and two additional bedrooms that share a full bath. Upstairs are two more bedrooms, a full bath and sitting area. Off the family room &amp; master suite is an enormous screened porch that stretches along the backside of the house. From here you can enjoy peaceful time overlooking the pond or use it for entertaining family &amp; friends. The two car garage has an epoxy floor and plenty of storage cabinets. Other features of this home include 8' solid doors, plantation shutters &amp; wood blinds throughout, an alarm system &amp; plenty of storage space. Since the owner has used it as a second home for many years &amp; kept it well maintained, it looks like new. This home is definitely a must see! Tennyson Park is located just down the street....a great spot for the kids to play &amp; family picnics. Park West offers amenities including swimming pools, hiking and biking trails, tennis courts and quick access to public schools, shopping and Town of Mount Pleasant recreational facilities.</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7023218"/>
            <a:ext cx="1399867" cy="933244"/>
          </a:xfrm>
          <a:prstGeom prst="rect">
            <a:avLst/>
          </a:prstGeom>
          <a:ln>
            <a:solidFill>
              <a:schemeClr val="tx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64534" y="7023218"/>
            <a:ext cx="1399867" cy="933244"/>
          </a:xfrm>
          <a:prstGeom prst="rect">
            <a:avLst/>
          </a:prstGeom>
          <a:ln>
            <a:solidFill>
              <a:schemeClr val="tx1"/>
            </a:solidFill>
          </a:ln>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29067" y="7023218"/>
            <a:ext cx="1399867" cy="933244"/>
          </a:xfrm>
          <a:prstGeom prst="rect">
            <a:avLst/>
          </a:prstGeom>
          <a:ln>
            <a:solidFill>
              <a:schemeClr val="tx1"/>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93601" y="7023218"/>
            <a:ext cx="1399867" cy="933244"/>
          </a:xfrm>
          <a:prstGeom prst="rect">
            <a:avLst/>
          </a:prstGeom>
          <a:ln>
            <a:solidFill>
              <a:schemeClr val="tx1"/>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58133" y="7023218"/>
            <a:ext cx="1399867" cy="933244"/>
          </a:xfrm>
          <a:prstGeom prst="rect">
            <a:avLst/>
          </a:prstGeom>
          <a:ln>
            <a:solidFill>
              <a:schemeClr val="tx1"/>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83383" y="8333509"/>
            <a:ext cx="532015" cy="810491"/>
          </a:xfrm>
          <a:prstGeom prst="rect">
            <a:avLst/>
          </a:prstGeom>
        </p:spPr>
      </p:pic>
      <p:pic>
        <p:nvPicPr>
          <p:cNvPr id="13" name="Picture 1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7691" y="101600"/>
            <a:ext cx="2706710" cy="786058"/>
          </a:xfrm>
          <a:prstGeom prst="rect">
            <a:avLst/>
          </a:prstGeom>
        </p:spPr>
      </p:pic>
      <p:pic>
        <p:nvPicPr>
          <p:cNvPr id="14" name="Picture 1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0551" y="8264946"/>
            <a:ext cx="1505506" cy="449287"/>
          </a:xfrm>
          <a:prstGeom prst="rect">
            <a:avLst/>
          </a:prstGeom>
        </p:spPr>
      </p:pic>
      <p:sp>
        <p:nvSpPr>
          <p:cNvPr id="15" name="Rectangle 14"/>
          <p:cNvSpPr/>
          <p:nvPr/>
        </p:nvSpPr>
        <p:spPr>
          <a:xfrm>
            <a:off x="3943751" y="8343781"/>
            <a:ext cx="2402090" cy="800219"/>
          </a:xfrm>
          <a:prstGeom prst="rect">
            <a:avLst/>
          </a:prstGeom>
        </p:spPr>
        <p:txBody>
          <a:bodyPr wrap="square">
            <a:spAutoFit/>
          </a:bodyPr>
          <a:lstStyle/>
          <a:p>
            <a:pPr algn="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Bill Barnhill</a:t>
            </a:r>
          </a:p>
          <a:p>
            <a:pPr algn="r"/>
            <a:r>
              <a:rPr lang="en-US" sz="1400" i="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843-364-6903</a:t>
            </a:r>
          </a:p>
          <a:p>
            <a:pPr algn="r"/>
            <a:r>
              <a:rPr lang="en-US" sz="1400" i="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bill@billbarnhill.com</a:t>
            </a:r>
            <a:endParaRPr lang="en-US" sz="1400" i="1" dirty="0">
              <a:solidFill>
                <a:schemeClr val="bg1"/>
              </a:solidFill>
            </a:endParaRPr>
          </a:p>
        </p:txBody>
      </p:sp>
      <p:sp>
        <p:nvSpPr>
          <p:cNvPr id="16" name="Rectangle 15"/>
          <p:cNvSpPr/>
          <p:nvPr/>
        </p:nvSpPr>
        <p:spPr>
          <a:xfrm>
            <a:off x="-18680" y="8774668"/>
            <a:ext cx="1732256" cy="369332"/>
          </a:xfrm>
          <a:prstGeom prst="rect">
            <a:avLst/>
          </a:prstGeom>
        </p:spPr>
        <p:txBody>
          <a:bodyPr wrap="square">
            <a:spAutoFit/>
          </a:bodyPr>
          <a:lstStyle/>
          <a:p>
            <a:pPr algn="ctr"/>
            <a:r>
              <a:rPr lang="en-US" sz="9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496 </a:t>
            </a:r>
            <a:r>
              <a:rPr lang="en-US" sz="9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Bramson</a:t>
            </a:r>
            <a: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 Ct., Suite </a:t>
            </a:r>
            <a:r>
              <a:rPr lang="en-US" sz="9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200</a:t>
            </a:r>
            <a:br>
              <a:rPr lang="en-US" sz="9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br>
            <a:r>
              <a:rPr lang="en-US" sz="9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Mount </a:t>
            </a:r>
            <a: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Pleasant, SC 29464</a:t>
            </a:r>
          </a:p>
        </p:txBody>
      </p:sp>
      <p:pic>
        <p:nvPicPr>
          <p:cNvPr id="6" name="Picture 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69261" y="1219201"/>
            <a:ext cx="4719479" cy="3146320"/>
          </a:xfrm>
          <a:prstGeom prst="rect">
            <a:avLst/>
          </a:prstGeom>
          <a:ln>
            <a:noFill/>
          </a:ln>
          <a:effectLst>
            <a:softEdge rad="112500"/>
          </a:effectLst>
        </p:spPr>
      </p:pic>
      <p:sp>
        <p:nvSpPr>
          <p:cNvPr id="17" name="Rectangle 16"/>
          <p:cNvSpPr/>
          <p:nvPr/>
        </p:nvSpPr>
        <p:spPr>
          <a:xfrm>
            <a:off x="3534315" y="7555"/>
            <a:ext cx="3301961" cy="923330"/>
          </a:xfrm>
          <a:prstGeom prst="rect">
            <a:avLst/>
          </a:prstGeom>
        </p:spPr>
        <p:txBody>
          <a:bodyPr wrap="square">
            <a:spAutoFit/>
          </a:bodyPr>
          <a:lstStyle/>
          <a:p>
            <a:pPr algn="r"/>
            <a:r>
              <a:rPr lang="en-US" b="1"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3525 </a:t>
            </a:r>
            <a:r>
              <a:rPr lang="en-US" b="1"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Henrietta Hartford Rd</a:t>
            </a:r>
          </a:p>
          <a:p>
            <a:pPr algn="r"/>
            <a:r>
              <a:rPr lang="en-US" sz="1200" b="1"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Park West ~ Mount </a:t>
            </a:r>
            <a:r>
              <a:rPr lang="en-US" sz="1200" b="1"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Pleasant</a:t>
            </a:r>
          </a:p>
          <a:p>
            <a:pPr algn="r"/>
            <a:r>
              <a:rPr lang="en-US" sz="1200" b="1"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MLS# 14029452</a:t>
            </a:r>
          </a:p>
          <a:p>
            <a:pPr algn="r"/>
            <a:r>
              <a:rPr lang="en-US" sz="1200" b="1"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$850,000</a:t>
            </a:r>
            <a:endParaRPr lang="en-US" sz="1200" b="1"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9" name="Rectangle 18"/>
          <p:cNvSpPr/>
          <p:nvPr/>
        </p:nvSpPr>
        <p:spPr>
          <a:xfrm>
            <a:off x="1713205" y="8001000"/>
            <a:ext cx="3431590" cy="430887"/>
          </a:xfrm>
          <a:prstGeom prst="rect">
            <a:avLst/>
          </a:prstGeom>
        </p:spPr>
        <p:txBody>
          <a:bodyPr wrap="square">
            <a:spAutoFit/>
          </a:bodyPr>
          <a:lstStyle/>
          <a:p>
            <a:pPr algn="ctr"/>
            <a:r>
              <a:rPr lang="en-US" sz="11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Virtual Tour Available at</a:t>
            </a:r>
          </a:p>
          <a:p>
            <a:pPr algn="ctr"/>
            <a:r>
              <a:rPr lang="en-US" sz="1100" u="sng" dirty="0">
                <a:hlinkClick r:id="rId12"/>
              </a:rPr>
              <a:t>http://tours.listingsinmotion.com/271785?idx=1</a:t>
            </a:r>
            <a:endParaRPr lang="en-US" sz="1100" dirty="0">
              <a:solidFill>
                <a:schemeClr val="bg1"/>
              </a:solidFill>
            </a:endParaRPr>
          </a:p>
        </p:txBody>
      </p:sp>
    </p:spTree>
    <p:extLst>
      <p:ext uri="{BB962C8B-B14F-4D97-AF65-F5344CB8AC3E}">
        <p14:creationId xmlns:p14="http://schemas.microsoft.com/office/powerpoint/2010/main" val="2204696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TotalTime>
  <Words>434</Words>
  <Application>Microsoft Office PowerPoint</Application>
  <PresentationFormat>On-screen Show (4:3)</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Custom Dream Home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Move-In Ready Custom Home In Park West!</dc:title>
  <dc:creator>CVH360</dc:creator>
  <cp:lastModifiedBy>atp1313@gmail.com</cp:lastModifiedBy>
  <cp:revision>9</cp:revision>
  <dcterms:created xsi:type="dcterms:W3CDTF">2006-08-16T00:00:00Z</dcterms:created>
  <dcterms:modified xsi:type="dcterms:W3CDTF">2014-11-19T19:33:19Z</dcterms:modified>
</cp:coreProperties>
</file>