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0" y="71469"/>
            <a:ext cx="3566160" cy="2377440"/>
          </a:xfrm>
          <a:prstGeom prst="rect">
            <a:avLst/>
          </a:prstGeom>
          <a:ln w="3175">
            <a:solidFill>
              <a:schemeClr val="bg1"/>
            </a:solidFill>
          </a:ln>
          <a:effectLst/>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9730" y="69816"/>
            <a:ext cx="3566159" cy="2380745"/>
          </a:xfrm>
          <a:prstGeom prst="rect">
            <a:avLst/>
          </a:prstGeom>
          <a:ln w="3175">
            <a:solidFill>
              <a:schemeClr val="bg1"/>
            </a:solid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8382000"/>
            <a:ext cx="7148402" cy="274803"/>
          </a:xfrm>
        </p:spPr>
        <p:txBody>
          <a:bodyPr numCol="3" anchor="ctr">
            <a:noAutofit/>
          </a:bodyPr>
          <a:lstStyle/>
          <a:p>
            <a:r>
              <a:rPr lang="en-US" sz="1600" i="1" dirty="0">
                <a:solidFill>
                  <a:schemeClr val="tx2">
                    <a:lumMod val="75000"/>
                  </a:schemeClr>
                </a:solidFill>
                <a:latin typeface="Trebuchet MS" panose="020B0603020202020204" pitchFamily="34" charset="0"/>
              </a:rPr>
              <a:t>4 bedrooms</a:t>
            </a:r>
          </a:p>
          <a:p>
            <a:r>
              <a:rPr lang="en-US" sz="1600" i="1" dirty="0">
                <a:solidFill>
                  <a:schemeClr val="tx2">
                    <a:lumMod val="75000"/>
                  </a:schemeClr>
                </a:solidFill>
                <a:latin typeface="Trebuchet MS" panose="020B0603020202020204" pitchFamily="34" charset="0"/>
              </a:rPr>
              <a:t>4½ baths</a:t>
            </a:r>
          </a:p>
          <a:p>
            <a:r>
              <a:rPr lang="en-US" sz="1600" i="1" dirty="0">
                <a:solidFill>
                  <a:schemeClr val="tx2">
                    <a:lumMod val="75000"/>
                  </a:schemeClr>
                </a:solidFill>
                <a:latin typeface="Trebuchet MS" panose="020B0603020202020204" pitchFamily="34" charset="0"/>
              </a:rPr>
              <a:t>3,588 </a:t>
            </a:r>
            <a:r>
              <a:rPr lang="en-US" sz="1600" i="1" dirty="0" err="1">
                <a:solidFill>
                  <a:schemeClr val="tx2">
                    <a:lumMod val="75000"/>
                  </a:schemeClr>
                </a:solidFill>
                <a:latin typeface="Trebuchet MS" panose="020B0603020202020204" pitchFamily="34" charset="0"/>
              </a:rPr>
              <a:t>sqft</a:t>
            </a:r>
            <a:endParaRPr lang="en-US" sz="1600" i="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11" name="Group 10"/>
          <p:cNvGrpSpPr/>
          <p:nvPr/>
        </p:nvGrpSpPr>
        <p:grpSpPr>
          <a:xfrm>
            <a:off x="0" y="2582638"/>
            <a:ext cx="7315200" cy="1304432"/>
            <a:chOff x="0" y="2514600"/>
            <a:chExt cx="7315200" cy="1304432"/>
          </a:xfrm>
        </p:grpSpPr>
        <p:sp>
          <p:nvSpPr>
            <p:cNvPr id="20" name="Rectangle 19"/>
            <p:cNvSpPr/>
            <p:nvPr/>
          </p:nvSpPr>
          <p:spPr>
            <a:xfrm>
              <a:off x="1" y="2514600"/>
              <a:ext cx="7315198" cy="1304432"/>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2535874"/>
              <a:ext cx="7315200" cy="461665"/>
            </a:xfrm>
            <a:prstGeom prst="rect">
              <a:avLst/>
            </a:prstGeom>
          </p:spPr>
          <p:txBody>
            <a:bodyPr wrap="square">
              <a:spAutoFit/>
            </a:bodyPr>
            <a:lstStyle/>
            <a:p>
              <a:pPr algn="ctr"/>
              <a:r>
                <a:rPr lang="en-US" sz="2400" b="1" dirty="0">
                  <a:solidFill>
                    <a:srgbClr val="FFFF00"/>
                  </a:solidFill>
                  <a:latin typeface="Trebuchet MS" panose="020B0603020202020204" pitchFamily="34" charset="0"/>
                </a:rPr>
                <a:t>Price Reduced!</a:t>
              </a:r>
            </a:p>
          </p:txBody>
        </p:sp>
      </p:grpSp>
      <p:grpSp>
        <p:nvGrpSpPr>
          <p:cNvPr id="5" name="Group 4"/>
          <p:cNvGrpSpPr/>
          <p:nvPr/>
        </p:nvGrpSpPr>
        <p:grpSpPr>
          <a:xfrm>
            <a:off x="215266" y="4102589"/>
            <a:ext cx="6900023" cy="854625"/>
            <a:chOff x="215266" y="2550568"/>
            <a:chExt cx="6900023" cy="854625"/>
          </a:xfrm>
        </p:grpSpPr>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5266" y="2550568"/>
              <a:ext cx="1280157" cy="854625"/>
            </a:xfrm>
            <a:prstGeom prst="rect">
              <a:avLst/>
            </a:prstGeom>
            <a:ln w="3175">
              <a:solidFill>
                <a:schemeClr val="bg1"/>
              </a:solidFill>
            </a:ln>
          </p:spPr>
        </p:pic>
        <p:pic>
          <p:nvPicPr>
            <p:cNvPr id="27" name="Picture 2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4430167" y="2550568"/>
              <a:ext cx="1280157" cy="854625"/>
            </a:xfrm>
            <a:prstGeom prst="rect">
              <a:avLst/>
            </a:prstGeom>
            <a:ln w="3175">
              <a:solidFill>
                <a:schemeClr val="bg1"/>
              </a:solidFill>
            </a:ln>
          </p:spPr>
        </p:pic>
        <p:pic>
          <p:nvPicPr>
            <p:cNvPr id="28" name="Picture 2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025200" y="2550568"/>
              <a:ext cx="1280157" cy="854625"/>
            </a:xfrm>
            <a:prstGeom prst="rect">
              <a:avLst/>
            </a:prstGeom>
            <a:ln w="3175">
              <a:solidFill>
                <a:schemeClr val="bg1"/>
              </a:solidFill>
            </a:ln>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35132" y="2550568"/>
              <a:ext cx="1280157" cy="854624"/>
            </a:xfrm>
            <a:prstGeom prst="rect">
              <a:avLst/>
            </a:prstGeom>
            <a:ln w="3175">
              <a:solidFill>
                <a:schemeClr val="bg1"/>
              </a:solidFill>
            </a:ln>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20233" y="2550568"/>
              <a:ext cx="1280157" cy="854625"/>
            </a:xfrm>
            <a:prstGeom prst="rect">
              <a:avLst/>
            </a:prstGeom>
            <a:ln w="3175">
              <a:solidFill>
                <a:schemeClr val="bg1"/>
              </a:solidFill>
            </a:ln>
          </p:spPr>
        </p:pic>
      </p:gr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83399" y="5172733"/>
            <a:ext cx="7142490" cy="1923604"/>
          </a:xfrm>
          <a:prstGeom prst="rect">
            <a:avLst/>
          </a:prstGeom>
        </p:spPr>
        <p:txBody>
          <a:bodyPr wrap="square">
            <a:spAutoFit/>
          </a:bodyPr>
          <a:lstStyle/>
          <a:p>
            <a:pPr algn="ctr"/>
            <a:r>
              <a:rPr lang="en-US" sz="1700" dirty="0">
                <a:solidFill>
                  <a:schemeClr val="tx2">
                    <a:lumMod val="75000"/>
                  </a:schemeClr>
                </a:solidFill>
                <a:latin typeface="Trebuchet MS" panose="020B0603020202020204" pitchFamily="34" charset="0"/>
              </a:rPr>
              <a:t>"Evian" is Belle Hall's premier gated community.</a:t>
            </a:r>
          </a:p>
          <a:p>
            <a:pPr algn="ctr"/>
            <a:endParaRPr lang="en-US" sz="1700" dirty="0">
              <a:solidFill>
                <a:schemeClr val="tx2">
                  <a:lumMod val="75000"/>
                </a:schemeClr>
              </a:solidFill>
              <a:latin typeface="Trebuchet MS" panose="020B0603020202020204" pitchFamily="34" charset="0"/>
            </a:endParaRPr>
          </a:p>
          <a:p>
            <a:pPr algn="ctr"/>
            <a:r>
              <a:rPr lang="en-US" sz="1700" dirty="0">
                <a:solidFill>
                  <a:schemeClr val="tx2">
                    <a:lumMod val="75000"/>
                  </a:schemeClr>
                </a:solidFill>
                <a:latin typeface="Trebuchet MS" panose="020B0603020202020204" pitchFamily="34" charset="0"/>
              </a:rPr>
              <a:t>This property exudes curb appeal and includes a desirable open floor plan loaded with custom features. Built in 2005 the home boasts many very recent updates including refinished hardwood floors, several bathroom renovations, new stone mantle and firebox, professionally landscaped yard and much more.</a:t>
            </a:r>
            <a:endParaRPr lang="en-US" sz="1700" b="1" i="1" dirty="0">
              <a:solidFill>
                <a:schemeClr val="accent1"/>
              </a:solidFill>
              <a:latin typeface="Trebuchet MS" panose="020B0603020202020204" pitchFamily="34" charset="0"/>
            </a:endParaRPr>
          </a:p>
        </p:txBody>
      </p:sp>
      <p:sp>
        <p:nvSpPr>
          <p:cNvPr id="10" name="Rectangle 9"/>
          <p:cNvSpPr/>
          <p:nvPr/>
        </p:nvSpPr>
        <p:spPr>
          <a:xfrm>
            <a:off x="-3688" y="3051071"/>
            <a:ext cx="7314056" cy="738664"/>
          </a:xfrm>
          <a:prstGeom prst="rect">
            <a:avLst/>
          </a:prstGeom>
        </p:spPr>
        <p:txBody>
          <a:bodyPr wrap="square">
            <a:spAutoFit/>
          </a:bodyPr>
          <a:lstStyle/>
          <a:p>
            <a:pPr algn="ctr"/>
            <a:r>
              <a:rPr lang="en-US" sz="2400" dirty="0">
                <a:solidFill>
                  <a:schemeClr val="accent1">
                    <a:lumMod val="20000"/>
                    <a:lumOff val="80000"/>
                  </a:schemeClr>
                </a:solidFill>
                <a:latin typeface="Trebuchet MS" panose="020B0603020202020204" pitchFamily="34" charset="0"/>
              </a:rPr>
              <a:t>352 Evian Way</a:t>
            </a:r>
          </a:p>
          <a:p>
            <a:pPr algn="ctr"/>
            <a:r>
              <a:rPr lang="en-US" sz="1800" dirty="0">
                <a:solidFill>
                  <a:schemeClr val="accent1">
                    <a:lumMod val="20000"/>
                    <a:lumOff val="80000"/>
                  </a:schemeClr>
                </a:solidFill>
                <a:latin typeface="Trebuchet MS" panose="020B0603020202020204" pitchFamily="34" charset="0"/>
              </a:rPr>
              <a:t>Belle Hall | Mount Pleasant | MLS# 17020238 | $920,000</a:t>
            </a:r>
          </a:p>
        </p:txBody>
      </p:sp>
      <p:grpSp>
        <p:nvGrpSpPr>
          <p:cNvPr id="26" name="Group 25"/>
          <p:cNvGrpSpPr/>
          <p:nvPr/>
        </p:nvGrpSpPr>
        <p:grpSpPr>
          <a:xfrm>
            <a:off x="161760" y="7311856"/>
            <a:ext cx="6900022" cy="854624"/>
            <a:chOff x="215266" y="2550568"/>
            <a:chExt cx="6900022" cy="854624"/>
          </a:xfrm>
        </p:grpSpPr>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266" y="2550568"/>
              <a:ext cx="1280157" cy="854624"/>
            </a:xfrm>
            <a:prstGeom prst="rect">
              <a:avLst/>
            </a:prstGeom>
            <a:ln w="3175">
              <a:solidFill>
                <a:schemeClr val="bg1"/>
              </a:solidFill>
            </a:ln>
          </p:spPr>
        </p:pic>
        <p:pic>
          <p:nvPicPr>
            <p:cNvPr id="31" name="Picture 3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430167" y="2550568"/>
              <a:ext cx="1280157" cy="854624"/>
            </a:xfrm>
            <a:prstGeom prst="rect">
              <a:avLst/>
            </a:prstGeom>
            <a:ln w="3175">
              <a:solidFill>
                <a:schemeClr val="bg1"/>
              </a:solidFill>
            </a:ln>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25200" y="2550568"/>
              <a:ext cx="1280157" cy="854624"/>
            </a:xfrm>
            <a:prstGeom prst="rect">
              <a:avLst/>
            </a:prstGeom>
            <a:ln w="3175">
              <a:solidFill>
                <a:schemeClr val="bg1"/>
              </a:solidFill>
            </a:ln>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835133" y="2550568"/>
              <a:ext cx="1280155" cy="854624"/>
            </a:xfrm>
            <a:prstGeom prst="rect">
              <a:avLst/>
            </a:prstGeom>
            <a:ln w="3175">
              <a:solidFill>
                <a:schemeClr val="bg1"/>
              </a:solidFill>
            </a:ln>
          </p:spPr>
        </p:pic>
        <p:pic>
          <p:nvPicPr>
            <p:cNvPr id="34" name="Picture 33"/>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620233" y="2550568"/>
              <a:ext cx="1280157" cy="854624"/>
            </a:xfrm>
            <a:prstGeom prst="rect">
              <a:avLst/>
            </a:prstGeom>
            <a:ln w="3175">
              <a:solidFill>
                <a:schemeClr val="bg1"/>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195</TotalTime>
  <Words>116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2017-10-17T16:49:06Z</dcterms:modified>
</cp:coreProperties>
</file>