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8" d="100"/>
          <a:sy n="48" d="100"/>
        </p:scale>
        <p:origin x="185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7/6/2019</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pn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2">
                <a:lumMod val="75000"/>
              </a:schemeClr>
            </a:gs>
            <a:gs pos="50000">
              <a:schemeClr val="tx2">
                <a:lumMod val="50000"/>
                <a:alpha val="50000"/>
              </a:schemeClr>
            </a:gs>
            <a:gs pos="100000">
              <a:schemeClr val="tx2">
                <a:lumMod val="50000"/>
                <a:alpha val="0"/>
              </a:schemeClr>
            </a:gs>
          </a:gsLst>
          <a:lin ang="16200000" scaled="1"/>
          <a:tileRect/>
        </a:gradFill>
        <a:effectLst/>
      </p:bgPr>
    </p:bg>
    <p:spTree>
      <p:nvGrpSpPr>
        <p:cNvPr id="1" name=""/>
        <p:cNvGrpSpPr/>
        <p:nvPr/>
      </p:nvGrpSpPr>
      <p:grpSpPr>
        <a:xfrm>
          <a:off x="0" y="0"/>
          <a:ext cx="0" cy="0"/>
          <a:chOff x="0" y="0"/>
          <a:chExt cx="0" cy="0"/>
        </a:xfrm>
      </p:grpSpPr>
      <p:sp>
        <p:nvSpPr>
          <p:cNvPr id="6" name="Rectangle 5"/>
          <p:cNvSpPr/>
          <p:nvPr/>
        </p:nvSpPr>
        <p:spPr>
          <a:xfrm>
            <a:off x="1371600" y="6947118"/>
            <a:ext cx="6419698" cy="1815882"/>
          </a:xfrm>
          <a:prstGeom prst="rect">
            <a:avLst/>
          </a:prstGeom>
        </p:spPr>
        <p:txBody>
          <a:bodyPr wrap="square" numCol="2">
            <a:spAutoFit/>
          </a:bodyPr>
          <a:lstStyle/>
          <a:p>
            <a:pPr marL="285750" indent="-285750">
              <a:buFont typeface="Arial" panose="020B0604020202020204" pitchFamily="34" charset="0"/>
              <a:buChar char="•"/>
            </a:pPr>
            <a:r>
              <a:rPr lang="en-US" sz="1600" dirty="0">
                <a:solidFill>
                  <a:schemeClr val="bg1"/>
                </a:solidFill>
                <a:latin typeface="Century Gothic" panose="020B0502020202020204" pitchFamily="34" charset="0"/>
              </a:rPr>
              <a:t>2552 </a:t>
            </a:r>
            <a:r>
              <a:rPr lang="en-US" sz="1600" dirty="0" err="1">
                <a:solidFill>
                  <a:schemeClr val="bg1"/>
                </a:solidFill>
                <a:latin typeface="Century Gothic" panose="020B0502020202020204" pitchFamily="34" charset="0"/>
              </a:rPr>
              <a:t>sqft</a:t>
            </a:r>
            <a:endParaRPr lang="en-US" sz="1600" dirty="0">
              <a:solidFill>
                <a:schemeClr val="bg1"/>
              </a:solidFill>
              <a:latin typeface="Century Gothic" panose="020B0502020202020204" pitchFamily="34" charset="0"/>
            </a:endParaRPr>
          </a:p>
          <a:p>
            <a:pPr marL="285750" indent="-285750">
              <a:buFont typeface="Arial" panose="020B0604020202020204" pitchFamily="34" charset="0"/>
              <a:buChar char="•"/>
            </a:pPr>
            <a:r>
              <a:rPr lang="en-US" sz="1600" dirty="0">
                <a:solidFill>
                  <a:schemeClr val="bg1"/>
                </a:solidFill>
                <a:latin typeface="Century Gothic" panose="020B0502020202020204" pitchFamily="34" charset="0"/>
              </a:rPr>
              <a:t>4 Bed / 3 Bath</a:t>
            </a:r>
          </a:p>
          <a:p>
            <a:pPr marL="285750" indent="-285750">
              <a:buFont typeface="Arial" panose="020B0604020202020204" pitchFamily="34" charset="0"/>
              <a:buChar char="•"/>
            </a:pPr>
            <a:r>
              <a:rPr lang="en-US" sz="1600" dirty="0">
                <a:solidFill>
                  <a:schemeClr val="bg1"/>
                </a:solidFill>
                <a:latin typeface="Century Gothic" panose="020B0502020202020204" pitchFamily="34" charset="0"/>
              </a:rPr>
              <a:t>Move-in Ready</a:t>
            </a:r>
          </a:p>
          <a:p>
            <a:pPr marL="285750" indent="-285750">
              <a:buFont typeface="Arial" panose="020B0604020202020204" pitchFamily="34" charset="0"/>
              <a:buChar char="•"/>
            </a:pPr>
            <a:r>
              <a:rPr lang="en-US" sz="1600" dirty="0">
                <a:solidFill>
                  <a:schemeClr val="bg1"/>
                </a:solidFill>
                <a:latin typeface="Century Gothic" panose="020B0502020202020204" pitchFamily="34" charset="0"/>
              </a:rPr>
              <a:t>All new flooring throughout</a:t>
            </a:r>
          </a:p>
          <a:p>
            <a:pPr marL="285750" indent="-285750">
              <a:buFont typeface="Arial" panose="020B0604020202020204" pitchFamily="34" charset="0"/>
              <a:buChar char="•"/>
            </a:pPr>
            <a:r>
              <a:rPr lang="en-US" sz="1600" dirty="0">
                <a:solidFill>
                  <a:schemeClr val="bg1"/>
                </a:solidFill>
                <a:latin typeface="Century Gothic" panose="020B0502020202020204" pitchFamily="34" charset="0"/>
              </a:rPr>
              <a:t>Stainless steel appliances &amp; granite countertops in kitchen</a:t>
            </a:r>
          </a:p>
          <a:p>
            <a:pPr marL="285750" indent="-285750">
              <a:buFont typeface="Arial" panose="020B0604020202020204" pitchFamily="34" charset="0"/>
              <a:buChar char="•"/>
            </a:pPr>
            <a:r>
              <a:rPr lang="en-US" sz="1600" dirty="0">
                <a:solidFill>
                  <a:schemeClr val="bg1"/>
                </a:solidFill>
                <a:latin typeface="Century Gothic" panose="020B0502020202020204" pitchFamily="34" charset="0"/>
              </a:rPr>
              <a:t>Updated and stylish</a:t>
            </a:r>
          </a:p>
          <a:p>
            <a:pPr marL="285750" indent="-285750">
              <a:buFont typeface="Arial" panose="020B0604020202020204" pitchFamily="34" charset="0"/>
              <a:buChar char="•"/>
            </a:pPr>
            <a:r>
              <a:rPr lang="en-US" sz="1600" dirty="0">
                <a:solidFill>
                  <a:schemeClr val="bg1"/>
                </a:solidFill>
                <a:latin typeface="Century Gothic" panose="020B0502020202020204" pitchFamily="34" charset="0"/>
              </a:rPr>
              <a:t>Large lot with outside space</a:t>
            </a:r>
          </a:p>
          <a:p>
            <a:pPr marL="285750" indent="-285750">
              <a:buFont typeface="Arial" panose="020B0604020202020204" pitchFamily="34" charset="0"/>
              <a:buChar char="•"/>
            </a:pPr>
            <a:r>
              <a:rPr lang="en-US" sz="1600" dirty="0">
                <a:solidFill>
                  <a:schemeClr val="bg1"/>
                </a:solidFill>
                <a:latin typeface="Century Gothic" panose="020B0502020202020204" pitchFamily="34" charset="0"/>
              </a:rPr>
              <a:t>Oversized garage for 2-cars plus extras like golf cart, kayaks, etc.</a:t>
            </a:r>
          </a:p>
          <a:p>
            <a:pPr marL="285750" indent="-285750">
              <a:buFont typeface="Arial" panose="020B0604020202020204" pitchFamily="34" charset="0"/>
              <a:buChar char="•"/>
            </a:pPr>
            <a:r>
              <a:rPr lang="en-US" sz="1600" b="1" i="1" dirty="0">
                <a:solidFill>
                  <a:schemeClr val="bg1"/>
                </a:solidFill>
                <a:latin typeface="Century Gothic" panose="020B0502020202020204" pitchFamily="34" charset="0"/>
              </a:rPr>
              <a:t>FOR MORE INFO CALL 843.810.8824</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0" y="1"/>
            <a:ext cx="7772400" cy="5829299"/>
          </a:xfrm>
          <a:prstGeom prst="rect">
            <a:avLst/>
          </a:prstGeom>
          <a:ln>
            <a:noFill/>
          </a:ln>
          <a:effectLst/>
        </p:spPr>
      </p:pic>
      <p:sp>
        <p:nvSpPr>
          <p:cNvPr id="2" name="Title 1"/>
          <p:cNvSpPr>
            <a:spLocks noGrp="1"/>
          </p:cNvSpPr>
          <p:nvPr>
            <p:ph type="ctrTitle"/>
          </p:nvPr>
        </p:nvSpPr>
        <p:spPr>
          <a:xfrm>
            <a:off x="1371600" y="4432284"/>
            <a:ext cx="6400800" cy="1397016"/>
          </a:xfrm>
        </p:spPr>
        <p:txBody>
          <a:bodyPr anchor="ctr">
            <a:noAutofit/>
          </a:bodyPr>
          <a:lstStyle/>
          <a:p>
            <a:r>
              <a:rPr lang="en-US" sz="2800" b="1" dirty="0">
                <a:solidFill>
                  <a:schemeClr val="bg1"/>
                </a:solidFill>
                <a:effectLst>
                  <a:outerShdw blurRad="38100" dist="38100" dir="2700000" algn="tl">
                    <a:srgbClr val="000000">
                      <a:alpha val="43137"/>
                    </a:srgbClr>
                  </a:outerShdw>
                </a:effectLst>
                <a:latin typeface="Century Gothic" panose="020B0502020202020204" pitchFamily="34" charset="0"/>
              </a:rPr>
              <a:t>3532 Bagley Dr</a:t>
            </a:r>
            <a:br>
              <a:rPr lang="en-US" sz="3200" b="1"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2000" b="1" dirty="0">
                <a:solidFill>
                  <a:schemeClr val="bg1"/>
                </a:solidFill>
                <a:effectLst>
                  <a:outerShdw blurRad="38100" dist="38100" dir="2700000" algn="tl">
                    <a:srgbClr val="000000">
                      <a:alpha val="43137"/>
                    </a:srgbClr>
                  </a:outerShdw>
                </a:effectLst>
                <a:latin typeface="Century Gothic" panose="020B0502020202020204" pitchFamily="34" charset="0"/>
              </a:rPr>
              <a:t>Preston @ Park West | Mount Pleasant</a:t>
            </a:r>
            <a:br>
              <a:rPr lang="en-US" sz="2000" b="1"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2000" b="1" dirty="0">
                <a:solidFill>
                  <a:schemeClr val="bg1"/>
                </a:solidFill>
                <a:effectLst>
                  <a:outerShdw blurRad="38100" dist="38100" dir="2700000" algn="tl">
                    <a:srgbClr val="000000">
                      <a:alpha val="43137"/>
                    </a:srgbClr>
                  </a:outerShdw>
                </a:effectLst>
                <a:latin typeface="Century Gothic" panose="020B0502020202020204" pitchFamily="34" charset="0"/>
              </a:rPr>
              <a:t>MLS# 19014182 | $375,000</a:t>
            </a:r>
            <a:endParaRPr lang="en-US" sz="1600" b="1" i="1" dirty="0">
              <a:solidFill>
                <a:srgbClr val="FFFF00"/>
              </a:solidFill>
              <a:effectLst>
                <a:outerShdw blurRad="38100" dist="38100" dir="2700000" algn="tl">
                  <a:srgbClr val="000000">
                    <a:alpha val="43137"/>
                  </a:srgbClr>
                </a:outerShdw>
              </a:effectLst>
              <a:latin typeface="Century Gothic" panose="020B0502020202020204" pitchFamily="34" charset="0"/>
            </a:endParaRP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91440" y="5680343"/>
            <a:ext cx="1280160" cy="960120"/>
          </a:xfrm>
          <a:prstGeom prst="rect">
            <a:avLst/>
          </a:prstGeom>
          <a:ln>
            <a:solidFill>
              <a:schemeClr val="bg1"/>
            </a:solidFill>
          </a:ln>
          <a:effectLst/>
        </p:spPr>
      </p:pic>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91440" y="2333240"/>
            <a:ext cx="1280160" cy="960120"/>
          </a:xfrm>
          <a:prstGeom prst="rect">
            <a:avLst/>
          </a:prstGeom>
          <a:ln>
            <a:solidFill>
              <a:schemeClr val="bg1"/>
            </a:solidFill>
          </a:ln>
          <a:effectLst/>
        </p:spPr>
      </p:pic>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91440" y="3448941"/>
            <a:ext cx="1280160" cy="960120"/>
          </a:xfrm>
          <a:prstGeom prst="rect">
            <a:avLst/>
          </a:prstGeom>
          <a:ln>
            <a:solidFill>
              <a:schemeClr val="bg1"/>
            </a:solidFill>
          </a:ln>
          <a:effectLst/>
        </p:spPr>
      </p:pic>
      <p:pic>
        <p:nvPicPr>
          <p:cNvPr id="27" name="Picture 2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513864" y="7889263"/>
            <a:ext cx="1546628" cy="1159971"/>
          </a:xfrm>
          <a:prstGeom prst="rect">
            <a:avLst/>
          </a:prstGeom>
          <a:ln>
            <a:noFill/>
          </a:ln>
          <a:effectLst>
            <a:softEdge rad="112500"/>
          </a:effectLst>
        </p:spPr>
      </p:pic>
      <p:pic>
        <p:nvPicPr>
          <p:cNvPr id="28" name="Picture 2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513863" y="5626955"/>
            <a:ext cx="1546629" cy="1159971"/>
          </a:xfrm>
          <a:prstGeom prst="rect">
            <a:avLst/>
          </a:prstGeom>
          <a:ln>
            <a:noFill/>
          </a:ln>
          <a:effectLst>
            <a:softEdge rad="112500"/>
          </a:effectLst>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91440" y="6796044"/>
            <a:ext cx="1280160" cy="960120"/>
          </a:xfrm>
          <a:prstGeom prst="rect">
            <a:avLst/>
          </a:prstGeom>
          <a:ln>
            <a:solidFill>
              <a:schemeClr val="bg1"/>
            </a:solidFill>
          </a:ln>
          <a:effectLst/>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513864" y="6758109"/>
            <a:ext cx="1546628" cy="1159971"/>
          </a:xfrm>
          <a:prstGeom prst="rect">
            <a:avLst/>
          </a:prstGeom>
          <a:ln>
            <a:noFill/>
          </a:ln>
          <a:effectLst>
            <a:softEdge rad="112500"/>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91440" y="7911745"/>
            <a:ext cx="1280159" cy="960120"/>
          </a:xfrm>
          <a:prstGeom prst="rect">
            <a:avLst/>
          </a:prstGeom>
          <a:ln>
            <a:solidFill>
              <a:schemeClr val="bg1"/>
            </a:solidFill>
          </a:ln>
          <a:effectLst/>
        </p:spPr>
      </p:pic>
      <p:sp>
        <p:nvSpPr>
          <p:cNvPr id="5" name="Rectangle 4"/>
          <p:cNvSpPr/>
          <p:nvPr/>
        </p:nvSpPr>
        <p:spPr>
          <a:xfrm>
            <a:off x="1371599" y="5831800"/>
            <a:ext cx="6400801" cy="1077218"/>
          </a:xfrm>
          <a:prstGeom prst="rect">
            <a:avLst/>
          </a:prstGeom>
        </p:spPr>
        <p:txBody>
          <a:bodyPr wrap="square" anchor="ctr">
            <a:spAutoFit/>
          </a:bodyPr>
          <a:lstStyle/>
          <a:p>
            <a:pPr algn="ctr"/>
            <a:r>
              <a:rPr lang="en-US" sz="3200" b="1" i="1" dirty="0">
                <a:solidFill>
                  <a:schemeClr val="bg1"/>
                </a:solidFill>
                <a:effectLst>
                  <a:outerShdw blurRad="38100" dist="38100" dir="2700000" algn="tl">
                    <a:srgbClr val="000000">
                      <a:alpha val="43137"/>
                    </a:srgbClr>
                  </a:outerShdw>
                </a:effectLst>
                <a:latin typeface="Bradley Hand ITC" panose="03070402050302030203" pitchFamily="66" charset="0"/>
              </a:rPr>
              <a:t>Over 2500 </a:t>
            </a:r>
            <a:r>
              <a:rPr lang="en-US" sz="3200" b="1" i="1" dirty="0" err="1">
                <a:solidFill>
                  <a:schemeClr val="bg1"/>
                </a:solidFill>
                <a:effectLst>
                  <a:outerShdw blurRad="38100" dist="38100" dir="2700000" algn="tl">
                    <a:srgbClr val="000000">
                      <a:alpha val="43137"/>
                    </a:srgbClr>
                  </a:outerShdw>
                </a:effectLst>
                <a:latin typeface="Bradley Hand ITC" panose="03070402050302030203" pitchFamily="66" charset="0"/>
              </a:rPr>
              <a:t>SqFt</a:t>
            </a:r>
            <a:r>
              <a:rPr lang="en-US" sz="3200" b="1" i="1" dirty="0">
                <a:solidFill>
                  <a:schemeClr val="bg1"/>
                </a:solidFill>
                <a:effectLst>
                  <a:outerShdw blurRad="38100" dist="38100" dir="2700000" algn="tl">
                    <a:srgbClr val="000000">
                      <a:alpha val="43137"/>
                    </a:srgbClr>
                  </a:outerShdw>
                </a:effectLst>
                <a:latin typeface="Bradley Hand ITC" panose="03070402050302030203" pitchFamily="66" charset="0"/>
              </a:rPr>
              <a:t> End Unit</a:t>
            </a:r>
          </a:p>
          <a:p>
            <a:pPr algn="ctr"/>
            <a:r>
              <a:rPr lang="en-US" sz="3200" b="1" i="1" dirty="0">
                <a:solidFill>
                  <a:schemeClr val="bg1"/>
                </a:solidFill>
                <a:effectLst>
                  <a:outerShdw blurRad="38100" dist="38100" dir="2700000" algn="tl">
                    <a:srgbClr val="000000">
                      <a:alpha val="43137"/>
                    </a:srgbClr>
                  </a:outerShdw>
                </a:effectLst>
                <a:latin typeface="Bradley Hand ITC" panose="03070402050302030203" pitchFamily="66" charset="0"/>
              </a:rPr>
              <a:t>Right Next to Park West Amenities</a:t>
            </a:r>
            <a:endParaRPr lang="en-US" sz="2400" b="1" i="1" dirty="0">
              <a:solidFill>
                <a:schemeClr val="bg1"/>
              </a:solidFill>
              <a:effectLst>
                <a:outerShdw blurRad="38100" dist="38100" dir="2700000" algn="tl">
                  <a:srgbClr val="000000">
                    <a:alpha val="43137"/>
                  </a:srgbClr>
                </a:outerShdw>
              </a:effectLst>
              <a:latin typeface="Bradley Hand ITC" panose="03070402050302030203" pitchFamily="66" charset="0"/>
            </a:endParaRPr>
          </a:p>
        </p:txBody>
      </p:sp>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91440" y="101838"/>
            <a:ext cx="1280160" cy="960120"/>
          </a:xfrm>
          <a:prstGeom prst="rect">
            <a:avLst/>
          </a:prstGeom>
          <a:ln>
            <a:solidFill>
              <a:schemeClr val="bg1"/>
            </a:solidFill>
          </a:ln>
          <a:effectLst/>
        </p:spPr>
      </p:pic>
      <p:pic>
        <p:nvPicPr>
          <p:cNvPr id="29" name="Picture 28"/>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91440" y="1217539"/>
            <a:ext cx="1280160" cy="960120"/>
          </a:xfrm>
          <a:prstGeom prst="rect">
            <a:avLst/>
          </a:prstGeom>
          <a:ln>
            <a:solidFill>
              <a:schemeClr val="bg1"/>
            </a:solidFill>
          </a:ln>
          <a:effectLst/>
        </p:spPr>
      </p:pic>
      <p:sp>
        <p:nvSpPr>
          <p:cNvPr id="3" name="Rectangle 2"/>
          <p:cNvSpPr/>
          <p:nvPr/>
        </p:nvSpPr>
        <p:spPr>
          <a:xfrm>
            <a:off x="-6011436" y="6428338"/>
            <a:ext cx="5963424" cy="2308324"/>
          </a:xfrm>
          <a:prstGeom prst="rect">
            <a:avLst/>
          </a:prstGeom>
        </p:spPr>
        <p:txBody>
          <a:bodyPr wrap="square">
            <a:spAutoFit/>
          </a:bodyPr>
          <a:lstStyle/>
          <a:p>
            <a:pPr marL="171450" indent="-171450">
              <a:buFont typeface="Arial" panose="020B0604020202020204" pitchFamily="34" charset="0"/>
              <a:buChar char="•"/>
            </a:pPr>
            <a:r>
              <a:rPr lang="en-US" sz="1200" dirty="0">
                <a:solidFill>
                  <a:schemeClr val="bg1"/>
                </a:solidFill>
                <a:latin typeface="Cambria" panose="02040503050406030204" pitchFamily="18" charset="0"/>
              </a:rPr>
              <a:t>4 bedrooms</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2.5 bathrooms</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2629 </a:t>
            </a:r>
            <a:r>
              <a:rPr lang="en-US" sz="1200" dirty="0" err="1">
                <a:solidFill>
                  <a:schemeClr val="bg1"/>
                </a:solidFill>
                <a:latin typeface="Cambria" panose="02040503050406030204" pitchFamily="18" charset="0"/>
              </a:rPr>
              <a:t>sqft</a:t>
            </a:r>
            <a:endParaRPr lang="en-US" sz="1200" dirty="0">
              <a:solidFill>
                <a:schemeClr val="bg1"/>
              </a:solidFill>
              <a:latin typeface="Cambria" panose="02040503050406030204" pitchFamily="18" charset="0"/>
            </a:endParaRPr>
          </a:p>
          <a:p>
            <a:pPr marL="171450" indent="-171450">
              <a:buFont typeface="Arial" panose="020B0604020202020204" pitchFamily="34" charset="0"/>
              <a:buChar char="•"/>
            </a:pPr>
            <a:r>
              <a:rPr lang="en-US" sz="1200" dirty="0">
                <a:solidFill>
                  <a:schemeClr val="bg1"/>
                </a:solidFill>
                <a:latin typeface="Cambria" panose="02040503050406030204" pitchFamily="18" charset="0"/>
              </a:rPr>
              <a:t>Upgraded detailing such as crown molding and wainscoting in the dining room</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Wood flooring throughout the entire home (including all of the bedrooms)</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Contemporary ceiling fan in the family room</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Decorative backsplash and pendant lighting in the kitchen</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Kitchen also includes granite countertops, a full set of stainless steel appliances (including a Samsung refrigerator), solid wood cabinetry and additional storage in the full pantry</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The eat-in kitchen and family room have plenty of space to entertain, but continue outside onto the large deck and brick fire pit area if you need more!</a:t>
            </a:r>
          </a:p>
        </p:txBody>
      </p:sp>
      <p:sp>
        <p:nvSpPr>
          <p:cNvPr id="24" name="Rectangle 23"/>
          <p:cNvSpPr/>
          <p:nvPr/>
        </p:nvSpPr>
        <p:spPr>
          <a:xfrm>
            <a:off x="0" y="8968026"/>
            <a:ext cx="7791298" cy="861774"/>
          </a:xfrm>
          <a:prstGeom prst="rect">
            <a:avLst/>
          </a:prstGeom>
        </p:spPr>
        <p:txBody>
          <a:bodyPr wrap="square" anchor="ctr">
            <a:spAutoFit/>
          </a:bodyPr>
          <a:lstStyle/>
          <a:p>
            <a:pPr algn="ctr"/>
            <a:r>
              <a:rPr lang="pt-BR" sz="1400" b="1" dirty="0">
                <a:solidFill>
                  <a:schemeClr val="bg1"/>
                </a:solidFill>
                <a:latin typeface="Century Gothic" panose="020B0502020202020204" pitchFamily="34" charset="0"/>
              </a:rPr>
              <a:t>Kris Higman</a:t>
            </a:r>
          </a:p>
          <a:p>
            <a:pPr algn="ctr"/>
            <a:r>
              <a:rPr lang="pt-BR" sz="1200" dirty="0">
                <a:solidFill>
                  <a:schemeClr val="bg1"/>
                </a:solidFill>
                <a:latin typeface="Century Gothic" panose="020B0502020202020204" pitchFamily="34" charset="0"/>
              </a:rPr>
              <a:t>(843) 810-8824</a:t>
            </a:r>
          </a:p>
          <a:p>
            <a:pPr algn="ctr"/>
            <a:r>
              <a:rPr lang="pt-BR" sz="1200" dirty="0">
                <a:solidFill>
                  <a:schemeClr val="bg1"/>
                </a:solidFill>
                <a:latin typeface="Century Gothic" panose="020B0502020202020204" pitchFamily="34" charset="0"/>
              </a:rPr>
              <a:t>kris.higman@cbcarolinas.com</a:t>
            </a:r>
          </a:p>
          <a:p>
            <a:pPr algn="ctr"/>
            <a:r>
              <a:rPr lang="pt-BR" sz="1200" dirty="0">
                <a:solidFill>
                  <a:schemeClr val="bg1"/>
                </a:solidFill>
                <a:latin typeface="Century Gothic" panose="020B0502020202020204" pitchFamily="34" charset="0"/>
              </a:rPr>
              <a:t>www.CharlestonHomesByKris.com</a:t>
            </a:r>
            <a:endParaRPr lang="en-US" sz="800" dirty="0">
              <a:solidFill>
                <a:schemeClr val="bg1"/>
              </a:solidFill>
              <a:latin typeface="Century Gothic" panose="020B0502020202020204" pitchFamily="34" charset="0"/>
            </a:endParaRPr>
          </a:p>
        </p:txBody>
      </p:sp>
      <p:pic>
        <p:nvPicPr>
          <p:cNvPr id="26" name="Picture 25"/>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6573097" y="9078992"/>
            <a:ext cx="1129722" cy="639842"/>
          </a:xfrm>
          <a:prstGeom prst="rect">
            <a:avLst/>
          </a:prstGeom>
        </p:spPr>
      </p:pic>
      <p:sp>
        <p:nvSpPr>
          <p:cNvPr id="30" name="Rectangle 29"/>
          <p:cNvSpPr/>
          <p:nvPr/>
        </p:nvSpPr>
        <p:spPr>
          <a:xfrm>
            <a:off x="-25568" y="9827568"/>
            <a:ext cx="7797967" cy="230832"/>
          </a:xfrm>
          <a:prstGeom prst="rect">
            <a:avLst/>
          </a:prstGeom>
        </p:spPr>
        <p:txBody>
          <a:bodyPr wrap="square">
            <a:spAutoFit/>
          </a:bodyPr>
          <a:lstStyle/>
          <a:p>
            <a:pPr algn="ctr"/>
            <a:r>
              <a:rPr lang="en-US" sz="900" dirty="0">
                <a:solidFill>
                  <a:schemeClr val="bg1"/>
                </a:solidFill>
                <a:latin typeface="Century Gothic" panose="020B0502020202020204" pitchFamily="34" charset="0"/>
              </a:rPr>
              <a:t>Coldwell Banker Residential Brokerage | 1127 </a:t>
            </a:r>
            <a:r>
              <a:rPr lang="en-US" sz="900" dirty="0" err="1">
                <a:solidFill>
                  <a:schemeClr val="bg1"/>
                </a:solidFill>
                <a:latin typeface="Century Gothic" panose="020B0502020202020204" pitchFamily="34" charset="0"/>
              </a:rPr>
              <a:t>Queensborough</a:t>
            </a:r>
            <a:r>
              <a:rPr lang="en-US" sz="900" dirty="0">
                <a:solidFill>
                  <a:schemeClr val="bg1"/>
                </a:solidFill>
                <a:latin typeface="Century Gothic" panose="020B0502020202020204" pitchFamily="34" charset="0"/>
              </a:rPr>
              <a:t> Blvd. 103 | Mt Pleasant, SC 29464</a:t>
            </a:r>
          </a:p>
        </p:txBody>
      </p:sp>
      <p:pic>
        <p:nvPicPr>
          <p:cNvPr id="31" name="Picture 2"/>
          <p:cNvPicPr>
            <a:picLocks noChangeAspect="1" noChangeArrowheads="1"/>
          </p:cNvPicPr>
          <p:nvPr/>
        </p:nvPicPr>
        <p:blipFill>
          <a:blip r:embed="rId14">
            <a:extLst>
              <a:ext uri="{28A0092B-C50C-407E-A947-70E740481C1C}">
                <a14:useLocalDpi xmlns:a14="http://schemas.microsoft.com/office/drawing/2010/main" val="0"/>
              </a:ext>
            </a:extLst>
          </a:blip>
          <a:stretch>
            <a:fillRect/>
          </a:stretch>
        </p:blipFill>
        <p:spPr bwMode="auto">
          <a:xfrm>
            <a:off x="91440" y="9027450"/>
            <a:ext cx="520048" cy="742927"/>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5781116" y="5173319"/>
            <a:ext cx="5733104" cy="1340273"/>
          </a:xfrm>
          <a:prstGeom prst="rect">
            <a:avLst/>
          </a:prstGeom>
        </p:spPr>
        <p:txBody>
          <a:bodyPr wrap="square">
            <a:spAutoFit/>
          </a:bodyPr>
          <a:lstStyle/>
          <a:p>
            <a:pPr algn="ctr"/>
            <a:r>
              <a:rPr lang="en-US" sz="1000" dirty="0">
                <a:solidFill>
                  <a:schemeClr val="bg1"/>
                </a:solidFill>
                <a:latin typeface="Cambria" panose="02040503050406030204" pitchFamily="18" charset="0"/>
              </a:rPr>
              <a:t>If you are looking to be in a neighborhood with a great family community feel and Wando River sunset views...then this is the place! Rivertowne on the Wando offers many amenities similar to other local neighborhoods, like pools, tennis courts, and green space...but what those others are missing is the river! With 3 community docks on </a:t>
            </a:r>
            <a:r>
              <a:rPr lang="en-US" sz="1000" dirty="0" err="1">
                <a:solidFill>
                  <a:schemeClr val="bg1"/>
                </a:solidFill>
                <a:latin typeface="Cambria" panose="02040503050406030204" pitchFamily="18" charset="0"/>
              </a:rPr>
              <a:t>deepwater</a:t>
            </a:r>
            <a:r>
              <a:rPr lang="en-US" sz="1000" dirty="0">
                <a:solidFill>
                  <a:schemeClr val="bg1"/>
                </a:solidFill>
                <a:latin typeface="Cambria" panose="02040503050406030204" pitchFamily="18" charset="0"/>
              </a:rPr>
              <a:t> Wando River, there's no shortage of crabbing, fishing, boating activity here! Another great feature, Rivertowne on the Wando is zoned for award-winning schools (including Laing, the #1 STEM middle school in the country)! And only a short distance to downtown Charleston, Isle of Palms and Sullivan's Island beaches, town recreation center/fields, medical facilities, dining and shopping, you're close to everything you need! Come see for yourself!</a:t>
            </a:r>
          </a:p>
        </p:txBody>
      </p:sp>
      <p:pic>
        <p:nvPicPr>
          <p:cNvPr id="32" name="Picture 31"/>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91440" y="4564642"/>
            <a:ext cx="1280160" cy="960120"/>
          </a:xfrm>
          <a:prstGeom prst="rect">
            <a:avLst/>
          </a:prstGeom>
          <a:ln>
            <a:solidFill>
              <a:schemeClr val="bg1"/>
            </a:solidFill>
          </a:ln>
          <a:effectLst/>
        </p:spPr>
      </p:pic>
      <p:pic>
        <p:nvPicPr>
          <p:cNvPr id="33" name="Picture 32"/>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8077200" y="852036"/>
            <a:ext cx="5201445" cy="2576567"/>
          </a:xfrm>
          <a:prstGeom prst="rect">
            <a:avLst/>
          </a:prstGeom>
          <a:ln>
            <a:noFill/>
          </a:ln>
          <a:effectLst>
            <a:softEdge rad="112500"/>
          </a:effectLst>
        </p:spPr>
      </p:pic>
    </p:spTree>
    <p:extLst>
      <p:ext uri="{BB962C8B-B14F-4D97-AF65-F5344CB8AC3E}">
        <p14:creationId xmlns:p14="http://schemas.microsoft.com/office/powerpoint/2010/main" val="32526528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542</TotalTime>
  <Words>351</Words>
  <Application>Microsoft Office PowerPoint</Application>
  <PresentationFormat>Custom</PresentationFormat>
  <Paragraphs>27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Bradley Hand ITC</vt:lpstr>
      <vt:lpstr>Calibri</vt:lpstr>
      <vt:lpstr>Cambria</vt:lpstr>
      <vt:lpstr>Century Gothic</vt:lpstr>
      <vt:lpstr>Office Theme</vt:lpstr>
      <vt:lpstr>3532 Bagley Dr Preston @ Park West | Mount Pleasant MLS# 19014182 | $375,000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 Thomas Price</cp:lastModifiedBy>
  <cp:revision>60</cp:revision>
  <dcterms:created xsi:type="dcterms:W3CDTF">2006-08-16T00:00:00Z</dcterms:created>
  <dcterms:modified xsi:type="dcterms:W3CDTF">2019-07-06T16:55:30Z</dcterms:modified>
</cp:coreProperties>
</file>