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82296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0253F"/>
    <a:srgbClr val="79B8F9"/>
    <a:srgbClr val="79B8F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49" d="100"/>
          <a:sy n="49" d="100"/>
        </p:scale>
        <p:origin x="2556" y="66"/>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79828" y="2011680"/>
            <a:ext cx="740664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1/24/2020</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234440" y="4886490"/>
            <a:ext cx="576072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1/24/2020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5"/>
            <a:ext cx="185166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11480" y="402805"/>
            <a:ext cx="541782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1/24/2020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1/24/2020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40180" y="894080"/>
            <a:ext cx="637794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440180" y="3678086"/>
            <a:ext cx="637794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132320" y="9411126"/>
            <a:ext cx="6858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183380" y="2346963"/>
            <a:ext cx="363474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1/24/2020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11480" y="400473"/>
            <a:ext cx="740664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411481" y="2251500"/>
            <a:ext cx="3636168"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180523" y="2251500"/>
            <a:ext cx="3637598"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11481" y="3464563"/>
            <a:ext cx="3636168"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180523" y="3464563"/>
            <a:ext cx="3637598"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1/24/2020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1/24/2020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1/24/2020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3"/>
            <a:ext cx="2707482"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411481" y="2235203"/>
            <a:ext cx="2707482"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217544" y="400474"/>
            <a:ext cx="4600576"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1/24/2020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45920" y="894080"/>
            <a:ext cx="493776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645920" y="2686897"/>
            <a:ext cx="493776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645920" y="1711287"/>
            <a:ext cx="493776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11480" y="402802"/>
            <a:ext cx="740664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411480" y="2346960"/>
            <a:ext cx="740664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411480" y="9411126"/>
            <a:ext cx="192024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1/24/2020</a:t>
            </a:fld>
            <a:endParaRPr lang="en-US"/>
          </a:p>
        </p:txBody>
      </p:sp>
      <p:sp>
        <p:nvSpPr>
          <p:cNvPr id="3" name="Footer Placeholder 2"/>
          <p:cNvSpPr>
            <a:spLocks noGrp="1"/>
          </p:cNvSpPr>
          <p:nvPr>
            <p:ph type="ftr" sz="quarter" idx="3"/>
          </p:nvPr>
        </p:nvSpPr>
        <p:spPr>
          <a:xfrm>
            <a:off x="2811780" y="9411126"/>
            <a:ext cx="260604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132320" y="9411126"/>
            <a:ext cx="6858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eg"/><Relationship Id="rId7" Type="http://schemas.openxmlformats.org/officeDocument/2006/relationships/image" Target="../media/image7.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8" name="Picture 27">
            <a:extLst>
              <a:ext uri="{FF2B5EF4-FFF2-40B4-BE49-F238E27FC236}">
                <a16:creationId xmlns:a16="http://schemas.microsoft.com/office/drawing/2014/main" id="{48E0A516-4A74-424D-B47F-C41BC98D3F1C}"/>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0" y="4"/>
            <a:ext cx="8229600" cy="5478790"/>
          </a:xfrm>
          <a:prstGeom prst="rect">
            <a:avLst/>
          </a:prstGeom>
          <a:ln>
            <a:noFill/>
          </a:ln>
          <a:effectLst/>
        </p:spPr>
      </p:pic>
      <p:pic>
        <p:nvPicPr>
          <p:cNvPr id="7" name="Picture 6"/>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6179810" y="7469827"/>
            <a:ext cx="1821191" cy="1214973"/>
          </a:xfrm>
          <a:prstGeom prst="rect">
            <a:avLst/>
          </a:prstGeom>
          <a:ln>
            <a:noFill/>
          </a:ln>
          <a:effectLst/>
        </p:spPr>
      </p:pic>
      <p:sp>
        <p:nvSpPr>
          <p:cNvPr id="21" name="Rectangle 20"/>
          <p:cNvSpPr/>
          <p:nvPr/>
        </p:nvSpPr>
        <p:spPr>
          <a:xfrm>
            <a:off x="228601" y="8929376"/>
            <a:ext cx="7772399" cy="1129024"/>
          </a:xfrm>
          <a:prstGeom prst="rect">
            <a:avLst/>
          </a:prstGeom>
          <a:no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228600" y="5486400"/>
            <a:ext cx="7772401" cy="1980583"/>
          </a:xfrm>
        </p:spPr>
        <p:txBody>
          <a:bodyPr anchor="ctr">
            <a:noAutofit/>
          </a:bodyPr>
          <a:lstStyle/>
          <a:p>
            <a:r>
              <a:rPr lang="en-US" sz="140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Welcome to Hartford Village within Dunes West. This quiet cul-de-sac and sought after neighborhood is within walking distance to the Hartford Village adult community pool, golf, tennis and clubhouse. Outdoor living and entertaining with multiple patios, 1st fairway golf course views and a lovely sun room are just a few of the attractive features. Custom cabinetry, stunning master suite, and gourmet kitchen will speak to the most discriminating buyer. The first floor master suite, study and frog offer this home flexible space and ample storage throughout. </a:t>
            </a:r>
          </a:p>
          <a:p>
            <a:r>
              <a:rPr lang="en-US" sz="1400" b="1" i="1"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3537 Hartford Village Way is truly Stunning and Immaculate.</a:t>
            </a:r>
          </a:p>
        </p:txBody>
      </p:sp>
      <p:sp>
        <p:nvSpPr>
          <p:cNvPr id="2" name="Title 1"/>
          <p:cNvSpPr>
            <a:spLocks noGrp="1"/>
          </p:cNvSpPr>
          <p:nvPr>
            <p:ph type="ctrTitle"/>
          </p:nvPr>
        </p:nvSpPr>
        <p:spPr>
          <a:xfrm>
            <a:off x="228600" y="4675257"/>
            <a:ext cx="7772400" cy="707886"/>
          </a:xfrm>
        </p:spPr>
        <p:txBody>
          <a:bodyPr anchor="t">
            <a:noAutofit/>
            <a:scene3d>
              <a:camera prst="orthographicFront"/>
              <a:lightRig rig="soft" dir="t">
                <a:rot lat="0" lon="0" rev="17220000"/>
              </a:lightRig>
            </a:scene3d>
            <a:sp3d prstMaterial="softEdge"/>
          </a:bodyPr>
          <a:lstStyle/>
          <a:p>
            <a:r>
              <a:rPr lang="en-US" sz="2000" cap="none" dirty="0">
                <a:ln w="10541" cmpd="sng">
                  <a:noFill/>
                  <a:prstDash val="solid"/>
                </a:ln>
                <a:solidFill>
                  <a:schemeClr val="bg1"/>
                </a:solidFill>
                <a:effectLst/>
                <a:latin typeface="Century Gothic" panose="020B0502020202020204" pitchFamily="34" charset="0"/>
              </a:rPr>
              <a:t>3537 Hartford Village Way</a:t>
            </a:r>
            <a:br>
              <a:rPr lang="en-US" sz="2000" cap="none" dirty="0">
                <a:ln w="10541" cmpd="sng">
                  <a:noFill/>
                  <a:prstDash val="solid"/>
                </a:ln>
                <a:solidFill>
                  <a:schemeClr val="bg1"/>
                </a:solidFill>
                <a:effectLst/>
                <a:latin typeface="Century Gothic" panose="020B0502020202020204" pitchFamily="34" charset="0"/>
              </a:rPr>
            </a:br>
            <a:r>
              <a:rPr lang="en-US" sz="1600" cap="none" dirty="0">
                <a:ln w="10541" cmpd="sng">
                  <a:noFill/>
                  <a:prstDash val="solid"/>
                </a:ln>
                <a:solidFill>
                  <a:schemeClr val="bg1"/>
                </a:solidFill>
                <a:effectLst/>
                <a:latin typeface="Century Gothic" panose="020B0502020202020204" pitchFamily="34" charset="0"/>
              </a:rPr>
              <a:t>Dunes West | Mount Pleasant, SC 29466 | MLS# 20002237 | $549,000</a:t>
            </a:r>
            <a:endParaRPr lang="en-US" sz="1200" i="1" cap="none" dirty="0">
              <a:ln w="10541" cmpd="sng">
                <a:noFill/>
                <a:prstDash val="solid"/>
              </a:ln>
              <a:solidFill>
                <a:schemeClr val="bg1"/>
              </a:solidFill>
              <a:effectLst/>
              <a:latin typeface="Century Gothic" panose="020B0502020202020204" pitchFamily="34" charset="0"/>
            </a:endParaRPr>
          </a:p>
        </p:txBody>
      </p:sp>
      <p:pic>
        <p:nvPicPr>
          <p:cNvPr id="14" name="Picture 1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062015" y="8970051"/>
            <a:ext cx="838139" cy="1047674"/>
          </a:xfrm>
          <a:prstGeom prst="rect">
            <a:avLst/>
          </a:prstGeom>
        </p:spPr>
      </p:pic>
      <p:sp>
        <p:nvSpPr>
          <p:cNvPr id="17" name="Rectangle 16"/>
          <p:cNvSpPr/>
          <p:nvPr/>
        </p:nvSpPr>
        <p:spPr>
          <a:xfrm>
            <a:off x="228601" y="8970668"/>
            <a:ext cx="7772399" cy="1046440"/>
          </a:xfrm>
          <a:prstGeom prst="rect">
            <a:avLst/>
          </a:prstGeom>
        </p:spPr>
        <p:txBody>
          <a:bodyPr wrap="square">
            <a:spAutoFit/>
          </a:bodyPr>
          <a:lstStyle/>
          <a:p>
            <a:pPr algn="ctr"/>
            <a:r>
              <a:rPr lang="en-US" sz="1800" dirty="0">
                <a:solidFill>
                  <a:srgbClr val="10253F"/>
                </a:solidFill>
                <a:latin typeface="Century Gothic" panose="020B0502020202020204" pitchFamily="34" charset="0"/>
              </a:rPr>
              <a:t>Darlene Smith</a:t>
            </a:r>
            <a:br>
              <a:rPr lang="en-US" sz="1800" dirty="0">
                <a:solidFill>
                  <a:srgbClr val="10253F"/>
                </a:solidFill>
                <a:latin typeface="Century Gothic" panose="020B0502020202020204" pitchFamily="34" charset="0"/>
              </a:rPr>
            </a:br>
            <a:r>
              <a:rPr lang="en-US" sz="1100" dirty="0">
                <a:solidFill>
                  <a:srgbClr val="10253F"/>
                </a:solidFill>
                <a:latin typeface="Century Gothic" panose="020B0502020202020204" pitchFamily="34" charset="0"/>
              </a:rPr>
              <a:t>Office - (843) 886-8110</a:t>
            </a:r>
          </a:p>
          <a:p>
            <a:pPr algn="ctr"/>
            <a:r>
              <a:rPr lang="en-US" sz="1100" dirty="0">
                <a:solidFill>
                  <a:srgbClr val="10253F"/>
                </a:solidFill>
                <a:latin typeface="Century Gothic" panose="020B0502020202020204" pitchFamily="34" charset="0"/>
              </a:rPr>
              <a:t>Mobile - (843) 696-7824</a:t>
            </a:r>
          </a:p>
          <a:p>
            <a:pPr algn="ctr"/>
            <a:r>
              <a:rPr lang="en-US" sz="1100" dirty="0">
                <a:solidFill>
                  <a:srgbClr val="10253F"/>
                </a:solidFill>
                <a:latin typeface="Century Gothic" panose="020B0502020202020204" pitchFamily="34" charset="0"/>
              </a:rPr>
              <a:t>darlenesmith@carolinaone.com</a:t>
            </a:r>
          </a:p>
          <a:p>
            <a:pPr algn="ctr"/>
            <a:r>
              <a:rPr lang="en-US" sz="1100" dirty="0">
                <a:solidFill>
                  <a:srgbClr val="10253F"/>
                </a:solidFill>
                <a:latin typeface="Century Gothic" panose="020B0502020202020204" pitchFamily="34" charset="0"/>
              </a:rPr>
              <a:t>DarleneSmithTeam.com</a:t>
            </a:r>
          </a:p>
        </p:txBody>
      </p:sp>
      <p:grpSp>
        <p:nvGrpSpPr>
          <p:cNvPr id="24" name="Group 23"/>
          <p:cNvGrpSpPr/>
          <p:nvPr/>
        </p:nvGrpSpPr>
        <p:grpSpPr>
          <a:xfrm>
            <a:off x="320040" y="9038193"/>
            <a:ext cx="1524000" cy="911393"/>
            <a:chOff x="0" y="9037683"/>
            <a:chExt cx="1524000" cy="911393"/>
          </a:xfrm>
        </p:grpSpPr>
        <p:pic>
          <p:nvPicPr>
            <p:cNvPr id="16" name="Picture 15"/>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29491" y="9037683"/>
              <a:ext cx="665018" cy="457200"/>
            </a:xfrm>
            <a:prstGeom prst="rect">
              <a:avLst/>
            </a:prstGeom>
          </p:spPr>
        </p:pic>
        <p:sp>
          <p:nvSpPr>
            <p:cNvPr id="18" name="Rectangle 17"/>
            <p:cNvSpPr/>
            <p:nvPr/>
          </p:nvSpPr>
          <p:spPr>
            <a:xfrm>
              <a:off x="0" y="9533578"/>
              <a:ext cx="1524000" cy="415498"/>
            </a:xfrm>
            <a:prstGeom prst="rect">
              <a:avLst/>
            </a:prstGeom>
          </p:spPr>
          <p:txBody>
            <a:bodyPr wrap="square">
              <a:spAutoFit/>
            </a:bodyPr>
            <a:lstStyle/>
            <a:p>
              <a:pPr algn="ctr"/>
              <a:r>
                <a:rPr lang="en-US" sz="700" dirty="0">
                  <a:solidFill>
                    <a:srgbClr val="10253F"/>
                  </a:solidFill>
                  <a:latin typeface="Century Gothic" panose="020B0502020202020204" pitchFamily="34" charset="0"/>
                </a:rPr>
                <a:t>Carolina One Real Estate</a:t>
              </a:r>
            </a:p>
            <a:p>
              <a:pPr algn="ctr"/>
              <a:r>
                <a:rPr lang="en-US" sz="700" dirty="0">
                  <a:solidFill>
                    <a:srgbClr val="10253F"/>
                  </a:solidFill>
                  <a:latin typeface="Century Gothic" panose="020B0502020202020204" pitchFamily="34" charset="0"/>
                </a:rPr>
                <a:t>1503 Palm Blvd </a:t>
              </a:r>
              <a:r>
                <a:rPr lang="en-US" sz="700" dirty="0" err="1">
                  <a:solidFill>
                    <a:srgbClr val="10253F"/>
                  </a:solidFill>
                  <a:latin typeface="Century Gothic" panose="020B0502020202020204" pitchFamily="34" charset="0"/>
                </a:rPr>
                <a:t>Ste</a:t>
              </a:r>
              <a:endParaRPr lang="en-US" sz="700" dirty="0">
                <a:solidFill>
                  <a:srgbClr val="10253F"/>
                </a:solidFill>
                <a:latin typeface="Century Gothic" panose="020B0502020202020204" pitchFamily="34" charset="0"/>
              </a:endParaRPr>
            </a:p>
            <a:p>
              <a:pPr algn="ctr"/>
              <a:r>
                <a:rPr lang="en-US" sz="700" dirty="0">
                  <a:solidFill>
                    <a:srgbClr val="10253F"/>
                  </a:solidFill>
                  <a:latin typeface="Century Gothic" panose="020B0502020202020204" pitchFamily="34" charset="0"/>
                </a:rPr>
                <a:t>Isle of Palms, SC 29451</a:t>
              </a:r>
            </a:p>
          </p:txBody>
        </p:sp>
      </p:grpSp>
      <p:sp>
        <p:nvSpPr>
          <p:cNvPr id="30" name="Rectangle 29"/>
          <p:cNvSpPr/>
          <p:nvPr/>
        </p:nvSpPr>
        <p:spPr>
          <a:xfrm>
            <a:off x="1600201" y="40675"/>
            <a:ext cx="6400799" cy="707886"/>
          </a:xfrm>
          <a:prstGeom prst="rect">
            <a:avLst/>
          </a:prstGeom>
          <a:noFill/>
        </p:spPr>
        <p:txBody>
          <a:bodyPr wrap="square">
            <a:spAutoFit/>
          </a:bodyPr>
          <a:lstStyle/>
          <a:p>
            <a:pPr algn="r"/>
            <a:r>
              <a:rPr lang="en-US" b="1" i="1" dirty="0">
                <a:solidFill>
                  <a:schemeClr val="tx2"/>
                </a:solidFill>
                <a:effectLst>
                  <a:outerShdw blurRad="38100" dist="38100" dir="2700000" algn="tl">
                    <a:srgbClr val="000000">
                      <a:alpha val="43137"/>
                    </a:srgbClr>
                  </a:outerShdw>
                </a:effectLst>
              </a:rPr>
              <a:t>Stunning…Custom…Hartford Village</a:t>
            </a:r>
          </a:p>
          <a:p>
            <a:pPr algn="r"/>
            <a:r>
              <a:rPr lang="en-US" b="1" i="1" dirty="0">
                <a:solidFill>
                  <a:schemeClr val="tx2"/>
                </a:solidFill>
                <a:effectLst>
                  <a:outerShdw blurRad="38100" dist="38100" dir="2700000" algn="tl">
                    <a:srgbClr val="000000">
                      <a:alpha val="43137"/>
                    </a:srgbClr>
                  </a:outerShdw>
                </a:effectLst>
              </a:rPr>
              <a:t>Master Down…On Golf Course</a:t>
            </a:r>
          </a:p>
        </p:txBody>
      </p:sp>
      <p:pic>
        <p:nvPicPr>
          <p:cNvPr id="20" name="Picture 19"/>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228600" y="7467601"/>
            <a:ext cx="1821211" cy="1214141"/>
          </a:xfrm>
          <a:prstGeom prst="rect">
            <a:avLst/>
          </a:prstGeom>
          <a:ln>
            <a:noFill/>
          </a:ln>
          <a:effectLst/>
        </p:spPr>
      </p:pic>
      <p:pic>
        <p:nvPicPr>
          <p:cNvPr id="26" name="Picture 25">
            <a:extLst>
              <a:ext uri="{FF2B5EF4-FFF2-40B4-BE49-F238E27FC236}">
                <a16:creationId xmlns:a16="http://schemas.microsoft.com/office/drawing/2014/main" id="{5E82648F-9EE4-48A7-8EE2-2F88018775A9}"/>
              </a:ext>
            </a:extLst>
          </p:cNvPr>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2209391" y="7468445"/>
            <a:ext cx="1828800" cy="1217509"/>
          </a:xfrm>
          <a:prstGeom prst="rect">
            <a:avLst/>
          </a:prstGeom>
          <a:ln>
            <a:noFill/>
          </a:ln>
          <a:effectLst/>
        </p:spPr>
      </p:pic>
      <p:sp>
        <p:nvSpPr>
          <p:cNvPr id="4" name="Rectangle 3">
            <a:extLst>
              <a:ext uri="{FF2B5EF4-FFF2-40B4-BE49-F238E27FC236}">
                <a16:creationId xmlns:a16="http://schemas.microsoft.com/office/drawing/2014/main" id="{BD5F38D1-3C09-476C-9544-C12C023A5A70}"/>
              </a:ext>
            </a:extLst>
          </p:cNvPr>
          <p:cNvSpPr/>
          <p:nvPr/>
        </p:nvSpPr>
        <p:spPr>
          <a:xfrm>
            <a:off x="-5413507" y="2739398"/>
            <a:ext cx="5407249" cy="461665"/>
          </a:xfrm>
          <a:prstGeom prst="rect">
            <a:avLst/>
          </a:prstGeom>
        </p:spPr>
        <p:txBody>
          <a:bodyPr wrap="none">
            <a:spAutoFit/>
          </a:bodyPr>
          <a:lstStyle/>
          <a:p>
            <a:pPr algn="ctr"/>
            <a:r>
              <a:rPr lang="en-US" sz="2400" b="1" dirty="0">
                <a:ln w="10541" cmpd="sng">
                  <a:noFill/>
                  <a:prstDash val="solid"/>
                </a:ln>
                <a:solidFill>
                  <a:srgbClr val="FF0000"/>
                </a:solidFill>
                <a:effectLst>
                  <a:outerShdw blurRad="50800" dist="38100" dir="2700000" algn="tl" rotWithShape="0">
                    <a:prstClr val="black">
                      <a:alpha val="40000"/>
                    </a:prstClr>
                  </a:outerShdw>
                </a:effectLst>
                <a:highlight>
                  <a:srgbClr val="FFFF00"/>
                </a:highlight>
                <a:latin typeface="Century Gothic" panose="020B0502020202020204" pitchFamily="34" charset="0"/>
              </a:rPr>
              <a:t>MOTIVATED SELLER!! REDUCED 150K!</a:t>
            </a:r>
            <a:endParaRPr lang="en-US" sz="2400" b="1" dirty="0">
              <a:solidFill>
                <a:srgbClr val="FF0000"/>
              </a:solidFill>
              <a:effectLst>
                <a:outerShdw blurRad="50800" dist="38100" dir="2700000" algn="tl" rotWithShape="0">
                  <a:prstClr val="black">
                    <a:alpha val="40000"/>
                  </a:prstClr>
                </a:outerShdw>
              </a:effectLst>
              <a:highlight>
                <a:srgbClr val="FFFF00"/>
              </a:highlight>
            </a:endParaRPr>
          </a:p>
        </p:txBody>
      </p:sp>
      <p:pic>
        <p:nvPicPr>
          <p:cNvPr id="27" name="Picture 26">
            <a:extLst>
              <a:ext uri="{FF2B5EF4-FFF2-40B4-BE49-F238E27FC236}">
                <a16:creationId xmlns:a16="http://schemas.microsoft.com/office/drawing/2014/main" id="{06AB4266-2235-4377-8E2D-03E878AFD139}"/>
              </a:ext>
            </a:extLst>
          </p:cNvPr>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4197771" y="7469828"/>
            <a:ext cx="1822458" cy="1214972"/>
          </a:xfrm>
          <a:prstGeom prst="rect">
            <a:avLst/>
          </a:prstGeom>
          <a:ln>
            <a:noFill/>
          </a:ln>
          <a:effectLst/>
        </p:spPr>
      </p:pic>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290</TotalTime>
  <Words>182</Words>
  <Application>Microsoft Office PowerPoint</Application>
  <PresentationFormat>Custom</PresentationFormat>
  <Paragraphs>13</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Book Antiqua</vt:lpstr>
      <vt:lpstr>Century Gothic</vt:lpstr>
      <vt:lpstr>Lucida Sans</vt:lpstr>
      <vt:lpstr>Wingdings</vt:lpstr>
      <vt:lpstr>Wingdings 2</vt:lpstr>
      <vt:lpstr>Wingdings 3</vt:lpstr>
      <vt:lpstr>Apex</vt:lpstr>
      <vt:lpstr>3537 Hartford Village Way Dunes West | Mount Pleasant, SC 29466 | MLS# 20002237 | $549,000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82</cp:revision>
  <dcterms:created xsi:type="dcterms:W3CDTF">2006-08-16T00:00:00Z</dcterms:created>
  <dcterms:modified xsi:type="dcterms:W3CDTF">2020-01-24T20:37:39Z</dcterms:modified>
</cp:coreProperties>
</file>