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7315200" cy="10058400"/>
  <p:notesSz cx="6858000" cy="9144000"/>
  <p:defaultTextStyle>
    <a:defPPr>
      <a:defRPr lang="en-US"/>
    </a:defPPr>
    <a:lvl1pPr marL="0" algn="l" defTabSz="992764" rtl="0" eaLnBrk="1" latinLnBrk="0" hangingPunct="1">
      <a:defRPr sz="2000" kern="1200">
        <a:solidFill>
          <a:schemeClr val="tx1"/>
        </a:solidFill>
        <a:latin typeface="+mn-lt"/>
        <a:ea typeface="+mn-ea"/>
        <a:cs typeface="+mn-cs"/>
      </a:defRPr>
    </a:lvl1pPr>
    <a:lvl2pPr marL="496382" algn="l" defTabSz="992764" rtl="0" eaLnBrk="1" latinLnBrk="0" hangingPunct="1">
      <a:defRPr sz="2000" kern="1200">
        <a:solidFill>
          <a:schemeClr val="tx1"/>
        </a:solidFill>
        <a:latin typeface="+mn-lt"/>
        <a:ea typeface="+mn-ea"/>
        <a:cs typeface="+mn-cs"/>
      </a:defRPr>
    </a:lvl2pPr>
    <a:lvl3pPr marL="992764" algn="l" defTabSz="992764" rtl="0" eaLnBrk="1" latinLnBrk="0" hangingPunct="1">
      <a:defRPr sz="2000" kern="1200">
        <a:solidFill>
          <a:schemeClr val="tx1"/>
        </a:solidFill>
        <a:latin typeface="+mn-lt"/>
        <a:ea typeface="+mn-ea"/>
        <a:cs typeface="+mn-cs"/>
      </a:defRPr>
    </a:lvl3pPr>
    <a:lvl4pPr marL="1489146" algn="l" defTabSz="992764" rtl="0" eaLnBrk="1" latinLnBrk="0" hangingPunct="1">
      <a:defRPr sz="2000" kern="1200">
        <a:solidFill>
          <a:schemeClr val="tx1"/>
        </a:solidFill>
        <a:latin typeface="+mn-lt"/>
        <a:ea typeface="+mn-ea"/>
        <a:cs typeface="+mn-cs"/>
      </a:defRPr>
    </a:lvl4pPr>
    <a:lvl5pPr marL="1985528" algn="l" defTabSz="992764" rtl="0" eaLnBrk="1" latinLnBrk="0" hangingPunct="1">
      <a:defRPr sz="2000" kern="1200">
        <a:solidFill>
          <a:schemeClr val="tx1"/>
        </a:solidFill>
        <a:latin typeface="+mn-lt"/>
        <a:ea typeface="+mn-ea"/>
        <a:cs typeface="+mn-cs"/>
      </a:defRPr>
    </a:lvl5pPr>
    <a:lvl6pPr marL="2481910" algn="l" defTabSz="992764" rtl="0" eaLnBrk="1" latinLnBrk="0" hangingPunct="1">
      <a:defRPr sz="2000" kern="1200">
        <a:solidFill>
          <a:schemeClr val="tx1"/>
        </a:solidFill>
        <a:latin typeface="+mn-lt"/>
        <a:ea typeface="+mn-ea"/>
        <a:cs typeface="+mn-cs"/>
      </a:defRPr>
    </a:lvl6pPr>
    <a:lvl7pPr marL="2978292" algn="l" defTabSz="992764" rtl="0" eaLnBrk="1" latinLnBrk="0" hangingPunct="1">
      <a:defRPr sz="2000" kern="1200">
        <a:solidFill>
          <a:schemeClr val="tx1"/>
        </a:solidFill>
        <a:latin typeface="+mn-lt"/>
        <a:ea typeface="+mn-ea"/>
        <a:cs typeface="+mn-cs"/>
      </a:defRPr>
    </a:lvl7pPr>
    <a:lvl8pPr marL="3474674" algn="l" defTabSz="992764" rtl="0" eaLnBrk="1" latinLnBrk="0" hangingPunct="1">
      <a:defRPr sz="2000" kern="1200">
        <a:solidFill>
          <a:schemeClr val="tx1"/>
        </a:solidFill>
        <a:latin typeface="+mn-lt"/>
        <a:ea typeface="+mn-ea"/>
        <a:cs typeface="+mn-cs"/>
      </a:defRPr>
    </a:lvl8pPr>
    <a:lvl9pPr marL="3971056" algn="l" defTabSz="992764"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p15:clr>
            <a:srgbClr val="A4A3A4"/>
          </p15:clr>
        </p15:guide>
        <p15:guide id="2" pos="230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p:scale>
          <a:sx n="300" d="100"/>
          <a:sy n="300" d="100"/>
        </p:scale>
        <p:origin x="234" y="-7266"/>
      </p:cViewPr>
      <p:guideLst>
        <p:guide orient="horz" pos="3168"/>
        <p:guide pos="230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337624" y="2011680"/>
            <a:ext cx="6583680" cy="268224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fld id="{1D8BD707-D9CF-40AE-B4C6-C98DA3205C09}" type="datetimeFigureOut">
              <a:rPr lang="en-US" smtClean="0"/>
              <a:pPr/>
              <a:t>3/15/2017</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B6F15528-21DE-4FAA-801E-634DDDAF4B2B}" type="slidenum">
              <a:rPr lang="en-US" smtClean="0"/>
              <a:pPr/>
              <a:t>‹#›</a:t>
            </a:fld>
            <a:endParaRPr lang="en-US"/>
          </a:p>
        </p:txBody>
      </p:sp>
      <p:sp>
        <p:nvSpPr>
          <p:cNvPr id="9" name="Subtitle 8"/>
          <p:cNvSpPr>
            <a:spLocks noGrp="1"/>
          </p:cNvSpPr>
          <p:nvPr>
            <p:ph type="subTitle" idx="1"/>
          </p:nvPr>
        </p:nvSpPr>
        <p:spPr>
          <a:xfrm>
            <a:off x="1097280" y="4886490"/>
            <a:ext cx="5120640" cy="257048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3/15/2017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303520" y="402803"/>
            <a:ext cx="1645920" cy="8582237"/>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365760" y="402803"/>
            <a:ext cx="4815840" cy="8582237"/>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3/15/2017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3/15/2017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0160" y="894080"/>
            <a:ext cx="5669280" cy="268224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280160" y="3678086"/>
            <a:ext cx="5669280" cy="2214244"/>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339840" y="9411124"/>
            <a:ext cx="609600" cy="535517"/>
          </a:xfrm>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365760" y="2346961"/>
            <a:ext cx="3230880" cy="6638079"/>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3718560" y="2346961"/>
            <a:ext cx="3230880" cy="6638079"/>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3/15/2017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65760" y="400473"/>
            <a:ext cx="6583680" cy="1676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365760" y="2251498"/>
            <a:ext cx="3232150" cy="1101301"/>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3716020" y="2251498"/>
            <a:ext cx="3233420" cy="1101301"/>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365760" y="3464561"/>
            <a:ext cx="3232150" cy="5520479"/>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3716020" y="3464561"/>
            <a:ext cx="3233420" cy="5520479"/>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3/15/2017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5761" y="400473"/>
            <a:ext cx="2406650" cy="170434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365761" y="2235201"/>
            <a:ext cx="2406650" cy="6749839"/>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2860040" y="400474"/>
            <a:ext cx="4089400" cy="8584566"/>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3/15/2017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63040" y="894080"/>
            <a:ext cx="4389120" cy="766022"/>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463040" y="2686897"/>
            <a:ext cx="4389120" cy="581152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463040" y="1711287"/>
            <a:ext cx="4389120" cy="777850"/>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365760" y="402802"/>
            <a:ext cx="6583680" cy="16764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365760" y="2346960"/>
            <a:ext cx="6583680" cy="690676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365760" y="9411124"/>
            <a:ext cx="1706880" cy="535517"/>
          </a:xfrm>
          <a:prstGeom prst="rect">
            <a:avLst/>
          </a:prstGeom>
        </p:spPr>
        <p:txBody>
          <a:bodyPr vert="horz" anchor="b"/>
          <a:lstStyle>
            <a:lvl1pPr algn="l" eaLnBrk="1" latinLnBrk="0" hangingPunct="1">
              <a:defRPr kumimoji="0" sz="1200">
                <a:solidFill>
                  <a:schemeClr val="tx1">
                    <a:shade val="50000"/>
                  </a:schemeClr>
                </a:solidFill>
              </a:defRPr>
            </a:lvl1pPr>
          </a:lstStyle>
          <a:p>
            <a:fld id="{1D8BD707-D9CF-40AE-B4C6-C98DA3205C09}" type="datetimeFigureOut">
              <a:rPr lang="en-US" smtClean="0"/>
              <a:pPr/>
              <a:t>3/15/2017</a:t>
            </a:fld>
            <a:endParaRPr lang="en-US"/>
          </a:p>
        </p:txBody>
      </p:sp>
      <p:sp>
        <p:nvSpPr>
          <p:cNvPr id="3" name="Footer Placeholder 2"/>
          <p:cNvSpPr>
            <a:spLocks noGrp="1"/>
          </p:cNvSpPr>
          <p:nvPr>
            <p:ph type="ftr" sz="quarter" idx="3"/>
          </p:nvPr>
        </p:nvSpPr>
        <p:spPr>
          <a:xfrm>
            <a:off x="2499360" y="9411124"/>
            <a:ext cx="2316480" cy="535517"/>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6339840" y="9411124"/>
            <a:ext cx="609600" cy="535517"/>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g"/><Relationship Id="rId7" Type="http://schemas.openxmlformats.org/officeDocument/2006/relationships/image" Target="../media/image7.jpeg"/><Relationship Id="rId12" Type="http://schemas.openxmlformats.org/officeDocument/2006/relationships/image" Target="../media/image12.jp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g"/><Relationship Id="rId11" Type="http://schemas.openxmlformats.org/officeDocument/2006/relationships/image" Target="../media/image11.jpg"/><Relationship Id="rId5" Type="http://schemas.openxmlformats.org/officeDocument/2006/relationships/image" Target="../media/image5.jpg"/><Relationship Id="rId10" Type="http://schemas.openxmlformats.org/officeDocument/2006/relationships/image" Target="../media/image10.jpg"/><Relationship Id="rId4" Type="http://schemas.openxmlformats.org/officeDocument/2006/relationships/image" Target="../media/image4.jpeg"/><Relationship Id="rId9"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7315200" cy="2997488"/>
          </a:xfrm>
          <a:prstGeom prst="rect">
            <a:avLst/>
          </a:prstGeom>
          <a:gradFill>
            <a:gsLst>
              <a:gs pos="0">
                <a:srgbClr val="002060"/>
              </a:gs>
              <a:gs pos="50000">
                <a:schemeClr val="accent1">
                  <a:tint val="44500"/>
                  <a:satMod val="160000"/>
                </a:schemeClr>
              </a:gs>
              <a:gs pos="100000">
                <a:schemeClr val="accent1">
                  <a:tint val="23500"/>
                  <a:satMod val="16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143000" y="-6004"/>
            <a:ext cx="6172199" cy="4979642"/>
          </a:xfrm>
          <a:prstGeom prst="rect">
            <a:avLst/>
          </a:prstGeom>
          <a:ln w="3175">
            <a:solidFill>
              <a:schemeClr val="bg1"/>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21" name="Rectangle 20"/>
          <p:cNvSpPr/>
          <p:nvPr/>
        </p:nvSpPr>
        <p:spPr>
          <a:xfrm>
            <a:off x="1" y="9075882"/>
            <a:ext cx="7315198" cy="98583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2" y="5820889"/>
            <a:ext cx="7315198" cy="3146695"/>
          </a:xfrm>
        </p:spPr>
        <p:txBody>
          <a:bodyPr anchor="ctr">
            <a:noAutofit/>
          </a:bodyPr>
          <a:lstStyle/>
          <a:p>
            <a:r>
              <a:rPr lang="en-US" sz="1500" dirty="0">
                <a:solidFill>
                  <a:schemeClr val="tx2"/>
                </a:solidFill>
                <a:latin typeface="Trebuchet MS" panose="020B0603020202020204" pitchFamily="34" charset="0"/>
              </a:rPr>
              <a:t>If you are searching for your own waterfront paradise, look no further! You can fish, boat, kayak, swim, cast your shrimp net, paddle board, or just relax and soak up the serenity. Indoor features a Master Suite on the main level with a spacious sitting area, French doors, and numerous windows overlooking the creek. The Master Bath was recently renovated.  The Kitchen is loaded with fine appliances, Glass Front Cabinets, Travertine Backsplash, and Walk-In Pantry. Three Guest Rooms each with their own Bath, an Office, and Huge Game/Flex space Room overlooking the Marsh.  And did I mention the amazing Sunset view from over 1500 </a:t>
            </a:r>
            <a:r>
              <a:rPr lang="en-US" sz="1500" dirty="0" err="1">
                <a:solidFill>
                  <a:schemeClr val="tx2"/>
                </a:solidFill>
                <a:latin typeface="Trebuchet MS" panose="020B0603020202020204" pitchFamily="34" charset="0"/>
              </a:rPr>
              <a:t>Sqft</a:t>
            </a:r>
            <a:r>
              <a:rPr lang="en-US" sz="1500" dirty="0">
                <a:solidFill>
                  <a:schemeClr val="tx2"/>
                </a:solidFill>
                <a:latin typeface="Trebuchet MS" panose="020B0603020202020204" pitchFamily="34" charset="0"/>
              </a:rPr>
              <a:t> of Charleston Style Porches? This home has Windows, French Doors, and Porches galore to enjoy the gorgeous views afforded by creek side </a:t>
            </a:r>
            <a:r>
              <a:rPr lang="en-US" sz="1500">
                <a:solidFill>
                  <a:schemeClr val="tx2"/>
                </a:solidFill>
                <a:latin typeface="Trebuchet MS" panose="020B0603020202020204" pitchFamily="34" charset="0"/>
              </a:rPr>
              <a:t>living.</a:t>
            </a:r>
            <a:endParaRPr lang="en-US" sz="1500" dirty="0">
              <a:solidFill>
                <a:schemeClr val="tx2"/>
              </a:solidFill>
              <a:latin typeface="Trebuchet MS" panose="020B0603020202020204" pitchFamily="34" charset="0"/>
            </a:endParaRPr>
          </a:p>
          <a:p>
            <a:r>
              <a:rPr lang="en-US" sz="2400" dirty="0">
                <a:solidFill>
                  <a:schemeClr val="tx2"/>
                </a:solidFill>
                <a:latin typeface="Rage Italic" panose="03070502040507070304" pitchFamily="66" charset="0"/>
              </a:rPr>
              <a:t>Welcome to Paradise!</a:t>
            </a:r>
            <a:endParaRPr lang="en-US" sz="2400" b="1" dirty="0">
              <a:solidFill>
                <a:schemeClr val="tx2"/>
              </a:solidFill>
              <a:latin typeface="Rage Italic" panose="03070502040507070304" pitchFamily="66" charset="0"/>
            </a:endParaRPr>
          </a:p>
        </p:txBody>
      </p:sp>
      <p:sp>
        <p:nvSpPr>
          <p:cNvPr id="17" name="Rectangle 16"/>
          <p:cNvSpPr/>
          <p:nvPr/>
        </p:nvSpPr>
        <p:spPr>
          <a:xfrm>
            <a:off x="1" y="9078444"/>
            <a:ext cx="7315199" cy="823302"/>
          </a:xfrm>
          <a:prstGeom prst="rect">
            <a:avLst/>
          </a:prstGeom>
        </p:spPr>
        <p:txBody>
          <a:bodyPr wrap="square">
            <a:spAutoFit/>
          </a:bodyPr>
          <a:lstStyle/>
          <a:p>
            <a:pPr algn="ctr"/>
            <a:r>
              <a:rPr lang="en-US" sz="1600" dirty="0">
                <a:solidFill>
                  <a:srgbClr val="00325C"/>
                </a:solidFill>
                <a:latin typeface="Trebuchet MS" panose="020B0603020202020204" pitchFamily="34" charset="0"/>
              </a:rPr>
              <a:t>Wendy Arnsdorff</a:t>
            </a:r>
          </a:p>
          <a:p>
            <a:pPr algn="ctr"/>
            <a:r>
              <a:rPr lang="en-US" sz="1050" dirty="0">
                <a:solidFill>
                  <a:srgbClr val="00325C"/>
                </a:solidFill>
                <a:latin typeface="Trebuchet MS" panose="020B0603020202020204" pitchFamily="34" charset="0"/>
              </a:rPr>
              <a:t>843-364-8619 – M :: 843-284-1800 – O</a:t>
            </a:r>
          </a:p>
          <a:p>
            <a:pPr algn="ctr"/>
            <a:r>
              <a:rPr lang="en-US" sz="1050" dirty="0">
                <a:solidFill>
                  <a:srgbClr val="00325C"/>
                </a:solidFill>
                <a:latin typeface="Trebuchet MS" panose="020B0603020202020204" pitchFamily="34" charset="0"/>
              </a:rPr>
              <a:t>wendy.arnsdorff@carolinaone.com</a:t>
            </a:r>
            <a:br>
              <a:rPr lang="en-US" sz="1050" dirty="0">
                <a:solidFill>
                  <a:srgbClr val="00325C"/>
                </a:solidFill>
                <a:latin typeface="Trebuchet MS" panose="020B0603020202020204" pitchFamily="34" charset="0"/>
              </a:rPr>
            </a:br>
            <a:r>
              <a:rPr lang="en-US" sz="1050" dirty="0">
                <a:solidFill>
                  <a:srgbClr val="00325C"/>
                </a:solidFill>
                <a:latin typeface="Trebuchet MS" panose="020B0603020202020204" pitchFamily="34" charset="0"/>
              </a:rPr>
              <a:t>www.wendyarnsdorff.com</a:t>
            </a:r>
          </a:p>
        </p:txBody>
      </p:sp>
      <p:sp>
        <p:nvSpPr>
          <p:cNvPr id="18" name="Rectangle 17"/>
          <p:cNvSpPr/>
          <p:nvPr/>
        </p:nvSpPr>
        <p:spPr>
          <a:xfrm>
            <a:off x="-12703" y="9856533"/>
            <a:ext cx="7327903" cy="200055"/>
          </a:xfrm>
          <a:prstGeom prst="rect">
            <a:avLst/>
          </a:prstGeom>
        </p:spPr>
        <p:txBody>
          <a:bodyPr wrap="square" anchor="ctr">
            <a:spAutoFit/>
          </a:bodyPr>
          <a:lstStyle/>
          <a:p>
            <a:pPr algn="ctr"/>
            <a:r>
              <a:rPr lang="en-US" sz="700" dirty="0">
                <a:solidFill>
                  <a:schemeClr val="accent1">
                    <a:lumMod val="50000"/>
                  </a:schemeClr>
                </a:solidFill>
                <a:latin typeface="Trebuchet MS" panose="020B0603020202020204" pitchFamily="34" charset="0"/>
              </a:rPr>
              <a:t>Carolina One Real Estate :: Mt. Pleasant North Office :: 2713 N Highway 17 :: Mt. Pleasant, SC 29466</a:t>
            </a:r>
          </a:p>
        </p:txBody>
      </p:sp>
      <p:sp>
        <p:nvSpPr>
          <p:cNvPr id="23" name="Rectangle 22"/>
          <p:cNvSpPr/>
          <p:nvPr/>
        </p:nvSpPr>
        <p:spPr>
          <a:xfrm>
            <a:off x="1184491" y="-6004"/>
            <a:ext cx="6130708" cy="584775"/>
          </a:xfrm>
          <a:prstGeom prst="rect">
            <a:avLst/>
          </a:prstGeom>
        </p:spPr>
        <p:txBody>
          <a:bodyPr wrap="square">
            <a:spAutoFit/>
          </a:bodyPr>
          <a:lstStyle/>
          <a:p>
            <a:r>
              <a:rPr lang="en-US" sz="3200" dirty="0">
                <a:solidFill>
                  <a:schemeClr val="bg1"/>
                </a:solidFill>
                <a:effectLst>
                  <a:outerShdw blurRad="50800" dist="38100" dir="5400000" algn="t" rotWithShape="0">
                    <a:prstClr val="black">
                      <a:alpha val="40000"/>
                    </a:prstClr>
                  </a:outerShdw>
                </a:effectLst>
                <a:latin typeface="Rage Italic" panose="03070502040507070304" pitchFamily="66" charset="0"/>
              </a:rPr>
              <a:t>Waterfront Paradise</a:t>
            </a:r>
            <a:endParaRPr lang="en-US" i="1" dirty="0">
              <a:solidFill>
                <a:schemeClr val="bg1"/>
              </a:solidFill>
              <a:effectLst>
                <a:outerShdw blurRad="50800" dist="38100" dir="5400000" algn="t" rotWithShape="0">
                  <a:prstClr val="black">
                    <a:alpha val="40000"/>
                  </a:prstClr>
                </a:outerShdw>
              </a:effectLst>
              <a:latin typeface="Rage Italic" panose="03070502040507070304" pitchFamily="66"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8956" y="9224459"/>
            <a:ext cx="1000889" cy="688685"/>
          </a:xfrm>
          <a:prstGeom prst="rect">
            <a:avLst/>
          </a:prstGeom>
        </p:spPr>
      </p:pic>
      <p:sp>
        <p:nvSpPr>
          <p:cNvPr id="2" name="Title 1"/>
          <p:cNvSpPr>
            <a:spLocks noGrp="1"/>
          </p:cNvSpPr>
          <p:nvPr>
            <p:ph type="ctrTitle"/>
          </p:nvPr>
        </p:nvSpPr>
        <p:spPr>
          <a:xfrm>
            <a:off x="1184492" y="4973638"/>
            <a:ext cx="6130708" cy="835538"/>
          </a:xfrm>
        </p:spPr>
        <p:txBody>
          <a:bodyPr anchor="ctr">
            <a:noAutofit/>
            <a:scene3d>
              <a:camera prst="orthographicFront"/>
              <a:lightRig rig="soft" dir="t">
                <a:rot lat="0" lon="0" rev="17220000"/>
              </a:lightRig>
            </a:scene3d>
            <a:sp3d prstMaterial="softEdge"/>
          </a:bodyPr>
          <a:lstStyle/>
          <a:p>
            <a:r>
              <a:rPr lang="en-US" sz="2800" b="0" cap="none" dirty="0">
                <a:ln w="10541" cmpd="sng">
                  <a:noFill/>
                  <a:prstDash val="solid"/>
                </a:ln>
                <a:solidFill>
                  <a:schemeClr val="tx2"/>
                </a:solidFill>
                <a:effectLst/>
                <a:latin typeface="Trebuchet MS" panose="020B0603020202020204" pitchFamily="34" charset="0"/>
              </a:rPr>
              <a:t>3540 Henrietta Hartford Road</a:t>
            </a:r>
            <a:br>
              <a:rPr lang="en-US" sz="2800" b="0" cap="none" dirty="0">
                <a:ln w="10541" cmpd="sng">
                  <a:noFill/>
                  <a:prstDash val="solid"/>
                </a:ln>
                <a:solidFill>
                  <a:schemeClr val="tx2"/>
                </a:solidFill>
                <a:effectLst/>
                <a:latin typeface="Trebuchet MS" panose="020B0603020202020204" pitchFamily="34" charset="0"/>
              </a:rPr>
            </a:br>
            <a:r>
              <a:rPr lang="en-US" sz="1800" b="0" cap="none" dirty="0">
                <a:ln w="10541" cmpd="sng">
                  <a:noFill/>
                  <a:prstDash val="solid"/>
                </a:ln>
                <a:solidFill>
                  <a:schemeClr val="tx2"/>
                </a:solidFill>
                <a:effectLst/>
                <a:latin typeface="Trebuchet MS" panose="020B0603020202020204" pitchFamily="34" charset="0"/>
              </a:rPr>
              <a:t>Park West :: Mount Pleasant :: MLS# 17005917</a:t>
            </a:r>
            <a:endParaRPr lang="en-US" sz="1200" b="0" cap="none" dirty="0">
              <a:ln w="10541" cmpd="sng">
                <a:noFill/>
                <a:prstDash val="solid"/>
              </a:ln>
              <a:solidFill>
                <a:schemeClr val="tx2"/>
              </a:solidFill>
              <a:effectLst/>
              <a:latin typeface="Trebuchet MS" panose="020B0603020202020204" pitchFamily="34" charset="0"/>
            </a:endParaRPr>
          </a:p>
        </p:txBody>
      </p:sp>
      <p:sp>
        <p:nvSpPr>
          <p:cNvPr id="5" name="Diagonal Stripe 4"/>
          <p:cNvSpPr/>
          <p:nvPr/>
        </p:nvSpPr>
        <p:spPr>
          <a:xfrm rot="5400000">
            <a:off x="5753100" y="108296"/>
            <a:ext cx="1676399" cy="1447800"/>
          </a:xfrm>
          <a:prstGeom prst="diagStripe">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6" name="TextBox 5"/>
          <p:cNvSpPr txBox="1"/>
          <p:nvPr/>
        </p:nvSpPr>
        <p:spPr>
          <a:xfrm rot="2971626">
            <a:off x="6030562" y="439351"/>
            <a:ext cx="1431802" cy="369332"/>
          </a:xfrm>
          <a:prstGeom prst="rect">
            <a:avLst/>
          </a:prstGeom>
          <a:noFill/>
        </p:spPr>
        <p:txBody>
          <a:bodyPr wrap="none" rtlCol="0">
            <a:spAutoFit/>
          </a:bodyPr>
          <a:lstStyle/>
          <a:p>
            <a:r>
              <a:rPr lang="en-US" sz="1800" b="1" i="1" dirty="0">
                <a:solidFill>
                  <a:schemeClr val="bg1"/>
                </a:solidFill>
                <a:effectLst>
                  <a:outerShdw blurRad="38100" dist="38100" dir="2700000" algn="tl">
                    <a:srgbClr val="000000">
                      <a:alpha val="43137"/>
                    </a:srgbClr>
                  </a:outerShdw>
                </a:effectLst>
                <a:latin typeface="Trebuchet MS" panose="020B0603020202020204" pitchFamily="34" charset="0"/>
              </a:rPr>
              <a:t>$1,250,000</a:t>
            </a:r>
          </a:p>
        </p:txBody>
      </p:sp>
      <p:pic>
        <p:nvPicPr>
          <p:cNvPr id="9" name="Picture 2" descr="http://photos.flexmls.com/chs/201410281947281984660000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9073320"/>
            <a:ext cx="1043673" cy="9909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52959" y="3087440"/>
            <a:ext cx="1188720" cy="806207"/>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28" y="1277112"/>
            <a:ext cx="1188720" cy="835076"/>
          </a:xfrm>
          <a:prstGeom prst="rect">
            <a:avLst/>
          </a:prstGeom>
          <a:ln w="3175">
            <a:solidFill>
              <a:schemeClr val="bg1"/>
            </a:solidFill>
          </a:ln>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8" y="-6004"/>
            <a:ext cx="1188720" cy="652098"/>
          </a:xfrm>
          <a:prstGeom prst="rect">
            <a:avLst/>
          </a:prstGeom>
          <a:ln w="3175">
            <a:solidFill>
              <a:schemeClr val="bg1"/>
            </a:solidFill>
          </a:ln>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28" y="650413"/>
            <a:ext cx="1188720" cy="622380"/>
          </a:xfrm>
          <a:prstGeom prst="rect">
            <a:avLst/>
          </a:prstGeom>
          <a:ln w="3175">
            <a:solidFill>
              <a:schemeClr val="bg1"/>
            </a:solidFill>
          </a:ln>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28" y="3148644"/>
            <a:ext cx="1188720" cy="795593"/>
          </a:xfrm>
          <a:prstGeom prst="rect">
            <a:avLst/>
          </a:prstGeom>
          <a:ln w="3175">
            <a:solidFill>
              <a:schemeClr val="bg1"/>
            </a:solidFill>
          </a:ln>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28" y="4979420"/>
            <a:ext cx="1188720" cy="819368"/>
          </a:xfrm>
          <a:prstGeom prst="rect">
            <a:avLst/>
          </a:prstGeom>
          <a:ln w="3175">
            <a:solidFill>
              <a:schemeClr val="bg1"/>
            </a:solidFill>
          </a:ln>
        </p:spPr>
      </p:pic>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28" y="2116507"/>
            <a:ext cx="1188720" cy="1027818"/>
          </a:xfrm>
          <a:prstGeom prst="rect">
            <a:avLst/>
          </a:prstGeom>
          <a:ln w="3175">
            <a:solidFill>
              <a:schemeClr val="bg1"/>
            </a:solidFill>
          </a:ln>
        </p:spPr>
      </p:pic>
      <p:pic>
        <p:nvPicPr>
          <p:cNvPr id="19"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28" y="3948556"/>
            <a:ext cx="1188720" cy="1026545"/>
          </a:xfrm>
          <a:prstGeom prst="rect">
            <a:avLst/>
          </a:prstGeom>
          <a:ln w="3175">
            <a:solidFill>
              <a:schemeClr val="bg1"/>
            </a:solidFill>
          </a:ln>
        </p:spPr>
      </p:pic>
    </p:spTree>
    <p:extLst>
      <p:ext uri="{BB962C8B-B14F-4D97-AF65-F5344CB8AC3E}">
        <p14:creationId xmlns:p14="http://schemas.microsoft.com/office/powerpoint/2010/main" val="412795034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260</TotalTime>
  <Words>113</Words>
  <Application>Microsoft Office PowerPoint</Application>
  <PresentationFormat>Custom</PresentationFormat>
  <Paragraphs>9</Paragraphs>
  <Slides>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vt:i4>
      </vt:variant>
    </vt:vector>
  </HeadingPairs>
  <TitlesOfParts>
    <vt:vector size="9" baseType="lpstr">
      <vt:lpstr>Book Antiqua</vt:lpstr>
      <vt:lpstr>Lucida Sans</vt:lpstr>
      <vt:lpstr>Rage Italic</vt:lpstr>
      <vt:lpstr>Trebuchet MS</vt:lpstr>
      <vt:lpstr>Wingdings</vt:lpstr>
      <vt:lpstr>Wingdings 2</vt:lpstr>
      <vt:lpstr>Wingdings 3</vt:lpstr>
      <vt:lpstr>Apex</vt:lpstr>
      <vt:lpstr>3540 Henrietta Hartford Road Park West :: Mount Pleasant :: MLS# 17005917</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CVH360</dc:creator>
  <cp:lastModifiedBy>A. Thomas Price</cp:lastModifiedBy>
  <cp:revision>39</cp:revision>
  <dcterms:created xsi:type="dcterms:W3CDTF">2006-08-16T00:00:00Z</dcterms:created>
  <dcterms:modified xsi:type="dcterms:W3CDTF">2017-03-15T10:43:17Z</dcterms:modified>
</cp:coreProperties>
</file>