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50" d="100"/>
          <a:sy n="150" d="100"/>
        </p:scale>
        <p:origin x="-540" y="216"/>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3/10/2015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3/10/2015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3/10/2015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3/10/2015</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 y="0"/>
            <a:ext cx="7315200" cy="2997488"/>
          </a:xfrm>
          <a:prstGeom prst="rect">
            <a:avLst/>
          </a:prstGeom>
          <a:gradFill>
            <a:gsLst>
              <a:gs pos="0">
                <a:srgbClr val="002060"/>
              </a:gs>
              <a:gs pos="50000">
                <a:schemeClr val="accent1">
                  <a:tint val="44500"/>
                  <a:satMod val="160000"/>
                </a:schemeClr>
              </a:gs>
              <a:gs pos="100000">
                <a:schemeClr val="accent1">
                  <a:tint val="23500"/>
                  <a:satMod val="160000"/>
                  <a:alpha val="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2" name="Picture 8"/>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1371600" y="851475"/>
            <a:ext cx="4572001" cy="3036627"/>
          </a:xfrm>
          <a:prstGeom prst="rect">
            <a:avLst/>
          </a:prstGeom>
          <a:ln w="9525">
            <a:solidFill>
              <a:schemeClr val="bg1"/>
            </a:solidFill>
            <a:miter lim="800000"/>
            <a:headEnd/>
            <a:tailEnd/>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sp>
        <p:nvSpPr>
          <p:cNvPr id="21" name="Rectangle 20"/>
          <p:cNvSpPr/>
          <p:nvPr/>
        </p:nvSpPr>
        <p:spPr>
          <a:xfrm>
            <a:off x="1" y="9078444"/>
            <a:ext cx="7315198" cy="985839"/>
          </a:xfrm>
          <a:prstGeom prst="rect">
            <a:avLst/>
          </a:prstGeom>
          <a:solidFill>
            <a:schemeClr val="tx2">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3999" y="4984504"/>
            <a:ext cx="7177702" cy="4029458"/>
          </a:xfrm>
        </p:spPr>
        <p:txBody>
          <a:bodyPr anchor="ctr">
            <a:noAutofit/>
          </a:bodyPr>
          <a:lstStyle/>
          <a:p>
            <a:r>
              <a:rPr lang="en-US" sz="1100" dirty="0">
                <a:solidFill>
                  <a:schemeClr val="tx2">
                    <a:lumMod val="75000"/>
                  </a:schemeClr>
                </a:solidFill>
                <a:latin typeface="Trebuchet MS" panose="020B0603020202020204" pitchFamily="34" charset="0"/>
              </a:rPr>
              <a:t>Located in Park West's desirable Tennyson subsection, this custom designed home features 3 floors, working elevator, a chef or entertainer's dream kitchen, upgrades throughout, lower level suite perfect for your mother-in-law, luxurious master bath with multiple walk-in closets and sauna, beautiful scenery from various porches, and storage space galore! The main level boasts wide plank walnut floors with satin finish, a gourmet kitchen with a double drawer dishwasher, Kitchen Aid professional grade gas cooktop with hood, 2 separate sinks, tile backsplash, 2 refrigerators, built in microwave, warming oven, custom pantry, butler's pantry, pendant lighting, bar seating and an eat-in area. The family room includes a gas fireplace, built-in shelves, wet bar with refrigerator and access to a 14 x 35 screened in porch that provides a peaceful retreat and overlooks a beautifully landscaped private yard. The upper level features the master bedroom with a cozy gas fireplace, ceiling fan, and the ultimate his and hers walk-in closets! The master bath offers a dual granite vanity, custom-built steam shower with multiple heads, sauna, tile floor, plantation shutters, soaking tub, linen closet, mini refrigerator, and access to a full width terrace to sunbathe or enjoy your favorite book. This level also has 2 large guest bedrooms with 2 full baths and a laundry room with cabinets and hang-up space. From these bedrooms there is access to a deck with marsh views! The ground level offers a spacious mother-in-law suite equipped with large bedroom, full bath with linen closet, kitchenette, living room, fitness area, wine room, as well as access to a covered patio, and a gardening/potting room, 2 car garage, and workshop area. Please note this fabulous offering also includes a 3 stop elevator, surround sound, central vacuum, accent lighting, whole house water filter, and irrigation system. Park West amenities include 2 pools, a clubhouse, play area, six-lighted tennis courts, and miles of trails for walking and biking. It is only a short walk to Tennyson's community park and garden on the banks of Toomer Creek. It is a short trip by bike or golf cart to stores, gyms, offices, restaurants, and the highly sought after schools that are located right in Park West. The Mt. Pleasant recreational department and sport fields are conveniently located in the neighborhood for the entire family to enjoy! Only a short drive to the beach and historic Charleston.</a:t>
            </a:r>
          </a:p>
        </p:txBody>
      </p:sp>
      <p:sp>
        <p:nvSpPr>
          <p:cNvPr id="17" name="Rectangle 16"/>
          <p:cNvSpPr/>
          <p:nvPr/>
        </p:nvSpPr>
        <p:spPr>
          <a:xfrm>
            <a:off x="1" y="9078444"/>
            <a:ext cx="7315199" cy="984885"/>
          </a:xfrm>
          <a:prstGeom prst="rect">
            <a:avLst/>
          </a:prstGeom>
        </p:spPr>
        <p:txBody>
          <a:bodyPr wrap="square">
            <a:spAutoFit/>
          </a:bodyPr>
          <a:lstStyle/>
          <a:p>
            <a:pPr algn="r"/>
            <a:r>
              <a:rPr lang="en-US" sz="1600" dirty="0">
                <a:solidFill>
                  <a:schemeClr val="bg1"/>
                </a:solidFill>
                <a:effectLst>
                  <a:outerShdw blurRad="38100" dist="38100" dir="2700000" algn="tl">
                    <a:srgbClr val="000000">
                      <a:alpha val="43137"/>
                    </a:srgbClr>
                  </a:outerShdw>
                </a:effectLst>
                <a:latin typeface="Trebuchet MS" panose="020B0603020202020204" pitchFamily="34" charset="0"/>
              </a:rPr>
              <a:t>Wendy </a:t>
            </a:r>
            <a:r>
              <a:rPr lang="en-US" sz="1600" dirty="0" smtClean="0">
                <a:solidFill>
                  <a:schemeClr val="bg1"/>
                </a:solidFill>
                <a:effectLst>
                  <a:outerShdw blurRad="38100" dist="38100" dir="2700000" algn="tl">
                    <a:srgbClr val="000000">
                      <a:alpha val="43137"/>
                    </a:srgbClr>
                  </a:outerShdw>
                </a:effectLst>
                <a:latin typeface="Trebuchet MS" panose="020B0603020202020204" pitchFamily="34" charset="0"/>
              </a:rPr>
              <a:t>Arnsdorff</a:t>
            </a:r>
          </a:p>
          <a:p>
            <a:pPr algn="r"/>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843-364-8619 - M</a:t>
            </a:r>
          </a:p>
          <a:p>
            <a:pPr algn="r"/>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843-284-1800 </a:t>
            </a:r>
            <a:r>
              <a:rPr lang="en-US" sz="1050" dirty="0" smtClean="0">
                <a:solidFill>
                  <a:schemeClr val="bg1"/>
                </a:solidFill>
                <a:effectLst>
                  <a:outerShdw blurRad="38100" dist="38100" dir="2700000" algn="tl">
                    <a:srgbClr val="000000">
                      <a:alpha val="43137"/>
                    </a:srgbClr>
                  </a:outerShdw>
                </a:effectLst>
                <a:latin typeface="Trebuchet MS" panose="020B0603020202020204" pitchFamily="34" charset="0"/>
              </a:rPr>
              <a:t>– O</a:t>
            </a:r>
          </a:p>
          <a:p>
            <a:pPr algn="r"/>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wendy.arnsdorff@carolinaone.com</a:t>
            </a:r>
            <a:b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br>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www.wendyarnsdorff.com</a:t>
            </a:r>
          </a:p>
        </p:txBody>
      </p:sp>
      <p:sp>
        <p:nvSpPr>
          <p:cNvPr id="18" name="Rectangle 17"/>
          <p:cNvSpPr/>
          <p:nvPr/>
        </p:nvSpPr>
        <p:spPr>
          <a:xfrm>
            <a:off x="-1" y="9202033"/>
            <a:ext cx="1865211" cy="738664"/>
          </a:xfrm>
          <a:prstGeom prst="rect">
            <a:avLst/>
          </a:prstGeom>
        </p:spPr>
        <p:txBody>
          <a:bodyPr wrap="square" anchor="ctr">
            <a:spAutoFit/>
          </a:bodyPr>
          <a:lstStyle/>
          <a:p>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Carolina One Real Estate</a:t>
            </a:r>
          </a:p>
          <a:p>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Mt. Pleasant North Office 2713 N Highway 17</a:t>
            </a:r>
          </a:p>
          <a:p>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Mt. Pleasant, SC 29466</a:t>
            </a:r>
          </a:p>
        </p:txBody>
      </p:sp>
      <p:sp>
        <p:nvSpPr>
          <p:cNvPr id="23" name="Rectangle 22"/>
          <p:cNvSpPr/>
          <p:nvPr/>
        </p:nvSpPr>
        <p:spPr>
          <a:xfrm>
            <a:off x="1" y="0"/>
            <a:ext cx="7315200" cy="830997"/>
          </a:xfrm>
          <a:prstGeom prst="rect">
            <a:avLst/>
          </a:prstGeom>
        </p:spPr>
        <p:txBody>
          <a:bodyPr wrap="square">
            <a:spAutoFit/>
          </a:bodyPr>
          <a:lstStyle/>
          <a:p>
            <a:pPr algn="ctr"/>
            <a:r>
              <a:rPr lang="en-US" sz="2800" dirty="0">
                <a:solidFill>
                  <a:srgbClr val="FFFF00"/>
                </a:solidFill>
                <a:effectLst>
                  <a:outerShdw blurRad="50800" dist="38100" dir="5400000" algn="t" rotWithShape="0">
                    <a:prstClr val="black">
                      <a:alpha val="40000"/>
                    </a:prstClr>
                  </a:outerShdw>
                </a:effectLst>
                <a:latin typeface="Trebuchet MS" panose="020B0603020202020204" pitchFamily="34" charset="0"/>
              </a:rPr>
              <a:t>$</a:t>
            </a:r>
            <a:r>
              <a:rPr lang="en-US" sz="2800" dirty="0" smtClean="0">
                <a:solidFill>
                  <a:srgbClr val="FFFF00"/>
                </a:solidFill>
                <a:effectLst>
                  <a:outerShdw blurRad="50800" dist="38100" dir="5400000" algn="t" rotWithShape="0">
                    <a:prstClr val="black">
                      <a:alpha val="40000"/>
                    </a:prstClr>
                  </a:outerShdw>
                </a:effectLst>
                <a:latin typeface="Trebuchet MS" panose="020B0603020202020204" pitchFamily="34" charset="0"/>
              </a:rPr>
              <a:t>3,000 </a:t>
            </a:r>
            <a:r>
              <a:rPr lang="en-US" sz="2800" dirty="0">
                <a:solidFill>
                  <a:srgbClr val="FFFF00"/>
                </a:solidFill>
                <a:effectLst>
                  <a:outerShdw blurRad="50800" dist="38100" dir="5400000" algn="t" rotWithShape="0">
                    <a:prstClr val="black">
                      <a:alpha val="40000"/>
                    </a:prstClr>
                  </a:outerShdw>
                </a:effectLst>
                <a:latin typeface="Trebuchet MS" panose="020B0603020202020204" pitchFamily="34" charset="0"/>
              </a:rPr>
              <a:t>Agent </a:t>
            </a:r>
            <a:r>
              <a:rPr lang="en-US" sz="2800" dirty="0" smtClean="0">
                <a:solidFill>
                  <a:srgbClr val="FFFF00"/>
                </a:solidFill>
                <a:effectLst>
                  <a:outerShdw blurRad="50800" dist="38100" dir="5400000" algn="t" rotWithShape="0">
                    <a:prstClr val="black">
                      <a:alpha val="40000"/>
                    </a:prstClr>
                  </a:outerShdw>
                </a:effectLst>
                <a:latin typeface="Trebuchet MS" panose="020B0603020202020204" pitchFamily="34" charset="0"/>
              </a:rPr>
              <a:t>Bonus</a:t>
            </a:r>
          </a:p>
          <a:p>
            <a:pPr algn="ctr"/>
            <a:r>
              <a:rPr lang="en-US" sz="1800" i="1" dirty="0" smtClean="0">
                <a:solidFill>
                  <a:srgbClr val="FFFF00"/>
                </a:solidFill>
                <a:effectLst>
                  <a:outerShdw blurRad="50800" dist="38100" dir="5400000" algn="t" rotWithShape="0">
                    <a:prstClr val="black">
                      <a:alpha val="40000"/>
                    </a:prstClr>
                  </a:outerShdw>
                </a:effectLst>
                <a:latin typeface="Trebuchet MS" panose="020B0603020202020204" pitchFamily="34" charset="0"/>
              </a:rPr>
              <a:t>with </a:t>
            </a:r>
            <a:r>
              <a:rPr lang="en-US" sz="1800" i="1" dirty="0">
                <a:solidFill>
                  <a:srgbClr val="FFFF00"/>
                </a:solidFill>
                <a:effectLst>
                  <a:outerShdw blurRad="50800" dist="38100" dir="5400000" algn="t" rotWithShape="0">
                    <a:prstClr val="black">
                      <a:alpha val="40000"/>
                    </a:prstClr>
                  </a:outerShdw>
                </a:effectLst>
                <a:latin typeface="Trebuchet MS" panose="020B0603020202020204" pitchFamily="34" charset="0"/>
              </a:rPr>
              <a:t>ratified contract by 3/31/15</a:t>
            </a:r>
            <a:r>
              <a:rPr lang="en-US" sz="1800" i="1" dirty="0" smtClean="0">
                <a:solidFill>
                  <a:srgbClr val="FFFF00"/>
                </a:solidFill>
                <a:effectLst>
                  <a:outerShdw blurRad="50800" dist="38100" dir="5400000" algn="t" rotWithShape="0">
                    <a:prstClr val="black">
                      <a:alpha val="40000"/>
                    </a:prstClr>
                  </a:outerShdw>
                </a:effectLst>
                <a:latin typeface="Trebuchet MS" panose="020B0603020202020204" pitchFamily="34" charset="0"/>
              </a:rPr>
              <a:t>!!</a:t>
            </a:r>
          </a:p>
        </p:txBody>
      </p:sp>
      <p:pic>
        <p:nvPicPr>
          <p:cNvPr id="10" name="Picture 9"/>
          <p:cNvPicPr>
            <a:picLocks noChangeAspect="1"/>
          </p:cNvPicPr>
          <p:nvPr/>
        </p:nvPicPr>
        <p:blipFill rotWithShape="1">
          <a:blip r:embed="rId3">
            <a:extLst>
              <a:ext uri="{28A0092B-C50C-407E-A947-70E740481C1C}">
                <a14:useLocalDpi xmlns:a14="http://schemas.microsoft.com/office/drawing/2010/main" val="0"/>
              </a:ext>
            </a:extLst>
          </a:blip>
          <a:srcRect l="2778" t="2660" r="4860" b="6368"/>
          <a:stretch/>
        </p:blipFill>
        <p:spPr>
          <a:xfrm>
            <a:off x="3157156" y="9078444"/>
            <a:ext cx="1000889" cy="985839"/>
          </a:xfrm>
          <a:prstGeom prst="rect">
            <a:avLst/>
          </a:prstGeom>
        </p:spPr>
      </p:pic>
      <p:pic>
        <p:nvPicPr>
          <p:cNvPr id="1026" name="Picture 2"/>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5943599" y="2933700"/>
            <a:ext cx="1371600" cy="102870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3"/>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0" y="800100"/>
            <a:ext cx="1371600" cy="102870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0" y="1866900"/>
            <a:ext cx="1371600" cy="102870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 y="2933700"/>
            <a:ext cx="1371600" cy="102870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943601" y="800100"/>
            <a:ext cx="1371600" cy="102870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1" name="Picture 7"/>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5943601" y="1866900"/>
            <a:ext cx="1371600" cy="102870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 y="4179281"/>
            <a:ext cx="7315199" cy="740742"/>
          </a:xfrm>
        </p:spPr>
        <p:txBody>
          <a:bodyPr anchor="ctr">
            <a:noAutofit/>
            <a:scene3d>
              <a:camera prst="orthographicFront"/>
              <a:lightRig rig="soft" dir="t">
                <a:rot lat="0" lon="0" rev="17220000"/>
              </a:lightRig>
            </a:scene3d>
            <a:sp3d prstMaterial="softEdge"/>
          </a:bodyPr>
          <a:lstStyle/>
          <a:p>
            <a:r>
              <a:rPr lang="en-US" sz="2400" b="0" cap="none" dirty="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3541 Henrietta Hartford Road</a:t>
            </a:r>
            <a:r>
              <a:rPr lang="en-US" sz="2400" b="0" cap="none" dirty="0" smtClean="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
            </a:r>
            <a:br>
              <a:rPr lang="en-US" sz="2400" b="0" cap="none" dirty="0" smtClean="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br>
            <a:r>
              <a:rPr lang="en-US" sz="1800" b="0" cap="none" dirty="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Park </a:t>
            </a:r>
            <a:r>
              <a:rPr lang="en-US" sz="1800" b="0" cap="none" dirty="0" smtClean="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West</a:t>
            </a:r>
            <a:r>
              <a:rPr lang="en-US" sz="1800" b="0" cap="none" dirty="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 :: Mount Pleasant :: </a:t>
            </a:r>
            <a:r>
              <a:rPr lang="en-US" sz="1800" b="0" cap="none" dirty="0" smtClean="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MLS# 14032026 :: </a:t>
            </a:r>
            <a:r>
              <a:rPr lang="en-US" sz="1800" b="0" cap="none" dirty="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a:t>
            </a:r>
            <a:r>
              <a:rPr lang="en-US" sz="1800" b="0" cap="none" dirty="0" smtClean="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844,000</a:t>
            </a:r>
            <a:endParaRPr lang="en-US" sz="1100" b="0" cap="none" dirty="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endParaRPr>
          </a:p>
        </p:txBody>
      </p:sp>
      <p:sp>
        <p:nvSpPr>
          <p:cNvPr id="5" name="Diagonal Stripe 4"/>
          <p:cNvSpPr/>
          <p:nvPr/>
        </p:nvSpPr>
        <p:spPr>
          <a:xfrm>
            <a:off x="1358900" y="830997"/>
            <a:ext cx="1676399" cy="1447800"/>
          </a:xfrm>
          <a:prstGeom prst="diagStripe">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6" name="TextBox 5"/>
          <p:cNvSpPr txBox="1"/>
          <p:nvPr/>
        </p:nvSpPr>
        <p:spPr>
          <a:xfrm rot="19171626">
            <a:off x="1118762" y="1244029"/>
            <a:ext cx="1701107" cy="369332"/>
          </a:xfrm>
          <a:prstGeom prst="rect">
            <a:avLst/>
          </a:prstGeom>
          <a:noFill/>
        </p:spPr>
        <p:txBody>
          <a:bodyPr wrap="none" rtlCol="0">
            <a:spAutoFit/>
          </a:bodyPr>
          <a:lstStyle/>
          <a:p>
            <a:r>
              <a:rPr lang="en-US" sz="1800" b="1" i="1" dirty="0" smtClean="0">
                <a:solidFill>
                  <a:schemeClr val="bg1"/>
                </a:solidFill>
                <a:effectLst>
                  <a:outerShdw blurRad="38100" dist="38100" dir="2700000" algn="tl">
                    <a:srgbClr val="000000">
                      <a:alpha val="43137"/>
                    </a:srgbClr>
                  </a:outerShdw>
                </a:effectLst>
                <a:latin typeface="Trebuchet MS" panose="020B0603020202020204" pitchFamily="34" charset="0"/>
              </a:rPr>
              <a:t>Just Reduced!</a:t>
            </a:r>
            <a:endParaRPr lang="en-US" sz="1800" b="1" i="1"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198</TotalTime>
  <Words>505</Words>
  <Application>Microsoft Office PowerPoint</Application>
  <PresentationFormat>Custom</PresentationFormat>
  <Paragraphs>12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Apex</vt:lpstr>
      <vt:lpstr>3541 Henrietta Hartford Road Park West :: Mount Pleasant :: MLS# 14032026 :: $844,000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28</cp:revision>
  <dcterms:created xsi:type="dcterms:W3CDTF">2006-08-16T00:00:00Z</dcterms:created>
  <dcterms:modified xsi:type="dcterms:W3CDTF">2015-03-10T21:31:50Z</dcterms:modified>
</cp:coreProperties>
</file>