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1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9/22/2014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962" t="2272" r="1421" b="-1513"/>
          <a:stretch/>
        </p:blipFill>
        <p:spPr bwMode="auto">
          <a:xfrm>
            <a:off x="0" y="0"/>
            <a:ext cx="7772400" cy="58293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3547 Somerset Hills Ct ~ Mt Pleasant ~ MLS# 1421195 ~ $649,000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100" dirty="0">
                <a:latin typeface="Palatino Linotype" panose="02040502050505030304" pitchFamily="18" charset="0"/>
                <a:cs typeface="Times New Roman" panose="02020603050405020304" pitchFamily="18" charset="0"/>
              </a:rPr>
              <a:t>Make no mistake about it, when it comes to living in Charleston National, this is the home and location you want to be at. With four bedrooms, three and a half baths and 3,320 square feet of living space, this two story home's cul-de-sac location in The Estates at Charleston National boasts gorgeous views of the 10th hole fairway of the golf course. From the pristine landscaping in the front, to the ivy covering on the brick exterior to the mature trees in the rear, you can tell how well maintained this home is. Step inside to find soaring 18' high ceilings, stunning hardwood floors, plantation shutters and floor to ceiling windows everywhere that allow natural light to pour in. Dine like royalty in the formal dining room where there's plenty of room for entertaining and wainscoting adds a nice touch. The living room features a gas fireplace and built-ins on either side. The gourmet kitchen makes cooking a breeze with a five burner gas cooktop, Corian counters, tons of cabinets for storage and a gracious eat-in area. From the eat-in area you can access the screened-in porch which is just one of three great outdoor living areas. When it comes enjoying some fresh air and the golf course view, you can be under cover in the porch, take a seat on the deck, or step down to the beautiful paver patio. Upstairs, the owner's retreat has an elegant tray ceiling, a sitting area, a </a:t>
            </a:r>
            <a:r>
              <a:rPr lang="en-US" sz="1100" dirty="0" err="1">
                <a:latin typeface="Palatino Linotype" panose="02040502050505030304" pitchFamily="18" charset="0"/>
                <a:cs typeface="Times New Roman" panose="02020603050405020304" pitchFamily="18" charset="0"/>
              </a:rPr>
              <a:t>jacuzzi</a:t>
            </a:r>
            <a:r>
              <a:rPr lang="en-US" sz="1100" dirty="0">
                <a:latin typeface="Palatino Linotype" panose="02040502050505030304" pitchFamily="18" charset="0"/>
                <a:cs typeface="Times New Roman" panose="02020603050405020304" pitchFamily="18" charset="0"/>
              </a:rPr>
              <a:t> tub and walk-in shower in the bathroom, and two custom His and Her walk-in closets you have to see to believe. In addition to all the lovely features this home has to offer, you'll have peace of mind knowing there are hurricane shutters for every window in the house as well as a wireless security system. While you may never want to leave this home once you move in, if you do venture out, be sure to take advantage of the community amenities which include the club house, swimming pool, tennis courts and golf course. If you've been looking for an unbeatable location and home, this one is for you! </a:t>
            </a:r>
          </a:p>
        </p:txBody>
      </p:sp>
      <p:sp>
        <p:nvSpPr>
          <p:cNvPr id="5" name="Rectangle 4"/>
          <p:cNvSpPr/>
          <p:nvPr/>
        </p:nvSpPr>
        <p:spPr>
          <a:xfrm>
            <a:off x="1828800" y="3146793"/>
            <a:ext cx="4114800" cy="1446550"/>
          </a:xfrm>
          <a:prstGeom prst="rect">
            <a:avLst/>
          </a:prstGeom>
        </p:spPr>
        <p:txBody>
          <a:bodyPr wrap="square">
            <a:spAutoFit/>
          </a:bodyPr>
          <a:lstStyle/>
          <a:p>
            <a:pPr algn="ctr"/>
            <a:r>
              <a:rPr lang="en-US" sz="4400" b="1" dirty="0" smtClean="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Charleston National Executive Stunner</a:t>
            </a:r>
            <a:endParaRPr lang="en-US" sz="4400" b="1" dirty="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0571"/>
          <a:stretch/>
        </p:blipFill>
        <p:spPr>
          <a:xfrm>
            <a:off x="5965902" y="3285086"/>
            <a:ext cx="1559949" cy="1169962"/>
          </a:xfrm>
          <a:prstGeom prst="ellipse">
            <a:avLst/>
          </a:prstGeom>
          <a:ln w="63500" cap="rnd">
            <a:noFill/>
          </a:ln>
          <a:effectLst>
            <a:outerShdw blurRad="63500" sx="102000" sy="102000" algn="ctr" rotWithShape="0">
              <a:prstClr val="black">
                <a:alpha val="40000"/>
              </a:prstClr>
            </a:outerShdw>
          </a:effectLst>
          <a:scene3d>
            <a:camera prst="orthographicFront"/>
            <a:lightRig rig="contrasting" dir="t">
              <a:rot lat="0" lon="0" rev="3000000"/>
            </a:lightRig>
          </a:scene3d>
          <a:sp3d contourW="7620">
            <a:bevelT w="95250" h="31750" prst="coolSlant"/>
            <a:contourClr>
              <a:srgbClr val="333333"/>
            </a:contourClr>
          </a:sp3d>
        </p:spPr>
      </p:pic>
      <p:sp>
        <p:nvSpPr>
          <p:cNvPr id="7" name="Right Brace 6"/>
          <p:cNvSpPr/>
          <p:nvPr/>
        </p:nvSpPr>
        <p:spPr>
          <a:xfrm rot="16200000">
            <a:off x="3771901" y="35863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Spencer@MattOneillTeam.com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0" y="25975"/>
            <a:ext cx="3880757" cy="1200329"/>
          </a:xfrm>
          <a:prstGeom prst="rect">
            <a:avLst/>
          </a:prstGeom>
        </p:spPr>
        <p:txBody>
          <a:bodyPr wrap="square">
            <a:spAutoFit/>
          </a:bodyPr>
          <a:lstStyle/>
          <a:p>
            <a:r>
              <a:rPr lang="en-US" sz="3600" dirty="0" smtClean="0">
                <a:ln>
                  <a:solidFill>
                    <a:srgbClr val="FFFF00"/>
                  </a:solidFill>
                </a:ln>
                <a:solidFill>
                  <a:srgbClr val="FFFF00"/>
                </a:solidFill>
                <a:effectLst>
                  <a:outerShdw blurRad="25400" sx="102000" sy="102000" algn="ctr" rotWithShape="0">
                    <a:prstClr val="black">
                      <a:alpha val="72000"/>
                    </a:prstClr>
                  </a:outerShdw>
                </a:effectLst>
                <a:latin typeface="Edwardian Script ITC" panose="030303020407070D0804" pitchFamily="66" charset="0"/>
                <a:cs typeface="Times New Roman" panose="02020603050405020304" pitchFamily="18" charset="0"/>
              </a:rPr>
              <a:t>Price Reduced</a:t>
            </a:r>
            <a:r>
              <a:rPr lang="en-US" sz="3600" dirty="0">
                <a:ln>
                  <a:solidFill>
                    <a:srgbClr val="FFFF00"/>
                  </a:solidFill>
                </a:ln>
                <a:solidFill>
                  <a:srgbClr val="FFFF00"/>
                </a:solidFill>
                <a:effectLst>
                  <a:outerShdw blurRad="25400" sx="102000" sy="102000" algn="ctr" rotWithShape="0">
                    <a:prstClr val="black">
                      <a:alpha val="72000"/>
                    </a:prstClr>
                  </a:outerShdw>
                </a:effectLst>
                <a:latin typeface="Edwardian Script ITC" panose="030303020407070D0804" pitchFamily="66" charset="0"/>
                <a:cs typeface="Times New Roman" panose="02020603050405020304" pitchFamily="18" charset="0"/>
              </a:rPr>
              <a:t> </a:t>
            </a:r>
            <a:r>
              <a:rPr lang="en-US" sz="3600" dirty="0" smtClean="0">
                <a:ln>
                  <a:solidFill>
                    <a:srgbClr val="FFFF00"/>
                  </a:solidFill>
                </a:ln>
                <a:solidFill>
                  <a:srgbClr val="FFFF00"/>
                </a:solidFill>
                <a:effectLst>
                  <a:outerShdw blurRad="25400" sx="102000" sy="102000" algn="ctr" rotWithShape="0">
                    <a:prstClr val="black">
                      <a:alpha val="72000"/>
                    </a:prstClr>
                  </a:outerShdw>
                </a:effectLst>
                <a:latin typeface="Edwardian Script ITC" panose="030303020407070D0804" pitchFamily="66" charset="0"/>
                <a:cs typeface="Times New Roman" panose="02020603050405020304" pitchFamily="18" charset="0"/>
              </a:rPr>
              <a:t>$150,000!</a:t>
            </a:r>
            <a:endParaRPr lang="en-US" sz="3200" dirty="0">
              <a:ln>
                <a:solidFill>
                  <a:srgbClr val="FFFF00"/>
                </a:solidFill>
              </a:ln>
              <a:solidFill>
                <a:srgbClr val="FFFF00"/>
              </a:solidFill>
              <a:effectLst>
                <a:outerShdw blurRad="25400" sx="102000" sy="102000" algn="ctr" rotWithShape="0">
                  <a:prstClr val="black">
                    <a:alpha val="72000"/>
                  </a:prstClr>
                </a:outerShdw>
              </a:effectLst>
            </a:endParaRPr>
          </a:p>
        </p:txBody>
      </p:sp>
      <p:pic>
        <p:nvPicPr>
          <p:cNvPr id="19" name="Picture 18"/>
          <p:cNvPicPr>
            <a:picLocks noChangeAspect="1"/>
          </p:cNvPicPr>
          <p:nvPr/>
        </p:nvPicPr>
        <p:blipFill rotWithShape="1">
          <a:blip r:embed="rId13" cstate="print">
            <a:extLst>
              <a:ext uri="{28A0092B-C50C-407E-A947-70E740481C1C}">
                <a14:useLocalDpi xmlns:a14="http://schemas.microsoft.com/office/drawing/2010/main" val="0"/>
              </a:ext>
            </a:extLst>
          </a:blip>
          <a:srcRect b="10571"/>
          <a:stretch/>
        </p:blipFill>
        <p:spPr>
          <a:xfrm>
            <a:off x="248724" y="3285087"/>
            <a:ext cx="1559949" cy="1169962"/>
          </a:xfrm>
          <a:prstGeom prst="ellipse">
            <a:avLst/>
          </a:prstGeom>
          <a:ln w="63500" cap="rnd">
            <a:noFill/>
          </a:ln>
          <a:effectLst>
            <a:outerShdw blurRad="63500" sx="102000" sy="102000" algn="ctr" rotWithShape="0">
              <a:prstClr val="black">
                <a:alpha val="40000"/>
              </a:prstClr>
            </a:outerShdw>
          </a:effectLst>
          <a:scene3d>
            <a:camera prst="orthographicFront"/>
            <a:lightRig rig="contrasting" dir="t">
              <a:rot lat="0" lon="0" rev="3000000"/>
            </a:lightRig>
          </a:scene3d>
          <a:sp3d contourW="7620">
            <a:bevelT w="95250" h="31750" prst="coolSlant"/>
            <a:contourClr>
              <a:srgbClr val="333333"/>
            </a:contourClr>
          </a:sp3d>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428</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19</cp:revision>
  <dcterms:created xsi:type="dcterms:W3CDTF">2006-08-16T00:00:00Z</dcterms:created>
  <dcterms:modified xsi:type="dcterms:W3CDTF">2014-09-22T17:00:00Z</dcterms:modified>
</cp:coreProperties>
</file>