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97F"/>
    <a:srgbClr val="B6B5B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50" d="100"/>
          <a:sy n="150" d="100"/>
        </p:scale>
        <p:origin x="874" y="-54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1/10/2022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hebrokerageyouwinhere.com/" TargetMode="External"/><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image" Target="../media/image3.jpg"/><Relationship Id="rId10" Type="http://schemas.openxmlformats.org/officeDocument/2006/relationships/image" Target="../media/image6.emf"/><Relationship Id="rId4" Type="http://schemas.openxmlformats.org/officeDocument/2006/relationships/hyperlink" Target="mailto:david@seaydevelopment.com" TargetMode="External"/><Relationship Id="rId9" Type="http://schemas.openxmlformats.org/officeDocument/2006/relationships/hyperlink" Target="mailto:l.johnteffeau@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6000" y="3529201"/>
            <a:ext cx="1447800" cy="783337"/>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8003778"/>
            <a:ext cx="7772400" cy="60728"/>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8229600" cy="705887"/>
          </a:xfrm>
        </p:spPr>
        <p:txBody>
          <a:bodyPr anchor="ctr">
            <a:noAutofit/>
          </a:bodyPr>
          <a:lstStyle/>
          <a:p>
            <a:r>
              <a:rPr lang="en-US" sz="4000" b="1" dirty="0">
                <a:solidFill>
                  <a:srgbClr val="00097F"/>
                </a:solidFill>
                <a:latin typeface="Waukegan LDO Extended" panose="020C0603020202020204" pitchFamily="34" charset="0"/>
              </a:rPr>
              <a:t>Invest or Occupy</a:t>
            </a:r>
            <a:endParaRPr lang="en-US" sz="2400" b="1" dirty="0">
              <a:solidFill>
                <a:srgbClr val="00097F"/>
              </a:solidFill>
              <a:latin typeface="Waukegan LDO Extended" panose="020C0603020202020204" pitchFamily="34" charset="0"/>
            </a:endParaRPr>
          </a:p>
        </p:txBody>
      </p:sp>
      <p:sp>
        <p:nvSpPr>
          <p:cNvPr id="3" name="Subtitle 2"/>
          <p:cNvSpPr>
            <a:spLocks noGrp="1"/>
          </p:cNvSpPr>
          <p:nvPr>
            <p:ph type="subTitle" idx="1"/>
          </p:nvPr>
        </p:nvSpPr>
        <p:spPr>
          <a:xfrm>
            <a:off x="0" y="3525534"/>
            <a:ext cx="8229600" cy="1097744"/>
          </a:xfrm>
          <a:noFill/>
        </p:spPr>
        <p:txBody>
          <a:bodyPr anchor="ctr">
            <a:normAutofit/>
          </a:bodyPr>
          <a:lstStyle/>
          <a:p>
            <a:r>
              <a:rPr lang="en-US" sz="3200" b="1" dirty="0">
                <a:solidFill>
                  <a:srgbClr val="00097F"/>
                </a:solidFill>
                <a:latin typeface="Waukegan LDO Extended" panose="020C0603020202020204" pitchFamily="34" charset="0"/>
              </a:rPr>
              <a:t>3547 Meeting Street Rd</a:t>
            </a:r>
          </a:p>
          <a:p>
            <a:r>
              <a:rPr lang="en-US" sz="2600" b="1" dirty="0">
                <a:solidFill>
                  <a:srgbClr val="00097F"/>
                </a:solidFill>
                <a:latin typeface="Waukegan LDO Extended" panose="020C0603020202020204" pitchFamily="34" charset="0"/>
              </a:rPr>
              <a:t>North Charleston, SC 29405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2960095" y="8153589"/>
            <a:ext cx="2309410" cy="10058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8155785"/>
            <a:ext cx="668301" cy="1001449"/>
          </a:xfrm>
          <a:prstGeom prst="rect">
            <a:avLst/>
          </a:prstGeom>
        </p:spPr>
      </p:pic>
      <p:sp>
        <p:nvSpPr>
          <p:cNvPr id="16" name="Subtitle 2"/>
          <p:cNvSpPr txBox="1">
            <a:spLocks/>
          </p:cNvSpPr>
          <p:nvPr/>
        </p:nvSpPr>
        <p:spPr>
          <a:xfrm>
            <a:off x="228600" y="9210174"/>
            <a:ext cx="1828800" cy="695826"/>
          </a:xfrm>
          <a:prstGeom prst="rect">
            <a:avLst/>
          </a:prstGeom>
          <a:noFill/>
        </p:spPr>
        <p:txBody>
          <a:bodyPr vert="horz" lIns="0" tIns="0" rIns="0" bIns="0" numCol="1" rtlCol="0" anchor="ctr">
            <a:normAutofit fontScale="92500" lnSpcReduction="10000"/>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a:r>
              <a:rPr lang="en-US" sz="1050" b="1" dirty="0">
                <a:solidFill>
                  <a:schemeClr val="tx1"/>
                </a:solidFill>
                <a:latin typeface="Waukegan LDO" panose="020C0603020202020204" pitchFamily="34" charset="0"/>
              </a:rPr>
              <a:t>David H Seay</a:t>
            </a:r>
          </a:p>
          <a:p>
            <a:pPr algn="l"/>
            <a:r>
              <a:rPr lang="en-US" sz="1050" dirty="0">
                <a:solidFill>
                  <a:schemeClr val="tx1"/>
                </a:solidFill>
                <a:latin typeface="Waukegan LDO" panose="020C0603020202020204" pitchFamily="34" charset="0"/>
              </a:rPr>
              <a:t>CCIM, BIC, CCIM, REALTOR®</a:t>
            </a:r>
          </a:p>
          <a:p>
            <a:pPr algn="l"/>
            <a:r>
              <a:rPr lang="en-US" sz="1050" dirty="0">
                <a:solidFill>
                  <a:schemeClr val="tx1"/>
                </a:solidFill>
                <a:latin typeface="Waukegan LDO" panose="020C0603020202020204" pitchFamily="34" charset="0"/>
              </a:rPr>
              <a:t>843-364-6720</a:t>
            </a:r>
          </a:p>
          <a:p>
            <a:pPr algn="l"/>
            <a:r>
              <a:rPr lang="en-US" sz="1050" dirty="0">
                <a:solidFill>
                  <a:schemeClr val="tx1"/>
                </a:solidFill>
                <a:latin typeface="Waukegan LDO" panose="020C0603020202020204" pitchFamily="34" charset="0"/>
                <a:hlinkClick r:id="rId4"/>
              </a:rPr>
              <a:t>david@seaydevelopment.com</a:t>
            </a:r>
            <a:endParaRPr lang="en-US" sz="1050" dirty="0">
              <a:solidFill>
                <a:schemeClr val="tx1"/>
              </a:solidFill>
              <a:latin typeface="Waukegan LDO" panose="020C0603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7480" y="845338"/>
            <a:ext cx="3811120" cy="254074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52792" y="845338"/>
            <a:ext cx="1828800" cy="121920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81296" y="845338"/>
            <a:ext cx="1828800" cy="1219200"/>
          </a:xfrm>
          <a:prstGeom prst="rect">
            <a:avLst/>
          </a:prstGeom>
        </p:spPr>
      </p:pic>
      <p:sp>
        <p:nvSpPr>
          <p:cNvPr id="20" name="Subtitle 2">
            <a:extLst>
              <a:ext uri="{FF2B5EF4-FFF2-40B4-BE49-F238E27FC236}">
                <a16:creationId xmlns:a16="http://schemas.microsoft.com/office/drawing/2014/main" id="{0ACD2C33-C5F1-4661-A814-D47891669A10}"/>
              </a:ext>
            </a:extLst>
          </p:cNvPr>
          <p:cNvSpPr txBox="1">
            <a:spLocks/>
          </p:cNvSpPr>
          <p:nvPr/>
        </p:nvSpPr>
        <p:spPr>
          <a:xfrm>
            <a:off x="2667000" y="9207506"/>
            <a:ext cx="2895600" cy="698494"/>
          </a:xfrm>
          <a:prstGeom prst="rect">
            <a:avLst/>
          </a:prstGeom>
          <a:noFill/>
        </p:spPr>
        <p:txBody>
          <a:bodyPr vert="horz" lIns="101882" tIns="50941" rIns="101882" bIns="50941" numCol="1" rtlCol="0" anchor="ctr">
            <a:norm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800" i="1" dirty="0">
                <a:solidFill>
                  <a:schemeClr val="bg1">
                    <a:lumMod val="65000"/>
                  </a:schemeClr>
                </a:solidFill>
                <a:latin typeface="Waukegan LDO" panose="020C0603020202020204" pitchFamily="34" charset="0"/>
              </a:rPr>
              <a:t>The Brokerage, LLC</a:t>
            </a:r>
          </a:p>
          <a:p>
            <a:r>
              <a:rPr lang="en-US" sz="800" i="1" dirty="0">
                <a:solidFill>
                  <a:schemeClr val="bg1">
                    <a:lumMod val="65000"/>
                  </a:schemeClr>
                </a:solidFill>
                <a:latin typeface="Waukegan LDO" panose="020C0603020202020204" pitchFamily="34" charset="0"/>
              </a:rPr>
              <a:t>3404-202A </a:t>
            </a:r>
            <a:r>
              <a:rPr lang="en-US" sz="800" i="1" dirty="0" err="1">
                <a:solidFill>
                  <a:schemeClr val="bg1">
                    <a:lumMod val="65000"/>
                  </a:schemeClr>
                </a:solidFill>
                <a:latin typeface="Waukegan LDO" panose="020C0603020202020204" pitchFamily="34" charset="0"/>
              </a:rPr>
              <a:t>Salterbeck</a:t>
            </a:r>
            <a:r>
              <a:rPr lang="en-US" sz="800" i="1" dirty="0">
                <a:solidFill>
                  <a:schemeClr val="bg1">
                    <a:lumMod val="65000"/>
                  </a:schemeClr>
                </a:solidFill>
                <a:latin typeface="Waukegan LDO" panose="020C0603020202020204" pitchFamily="34" charset="0"/>
              </a:rPr>
              <a:t> Street</a:t>
            </a:r>
          </a:p>
          <a:p>
            <a:r>
              <a:rPr lang="en-US" sz="800" i="1" dirty="0">
                <a:solidFill>
                  <a:schemeClr val="bg1">
                    <a:lumMod val="65000"/>
                  </a:schemeClr>
                </a:solidFill>
                <a:latin typeface="Waukegan LDO" panose="020C0603020202020204" pitchFamily="34" charset="0"/>
              </a:rPr>
              <a:t>Mt. Pleasant, SC 29466</a:t>
            </a:r>
          </a:p>
          <a:p>
            <a:r>
              <a:rPr lang="en-US" sz="800" i="1" dirty="0">
                <a:solidFill>
                  <a:srgbClr val="0000FF"/>
                </a:solidFill>
                <a:latin typeface="Waukegan LDO" panose="020C0603020202020204" pitchFamily="34" charset="0"/>
                <a:hlinkClick r:id="rId8">
                  <a:extLst>
                    <a:ext uri="{A12FA001-AC4F-418D-AE19-62706E023703}">
                      <ahyp:hlinkClr xmlns:ahyp="http://schemas.microsoft.com/office/drawing/2018/hyperlinkcolor" val="tx"/>
                    </a:ext>
                  </a:extLst>
                </a:hlinkClick>
              </a:rPr>
              <a:t>thebrokerageyouwinhere</a:t>
            </a:r>
            <a:r>
              <a:rPr lang="en-US" sz="800" i="1" dirty="0">
                <a:solidFill>
                  <a:schemeClr val="bg1">
                    <a:lumMod val="65000"/>
                  </a:schemeClr>
                </a:solidFill>
                <a:latin typeface="Waukegan LDO" panose="020C0603020202020204" pitchFamily="34" charset="0"/>
                <a:hlinkClick r:id="rId8">
                  <a:extLst>
                    <a:ext uri="{A12FA001-AC4F-418D-AE19-62706E023703}">
                      <ahyp:hlinkClr xmlns:ahyp="http://schemas.microsoft.com/office/drawing/2018/hyperlinkcolor" val="tx"/>
                    </a:ext>
                  </a:extLst>
                </a:hlinkClick>
              </a:rPr>
              <a:t>.com</a:t>
            </a:r>
            <a:endParaRPr lang="en-US" sz="800" i="1" dirty="0">
              <a:solidFill>
                <a:schemeClr val="bg1">
                  <a:lumMod val="65000"/>
                </a:schemeClr>
              </a:solidFill>
              <a:latin typeface="Waukegan LDO" panose="020C0603020202020204" pitchFamily="34" charset="0"/>
            </a:endParaRPr>
          </a:p>
        </p:txBody>
      </p:sp>
      <p:sp>
        <p:nvSpPr>
          <p:cNvPr id="21" name="Subtitle 2">
            <a:extLst>
              <a:ext uri="{FF2B5EF4-FFF2-40B4-BE49-F238E27FC236}">
                <a16:creationId xmlns:a16="http://schemas.microsoft.com/office/drawing/2014/main" id="{FC23857B-8251-4BCC-875C-52AACA562537}"/>
              </a:ext>
            </a:extLst>
          </p:cNvPr>
          <p:cNvSpPr txBox="1">
            <a:spLocks/>
          </p:cNvSpPr>
          <p:nvPr/>
        </p:nvSpPr>
        <p:spPr>
          <a:xfrm>
            <a:off x="6153911" y="9210174"/>
            <a:ext cx="1828800" cy="695826"/>
          </a:xfrm>
          <a:prstGeom prst="rect">
            <a:avLst/>
          </a:prstGeom>
          <a:noFill/>
        </p:spPr>
        <p:txBody>
          <a:bodyPr vert="horz" lIns="0" tIns="0" rIns="0" bIns="0" numCol="1" rtlCol="0" anchor="ctr">
            <a:normAutofit fontScale="92500" lnSpcReduction="10000"/>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r"/>
            <a:r>
              <a:rPr lang="en-US" sz="1050" b="1" dirty="0">
                <a:solidFill>
                  <a:schemeClr val="tx1"/>
                </a:solidFill>
                <a:latin typeface="Waukegan LDO" panose="020C0603020202020204" pitchFamily="34" charset="0"/>
              </a:rPr>
              <a:t>John </a:t>
            </a:r>
            <a:r>
              <a:rPr lang="en-US" sz="1050" b="1" dirty="0" err="1">
                <a:solidFill>
                  <a:schemeClr val="tx1"/>
                </a:solidFill>
                <a:latin typeface="Waukegan LDO" panose="020C0603020202020204" pitchFamily="34" charset="0"/>
              </a:rPr>
              <a:t>Teffeau</a:t>
            </a:r>
            <a:endParaRPr lang="en-US" sz="1050" b="1" dirty="0">
              <a:solidFill>
                <a:schemeClr val="tx1"/>
              </a:solidFill>
              <a:latin typeface="Waukegan LDO" panose="020C0603020202020204" pitchFamily="34" charset="0"/>
            </a:endParaRPr>
          </a:p>
          <a:p>
            <a:pPr algn="r"/>
            <a:r>
              <a:rPr lang="en-US" sz="1050" dirty="0">
                <a:solidFill>
                  <a:schemeClr val="tx1"/>
                </a:solidFill>
                <a:latin typeface="Waukegan LDO" panose="020C0603020202020204" pitchFamily="34" charset="0"/>
              </a:rPr>
              <a:t>REALTOR®/Co-Owner</a:t>
            </a:r>
          </a:p>
          <a:p>
            <a:pPr algn="r"/>
            <a:r>
              <a:rPr lang="en-US" sz="1050" dirty="0">
                <a:solidFill>
                  <a:schemeClr val="tx1"/>
                </a:solidFill>
                <a:latin typeface="Waukegan LDO" panose="020C0603020202020204" pitchFamily="34" charset="0"/>
              </a:rPr>
              <a:t>843-813-1228</a:t>
            </a:r>
          </a:p>
          <a:p>
            <a:pPr algn="r"/>
            <a:r>
              <a:rPr lang="en-US" sz="1050" dirty="0">
                <a:solidFill>
                  <a:schemeClr val="tx1"/>
                </a:solidFill>
                <a:latin typeface="Waukegan LDO" panose="020C0603020202020204" pitchFamily="34" charset="0"/>
                <a:hlinkClick r:id="rId9"/>
              </a:rPr>
              <a:t>l.johnteffeau@gmail.com</a:t>
            </a:r>
            <a:r>
              <a:rPr lang="en-US" sz="1050" dirty="0">
                <a:solidFill>
                  <a:schemeClr val="tx1"/>
                </a:solidFill>
                <a:latin typeface="Waukegan LDO" panose="020C0603020202020204" pitchFamily="34" charset="0"/>
              </a:rPr>
              <a:t> </a:t>
            </a:r>
          </a:p>
        </p:txBody>
      </p:sp>
      <p:pic>
        <p:nvPicPr>
          <p:cNvPr id="10" name="Picture 9">
            <a:extLst>
              <a:ext uri="{FF2B5EF4-FFF2-40B4-BE49-F238E27FC236}">
                <a16:creationId xmlns:a16="http://schemas.microsoft.com/office/drawing/2014/main" id="{C30869CF-EC91-43AF-B943-455F137EF63E}"/>
              </a:ext>
            </a:extLst>
          </p:cNvPr>
          <p:cNvPicPr>
            <a:picLocks noChangeAspect="1"/>
          </p:cNvPicPr>
          <p:nvPr/>
        </p:nvPicPr>
        <p:blipFill rotWithShape="1">
          <a:blip r:embed="rId10"/>
          <a:srcRect l="9467" r="6636"/>
          <a:stretch/>
        </p:blipFill>
        <p:spPr>
          <a:xfrm>
            <a:off x="7314410" y="8153589"/>
            <a:ext cx="668301" cy="1005840"/>
          </a:xfrm>
          <a:prstGeom prst="rect">
            <a:avLst/>
          </a:prstGeom>
        </p:spPr>
      </p:pic>
      <p:graphicFrame>
        <p:nvGraphicFramePr>
          <p:cNvPr id="22" name="Table 21">
            <a:extLst>
              <a:ext uri="{FF2B5EF4-FFF2-40B4-BE49-F238E27FC236}">
                <a16:creationId xmlns:a16="http://schemas.microsoft.com/office/drawing/2014/main" id="{6E600494-5A0E-467D-B4DD-B9849DD2E4DE}"/>
              </a:ext>
            </a:extLst>
          </p:cNvPr>
          <p:cNvGraphicFramePr>
            <a:graphicFrameLocks noGrp="1"/>
          </p:cNvGraphicFramePr>
          <p:nvPr>
            <p:extLst>
              <p:ext uri="{D42A27DB-BD31-4B8C-83A1-F6EECF244321}">
                <p14:modId xmlns:p14="http://schemas.microsoft.com/office/powerpoint/2010/main" val="3285119500"/>
              </p:ext>
            </p:extLst>
          </p:nvPr>
        </p:nvGraphicFramePr>
        <p:xfrm>
          <a:off x="228600" y="5825510"/>
          <a:ext cx="7754112" cy="2038818"/>
        </p:xfrm>
        <a:graphic>
          <a:graphicData uri="http://schemas.openxmlformats.org/drawingml/2006/table">
            <a:tbl>
              <a:tblPr bandRow="1">
                <a:tableStyleId>{5C22544A-7EE6-4342-B048-85BDC9FD1C3A}</a:tableStyleId>
              </a:tblPr>
              <a:tblGrid>
                <a:gridCol w="1938528">
                  <a:extLst>
                    <a:ext uri="{9D8B030D-6E8A-4147-A177-3AD203B41FA5}">
                      <a16:colId xmlns:a16="http://schemas.microsoft.com/office/drawing/2014/main" val="1116633679"/>
                    </a:ext>
                  </a:extLst>
                </a:gridCol>
                <a:gridCol w="1938528">
                  <a:extLst>
                    <a:ext uri="{9D8B030D-6E8A-4147-A177-3AD203B41FA5}">
                      <a16:colId xmlns:a16="http://schemas.microsoft.com/office/drawing/2014/main" val="1560322096"/>
                    </a:ext>
                  </a:extLst>
                </a:gridCol>
                <a:gridCol w="1938528">
                  <a:extLst>
                    <a:ext uri="{9D8B030D-6E8A-4147-A177-3AD203B41FA5}">
                      <a16:colId xmlns:a16="http://schemas.microsoft.com/office/drawing/2014/main" val="1185832950"/>
                    </a:ext>
                  </a:extLst>
                </a:gridCol>
                <a:gridCol w="1938528">
                  <a:extLst>
                    <a:ext uri="{9D8B030D-6E8A-4147-A177-3AD203B41FA5}">
                      <a16:colId xmlns:a16="http://schemas.microsoft.com/office/drawing/2014/main" val="2075216490"/>
                    </a:ext>
                  </a:extLst>
                </a:gridCol>
              </a:tblGrid>
              <a:tr h="177243">
                <a:tc>
                  <a:txBody>
                    <a:bodyPr/>
                    <a:lstStyle/>
                    <a:p>
                      <a:r>
                        <a:rPr lang="en-US" sz="800" b="0" dirty="0">
                          <a:solidFill>
                            <a:schemeClr val="tx1"/>
                          </a:solidFill>
                        </a:rPr>
                        <a:t>MLS ID:</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30775798</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County:</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Charleston</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2688078370"/>
                  </a:ext>
                </a:extLst>
              </a:tr>
              <a:tr h="177243">
                <a:tc>
                  <a:txBody>
                    <a:bodyPr/>
                    <a:lstStyle/>
                    <a:p>
                      <a:r>
                        <a:rPr lang="en-US" sz="800" b="0" dirty="0">
                          <a:solidFill>
                            <a:schemeClr val="tx1"/>
                          </a:solidFill>
                        </a:rPr>
                        <a:t>Property Subtypes:</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Executive Suites, Coworking, Medical, Net Leased, Office Building, Other</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Submarket/Township:</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31 - </a:t>
                      </a:r>
                      <a:r>
                        <a:rPr lang="en-US" sz="800" b="0" dirty="0" err="1">
                          <a:solidFill>
                            <a:schemeClr val="tx1"/>
                          </a:solidFill>
                        </a:rPr>
                        <a:t>N.Charleston</a:t>
                      </a:r>
                      <a:r>
                        <a:rPr lang="en-US" sz="800" b="0" dirty="0">
                          <a:solidFill>
                            <a:schemeClr val="tx1"/>
                          </a:solidFill>
                        </a:rPr>
                        <a:t> Area inside I-526</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4110752403"/>
                  </a:ext>
                </a:extLst>
              </a:tr>
              <a:tr h="177243">
                <a:tc>
                  <a:txBody>
                    <a:bodyPr/>
                    <a:lstStyle/>
                    <a:p>
                      <a:r>
                        <a:rPr lang="en-US" sz="800" b="0" dirty="0">
                          <a:solidFill>
                            <a:schemeClr val="tx1"/>
                          </a:solidFill>
                        </a:rPr>
                        <a:t>Building Size (RSF):</a:t>
                      </a:r>
                      <a:endParaRPr lang="en-US" sz="800" b="0" dirty="0">
                        <a:solidFill>
                          <a:schemeClr val="tx1"/>
                        </a:solidFill>
                        <a:latin typeface="Waukegan LDO" panose="020C0603020202020204"/>
                      </a:endParaRPr>
                    </a:p>
                  </a:txBody>
                  <a:tcPr marL="0" marR="0" marT="0" marB="0"/>
                </a:tc>
                <a:tc>
                  <a:txBody>
                    <a:bodyPr/>
                    <a:lstStyle/>
                    <a:p>
                      <a:r>
                        <a:rPr lang="en-US" sz="800" dirty="0">
                          <a:solidFill>
                            <a:schemeClr val="tx1"/>
                          </a:solidFill>
                        </a:rPr>
                        <a:t>5,089 SF</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Tax ID/APN: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469-06-00-089</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3823587458"/>
                  </a:ext>
                </a:extLst>
              </a:tr>
              <a:tr h="177243">
                <a:tc>
                  <a:txBody>
                    <a:bodyPr/>
                    <a:lstStyle/>
                    <a:p>
                      <a:r>
                        <a:rPr lang="en-US" sz="800" b="0" dirty="0">
                          <a:solidFill>
                            <a:schemeClr val="tx1"/>
                          </a:solidFill>
                        </a:rPr>
                        <a:t>Sale Price:</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$1,375,000</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Zoning:</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M-1</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3786060921"/>
                  </a:ext>
                </a:extLst>
              </a:tr>
              <a:tr h="177243">
                <a:tc>
                  <a:txBody>
                    <a:bodyPr/>
                    <a:lstStyle/>
                    <a:p>
                      <a:r>
                        <a:rPr lang="en-US" sz="800" b="0" dirty="0">
                          <a:solidFill>
                            <a:schemeClr val="tx1"/>
                          </a:solidFill>
                        </a:rPr>
                        <a:t>Property Visibility:</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Excellent</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Area Description: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Very vibrant area in a positive transition.</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3368646222"/>
                  </a:ext>
                </a:extLst>
              </a:tr>
              <a:tr h="177243">
                <a:tc>
                  <a:txBody>
                    <a:bodyPr/>
                    <a:lstStyle/>
                    <a:p>
                      <a:r>
                        <a:rPr lang="en-US" sz="800" b="0" dirty="0">
                          <a:solidFill>
                            <a:schemeClr val="tx1"/>
                          </a:solidFill>
                        </a:rPr>
                        <a:t>Year Built:</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1977</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Year Renovated:</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1984</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2742041145"/>
                  </a:ext>
                </a:extLst>
              </a:tr>
              <a:tr h="177243">
                <a:tc>
                  <a:txBody>
                    <a:bodyPr/>
                    <a:lstStyle/>
                    <a:p>
                      <a:r>
                        <a:rPr lang="en-US" sz="800" b="0" dirty="0">
                          <a:solidFill>
                            <a:schemeClr val="tx1"/>
                          </a:solidFill>
                        </a:rPr>
                        <a:t>Exterior Description: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Brick with brick arches. Signage is available.</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Parking Description: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Flat. 20 spaces are marked (2 are marked as handicap). There are more unmarked spaces currently being used and once trailer is removed, more parking is possible.</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1435683086"/>
                  </a:ext>
                </a:extLst>
              </a:tr>
              <a:tr h="177243">
                <a:tc>
                  <a:txBody>
                    <a:bodyPr/>
                    <a:lstStyle/>
                    <a:p>
                      <a:r>
                        <a:rPr lang="en-US" sz="800" b="0" dirty="0">
                          <a:solidFill>
                            <a:schemeClr val="tx1"/>
                          </a:solidFill>
                        </a:rPr>
                        <a:t>Lot Frontage:</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125</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Lot Depth:</a:t>
                      </a:r>
                      <a:endParaRPr lang="en-US" sz="800" b="0" dirty="0">
                        <a:solidFill>
                          <a:schemeClr val="tx1"/>
                        </a:solidFill>
                        <a:latin typeface="Waukegan LDO" panose="020C0603020202020204"/>
                      </a:endParaRPr>
                    </a:p>
                  </a:txBody>
                  <a:tcPr marL="0" marR="0" marT="0" marB="0"/>
                </a:tc>
                <a:tc>
                  <a:txBody>
                    <a:bodyPr/>
                    <a:lstStyle/>
                    <a:p>
                      <a:r>
                        <a:rPr lang="fr-FR" sz="800" b="0" dirty="0">
                          <a:solidFill>
                            <a:schemeClr val="tx1"/>
                          </a:solidFill>
                        </a:rPr>
                        <a:t>428</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920385024"/>
                  </a:ext>
                </a:extLst>
              </a:tr>
              <a:tr h="177243">
                <a:tc>
                  <a:txBody>
                    <a:bodyPr/>
                    <a:lstStyle/>
                    <a:p>
                      <a:r>
                        <a:rPr lang="en-US" sz="800" b="0" dirty="0">
                          <a:solidFill>
                            <a:schemeClr val="tx1"/>
                          </a:solidFill>
                        </a:rPr>
                        <a:t>Nearest MSA:</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Charleston-North Charleston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Interior Description:</a:t>
                      </a:r>
                      <a:endParaRPr lang="en-US" sz="800" b="0" dirty="0">
                        <a:solidFill>
                          <a:schemeClr val="tx1"/>
                        </a:solidFill>
                        <a:latin typeface="Waukegan LDO" panose="020C0603020202020204"/>
                      </a:endParaRPr>
                    </a:p>
                  </a:txBody>
                  <a:tcPr marL="0" marR="0" marT="0" marB="0"/>
                </a:tc>
                <a:tc>
                  <a:txBody>
                    <a:bodyPr/>
                    <a:lstStyle/>
                    <a:p>
                      <a:r>
                        <a:rPr lang="en-US" sz="800" b="0" dirty="0">
                          <a:solidFill>
                            <a:schemeClr val="tx1"/>
                          </a:solidFill>
                        </a:rPr>
                        <a:t>Modern and very well maintained. Owner has been meticulous in finishes and decor.</a:t>
                      </a:r>
                      <a:endParaRPr lang="en-US" sz="800" b="0" dirty="0">
                        <a:solidFill>
                          <a:schemeClr val="tx1"/>
                        </a:solidFill>
                        <a:latin typeface="Waukegan LDO" panose="020C0603020202020204"/>
                      </a:endParaRPr>
                    </a:p>
                  </a:txBody>
                  <a:tcPr marL="0" marR="0" marT="0" marB="0"/>
                </a:tc>
                <a:extLst>
                  <a:ext uri="{0D108BD9-81ED-4DB2-BD59-A6C34878D82A}">
                    <a16:rowId xmlns:a16="http://schemas.microsoft.com/office/drawing/2014/main" val="1610933123"/>
                  </a:ext>
                </a:extLst>
              </a:tr>
            </a:tbl>
          </a:graphicData>
        </a:graphic>
      </p:graphicFrame>
      <p:sp>
        <p:nvSpPr>
          <p:cNvPr id="23" name="TextBox 22">
            <a:extLst>
              <a:ext uri="{FF2B5EF4-FFF2-40B4-BE49-F238E27FC236}">
                <a16:creationId xmlns:a16="http://schemas.microsoft.com/office/drawing/2014/main" id="{04E44579-35A3-45DA-95B3-E32565C43E06}"/>
              </a:ext>
            </a:extLst>
          </p:cNvPr>
          <p:cNvSpPr txBox="1"/>
          <p:nvPr/>
        </p:nvSpPr>
        <p:spPr>
          <a:xfrm>
            <a:off x="227480" y="4762729"/>
            <a:ext cx="7754112" cy="923330"/>
          </a:xfrm>
          <a:prstGeom prst="rect">
            <a:avLst/>
          </a:prstGeom>
          <a:noFill/>
        </p:spPr>
        <p:txBody>
          <a:bodyPr wrap="square">
            <a:spAutoFit/>
          </a:bodyPr>
          <a:lstStyle/>
          <a:p>
            <a:r>
              <a:rPr lang="en-US" sz="900" dirty="0"/>
              <a:t>A well maintained, one story brick building that has been remodeled with a new roof, carpet, tile, interior and exterior paint, granite countertops, HVACs, and cabinets. The interior is made up of 16 offices, 6 half baths, a large conference room, a waiting room, and a receptionist office with a nice counter. Currently serving as the home of Palmetto Community Care, this property can be a perfect 1031 exchange option now or you can occupy this property later. This easy to park (30+ spaces) property provides quick access to major roads and interchanges. There is a handicap ramp. This office is located on a 1.43 acre lot in the downtown and booming area of North Charleston that is not far from downtown Charleston itself where the Medical University of South Carolina as well as many other very desirable businesses. Seller is open to a leaseback situation or is willing to vacate the property with acceptable terms.</a:t>
            </a:r>
          </a:p>
        </p:txBody>
      </p:sp>
      <p:pic>
        <p:nvPicPr>
          <p:cNvPr id="24" name="Picture 23">
            <a:extLst>
              <a:ext uri="{FF2B5EF4-FFF2-40B4-BE49-F238E27FC236}">
                <a16:creationId xmlns:a16="http://schemas.microsoft.com/office/drawing/2014/main" id="{A9B08D9D-C8B2-48F6-A005-2B52469C63D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152792" y="2166883"/>
            <a:ext cx="1828800" cy="1219200"/>
          </a:xfrm>
          <a:prstGeom prst="rect">
            <a:avLst/>
          </a:prstGeom>
        </p:spPr>
      </p:pic>
      <p:pic>
        <p:nvPicPr>
          <p:cNvPr id="25" name="Picture 24">
            <a:extLst>
              <a:ext uri="{FF2B5EF4-FFF2-40B4-BE49-F238E27FC236}">
                <a16:creationId xmlns:a16="http://schemas.microsoft.com/office/drawing/2014/main" id="{EAC28081-F06E-4349-A928-9D882072AB1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181296" y="2166883"/>
            <a:ext cx="1828800" cy="1219200"/>
          </a:xfrm>
          <a:prstGeom prst="rect">
            <a:avLst/>
          </a:prstGeom>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394</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Waukegan LDO</vt:lpstr>
      <vt:lpstr>Waukegan LDO Extended</vt:lpstr>
      <vt:lpstr>Office Theme</vt:lpstr>
      <vt:lpstr>Invest or Occupy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57</cp:revision>
  <dcterms:created xsi:type="dcterms:W3CDTF">2006-08-16T00:00:00Z</dcterms:created>
  <dcterms:modified xsi:type="dcterms:W3CDTF">2022-01-10T21:08:45Z</dcterms:modified>
</cp:coreProperties>
</file>