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100" d="100"/>
          <a:sy n="100" d="100"/>
        </p:scale>
        <p:origin x="102" y="10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8/4/2020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gif"/><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0" y="916596"/>
            <a:ext cx="4114800" cy="2743200"/>
          </a:xfrm>
          <a:prstGeom prst="rect">
            <a:avLst/>
          </a:prstGeom>
          <a:ln>
            <a:noFill/>
          </a:ln>
          <a:effectLst>
            <a:softEdge rad="112500"/>
          </a:effectLst>
        </p:spPr>
      </p:pic>
      <p:sp>
        <p:nvSpPr>
          <p:cNvPr id="2" name="Title 1"/>
          <p:cNvSpPr>
            <a:spLocks noGrp="1"/>
          </p:cNvSpPr>
          <p:nvPr>
            <p:ph type="ctrTitle"/>
          </p:nvPr>
        </p:nvSpPr>
        <p:spPr>
          <a:xfrm>
            <a:off x="238760" y="-5081"/>
            <a:ext cx="7752080" cy="919481"/>
          </a:xfrm>
        </p:spPr>
        <p:txBody>
          <a:bodyPr>
            <a:noAutofit/>
          </a:bodyPr>
          <a:lstStyle/>
          <a:p>
            <a:r>
              <a:rPr lang="en-US" sz="2800" i="1" dirty="0">
                <a:effectLst>
                  <a:outerShdw blurRad="38100" dist="38100" dir="2700000" algn="tl">
                    <a:srgbClr val="000000">
                      <a:alpha val="43137"/>
                    </a:srgbClr>
                  </a:outerShdw>
                </a:effectLst>
                <a:latin typeface="Avenir" panose="02000503040000020003" pitchFamily="2" charset="0"/>
              </a:rPr>
              <a:t>JUST LISTED!</a:t>
            </a:r>
            <a:br>
              <a:rPr lang="en-US" sz="2800" i="1" dirty="0">
                <a:effectLst>
                  <a:outerShdw blurRad="38100" dist="38100" dir="2700000" algn="tl">
                    <a:srgbClr val="000000">
                      <a:alpha val="43137"/>
                    </a:srgbClr>
                  </a:outerShdw>
                </a:effectLst>
                <a:latin typeface="Avenir" panose="02000503040000020003" pitchFamily="2" charset="0"/>
              </a:rPr>
            </a:br>
            <a:r>
              <a:rPr lang="en-US" sz="2400" i="1" dirty="0">
                <a:effectLst>
                  <a:outerShdw blurRad="38100" dist="38100" dir="2700000" algn="tl">
                    <a:srgbClr val="000000">
                      <a:alpha val="43137"/>
                    </a:srgbClr>
                  </a:outerShdw>
                </a:effectLst>
                <a:latin typeface="Avenir" panose="02000503040000020003" pitchFamily="2" charset="0"/>
              </a:rPr>
              <a:t>Carolina Park, Under 500k!</a:t>
            </a:r>
            <a:endParaRPr lang="en-US" sz="2800" i="1" dirty="0">
              <a:effectLst>
                <a:outerShdw blurRad="38100" dist="38100" dir="2700000" algn="tl">
                  <a:srgbClr val="000000">
                    <a:alpha val="43137"/>
                  </a:srgbClr>
                </a:outerShdw>
              </a:effectLst>
              <a:latin typeface="Avenir" panose="02000503040000020003" pitchFamily="2" charset="0"/>
            </a:endParaRPr>
          </a:p>
        </p:txBody>
      </p:sp>
      <p:sp>
        <p:nvSpPr>
          <p:cNvPr id="3" name="Subtitle 2"/>
          <p:cNvSpPr>
            <a:spLocks noGrp="1"/>
          </p:cNvSpPr>
          <p:nvPr>
            <p:ph type="subTitle" idx="1"/>
          </p:nvPr>
        </p:nvSpPr>
        <p:spPr>
          <a:xfrm>
            <a:off x="0" y="5318812"/>
            <a:ext cx="8229600" cy="2743200"/>
          </a:xfrm>
        </p:spPr>
        <p:txBody>
          <a:bodyPr anchor="ctr">
            <a:noAutofit/>
          </a:bodyPr>
          <a:lstStyle/>
          <a:p>
            <a:r>
              <a:rPr lang="en-US" sz="1100" dirty="0">
                <a:solidFill>
                  <a:schemeClr val="bg1"/>
                </a:solidFill>
                <a:latin typeface="Avenir" panose="02000503040000020003" pitchFamily="2" charset="0"/>
              </a:rPr>
              <a:t>Classically styled and designed, this beautiful home is just steps away from the Carolina Park Residents Club and amenities. Built by award winning builder, </a:t>
            </a:r>
            <a:r>
              <a:rPr lang="en-US" sz="1100" dirty="0" err="1">
                <a:solidFill>
                  <a:schemeClr val="bg1"/>
                </a:solidFill>
                <a:latin typeface="Avenir" panose="02000503040000020003" pitchFamily="2" charset="0"/>
              </a:rPr>
              <a:t>Saussy</a:t>
            </a:r>
            <a:r>
              <a:rPr lang="en-US" sz="1100" dirty="0">
                <a:solidFill>
                  <a:schemeClr val="bg1"/>
                </a:solidFill>
                <a:latin typeface="Avenir" panose="02000503040000020003" pitchFamily="2" charset="0"/>
              </a:rPr>
              <a:t> Burbank, this Georgetown A offers a spacious 3 bedroom/2.5 bathroom open concept floor plan. Notice the welcoming front porch, perfect for enjoying a nice breeze and a cup of coffee. Upon entering the home, you will greeted with gorgeous hardwood floors and an open living room which joins the kitchen and dining area. This floor plan allows for a great entertaining space. Notice the shiplap that was added to the fireplace area as well as plantation shutters throughout. The spacious chef's kitchen includes a counter-height island with generous counter space, gas range, pendant lighting, a walk-in pantry, and an extra pantry/closet in the kitchen. As you walk to the back of the home, you will pass the laundry room and half bath on your right. This hall space is wonderful for an office or extra storage area. The first floor master suite is ideally situated in the rear of the home, adding extra privacy. It includes a </a:t>
            </a:r>
            <a:r>
              <a:rPr lang="en-US" sz="1100" dirty="0" err="1">
                <a:solidFill>
                  <a:schemeClr val="bg1"/>
                </a:solidFill>
                <a:latin typeface="Avenir" panose="02000503040000020003" pitchFamily="2" charset="0"/>
              </a:rPr>
              <a:t>en</a:t>
            </a:r>
            <a:r>
              <a:rPr lang="en-US" sz="1100" dirty="0">
                <a:solidFill>
                  <a:schemeClr val="bg1"/>
                </a:solidFill>
                <a:latin typeface="Avenir" panose="02000503040000020003" pitchFamily="2" charset="0"/>
              </a:rPr>
              <a:t>-suite bathroom with a dual-vanity and a spacious walk-in closet. The back entrance leads to a charming porch and patio area as well as a fenced in back yard and detached garage. The second floor includes an open-concept flex space/loft area that includes upgraded shiplap built-ins. Off of this space are two spacious bedrooms with large closets and a full bathroom. Walk or ride your bike to the brand new neighborhood Wando Library, Carolina Park Elementary, Wando High School, or Oceanside Collegiate Academy. Carolina Park's amenities include a junior Olympic sized swimming pool, outdoor pavilion with a gas fireplace and kitchen, lighted tennis courts, playground, fenced-in dog park, 20 acre Bolden Lake with trails, boardwalk and kayak launch.</a:t>
            </a:r>
            <a:endParaRPr lang="en-US" sz="1100" b="1" dirty="0">
              <a:solidFill>
                <a:schemeClr val="bg1"/>
              </a:solidFill>
              <a:latin typeface="Avenir" panose="02000503040000020003" pitchFamily="2" charset="0"/>
            </a:endParaRPr>
          </a:p>
        </p:txBody>
      </p:sp>
      <p:sp>
        <p:nvSpPr>
          <p:cNvPr id="17" name="Rectangle 16"/>
          <p:cNvSpPr/>
          <p:nvPr/>
        </p:nvSpPr>
        <p:spPr>
          <a:xfrm>
            <a:off x="4114800" y="9102199"/>
            <a:ext cx="3318658" cy="830997"/>
          </a:xfrm>
          <a:prstGeom prst="rect">
            <a:avLst/>
          </a:prstGeom>
        </p:spPr>
        <p:txBody>
          <a:bodyPr wrap="square">
            <a:spAutoFit/>
          </a:bodyPr>
          <a:lstStyle/>
          <a:p>
            <a:pPr algn="r"/>
            <a:r>
              <a:rPr lang="en-US" sz="1200" b="1" dirty="0">
                <a:solidFill>
                  <a:schemeClr val="tx2">
                    <a:lumMod val="10000"/>
                  </a:schemeClr>
                </a:solidFill>
                <a:latin typeface="Avenir" panose="02000503040000020003" pitchFamily="2" charset="0"/>
              </a:rPr>
              <a:t>Virginia Landon</a:t>
            </a:r>
            <a:br>
              <a:rPr lang="en-US" sz="1200" b="1" dirty="0">
                <a:solidFill>
                  <a:schemeClr val="tx2">
                    <a:lumMod val="10000"/>
                  </a:schemeClr>
                </a:solidFill>
                <a:latin typeface="Avenir" panose="02000503040000020003" pitchFamily="2" charset="0"/>
              </a:rPr>
            </a:br>
            <a:r>
              <a:rPr lang="en-US" sz="1200" dirty="0">
                <a:solidFill>
                  <a:schemeClr val="tx2">
                    <a:lumMod val="10000"/>
                  </a:schemeClr>
                </a:solidFill>
                <a:latin typeface="Avenir" panose="02000503040000020003" pitchFamily="2" charset="0"/>
              </a:rPr>
              <a:t>803-493-9202</a:t>
            </a:r>
          </a:p>
          <a:p>
            <a:pPr algn="r"/>
            <a:r>
              <a:rPr lang="en-US" sz="1200" dirty="0">
                <a:solidFill>
                  <a:schemeClr val="tx2">
                    <a:lumMod val="10000"/>
                  </a:schemeClr>
                </a:solidFill>
                <a:latin typeface="Avenir" panose="02000503040000020003" pitchFamily="2" charset="0"/>
              </a:rPr>
              <a:t>virginialandon@kw.com</a:t>
            </a:r>
          </a:p>
          <a:p>
            <a:pPr algn="r"/>
            <a:r>
              <a:rPr lang="en-US" sz="1200" dirty="0">
                <a:solidFill>
                  <a:schemeClr val="tx2">
                    <a:lumMod val="10000"/>
                  </a:schemeClr>
                </a:solidFill>
                <a:latin typeface="Avenir" panose="02000503040000020003" pitchFamily="2" charset="0"/>
              </a:rPr>
              <a:t>virginialandon.kwrealty.com</a:t>
            </a:r>
            <a:endParaRPr lang="en-US" sz="1000" dirty="0">
              <a:solidFill>
                <a:schemeClr val="tx2">
                  <a:lumMod val="10000"/>
                </a:schemeClr>
              </a:solidFill>
              <a:latin typeface="Avenir" panose="02000503040000020003" pitchFamily="2" charset="0"/>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7433458" y="9110304"/>
            <a:ext cx="455333" cy="8228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40332" y="8907401"/>
            <a:ext cx="785812" cy="714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0332" y="9550570"/>
            <a:ext cx="3774468" cy="369332"/>
          </a:xfrm>
          <a:prstGeom prst="rect">
            <a:avLst/>
          </a:prstGeom>
        </p:spPr>
        <p:txBody>
          <a:bodyPr wrap="square" lIns="0" tIns="0" rIns="0" bIns="0">
            <a:spAutoFit/>
          </a:bodyPr>
          <a:lstStyle/>
          <a:p>
            <a:r>
              <a:rPr lang="en-US" sz="800" dirty="0">
                <a:solidFill>
                  <a:schemeClr val="tx2">
                    <a:lumMod val="10000"/>
                  </a:schemeClr>
                </a:solidFill>
                <a:latin typeface="Avenir" panose="02000503040000020003" pitchFamily="2" charset="0"/>
              </a:rPr>
              <a:t>Keller Williams Realty</a:t>
            </a:r>
            <a:br>
              <a:rPr lang="en-US" sz="800" dirty="0">
                <a:solidFill>
                  <a:schemeClr val="tx2">
                    <a:lumMod val="10000"/>
                  </a:schemeClr>
                </a:solidFill>
                <a:latin typeface="Avenir" panose="02000503040000020003" pitchFamily="2" charset="0"/>
              </a:rPr>
            </a:br>
            <a:r>
              <a:rPr lang="en-US" sz="800" dirty="0">
                <a:solidFill>
                  <a:schemeClr val="tx2">
                    <a:lumMod val="10000"/>
                  </a:schemeClr>
                </a:solidFill>
                <a:latin typeface="Avenir" panose="02000503040000020003" pitchFamily="2" charset="0"/>
              </a:rPr>
              <a:t>496 </a:t>
            </a:r>
            <a:r>
              <a:rPr lang="en-US" sz="800" dirty="0" err="1">
                <a:solidFill>
                  <a:schemeClr val="tx2">
                    <a:lumMod val="10000"/>
                  </a:schemeClr>
                </a:solidFill>
                <a:latin typeface="Avenir" panose="02000503040000020003" pitchFamily="2" charset="0"/>
              </a:rPr>
              <a:t>Bramson</a:t>
            </a:r>
            <a:r>
              <a:rPr lang="en-US" sz="800" dirty="0">
                <a:solidFill>
                  <a:schemeClr val="tx2">
                    <a:lumMod val="10000"/>
                  </a:schemeClr>
                </a:solidFill>
                <a:latin typeface="Avenir" panose="02000503040000020003" pitchFamily="2" charset="0"/>
              </a:rPr>
              <a:t> Ct </a:t>
            </a:r>
            <a:r>
              <a:rPr lang="en-US" sz="800" dirty="0" err="1">
                <a:solidFill>
                  <a:schemeClr val="tx2">
                    <a:lumMod val="10000"/>
                  </a:schemeClr>
                </a:solidFill>
                <a:latin typeface="Avenir" panose="02000503040000020003" pitchFamily="2" charset="0"/>
              </a:rPr>
              <a:t>Ste</a:t>
            </a:r>
            <a:r>
              <a:rPr lang="en-US" sz="800" dirty="0">
                <a:solidFill>
                  <a:schemeClr val="tx2">
                    <a:lumMod val="10000"/>
                  </a:schemeClr>
                </a:solidFill>
                <a:latin typeface="Avenir" panose="02000503040000020003" pitchFamily="2" charset="0"/>
              </a:rPr>
              <a:t> 200</a:t>
            </a:r>
            <a:br>
              <a:rPr lang="en-US" sz="800" dirty="0">
                <a:solidFill>
                  <a:schemeClr val="tx2">
                    <a:lumMod val="10000"/>
                  </a:schemeClr>
                </a:solidFill>
                <a:latin typeface="Avenir" panose="02000503040000020003" pitchFamily="2" charset="0"/>
              </a:rPr>
            </a:br>
            <a:r>
              <a:rPr lang="en-US" sz="800" dirty="0">
                <a:solidFill>
                  <a:schemeClr val="tx2">
                    <a:lumMod val="10000"/>
                  </a:schemeClr>
                </a:solidFill>
                <a:latin typeface="Avenir" panose="02000503040000020003" pitchFamily="2" charset="0"/>
              </a:rPr>
              <a:t>Mt. Pleasant, SC 29464</a:t>
            </a:r>
          </a:p>
        </p:txBody>
      </p:sp>
      <p:pic>
        <p:nvPicPr>
          <p:cNvPr id="11" name="Picture 10"/>
          <p:cNvPicPr>
            <a:picLocks/>
          </p:cNvPicPr>
          <p:nvPr/>
        </p:nvPicPr>
        <p:blipFill>
          <a:blip r:embed="rId7" cstate="print">
            <a:extLst>
              <a:ext uri="{28A0092B-C50C-407E-A947-70E740481C1C}">
                <a14:useLocalDpi xmlns:a14="http://schemas.microsoft.com/office/drawing/2010/main" val="0"/>
              </a:ext>
            </a:extLst>
          </a:blip>
          <a:srcRect/>
          <a:stretch/>
        </p:blipFill>
        <p:spPr>
          <a:xfrm>
            <a:off x="1885618" y="8064842"/>
            <a:ext cx="1369695" cy="913130"/>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8" cstate="print">
            <a:extLst>
              <a:ext uri="{28A0092B-C50C-407E-A947-70E740481C1C}">
                <a14:useLocalDpi xmlns:a14="http://schemas.microsoft.com/office/drawing/2010/main" val="0"/>
              </a:ext>
            </a:extLst>
          </a:blip>
          <a:srcRect/>
          <a:stretch/>
        </p:blipFill>
        <p:spPr>
          <a:xfrm>
            <a:off x="3428762" y="8064207"/>
            <a:ext cx="1371600" cy="914400"/>
          </a:xfrm>
          <a:prstGeom prst="rect">
            <a:avLst/>
          </a:prstGeom>
          <a:ln>
            <a:noFill/>
          </a:ln>
          <a:effectLst>
            <a:outerShdw blurRad="63500" sx="102000" sy="102000" algn="ctr" rotWithShape="0">
              <a:prstClr val="black">
                <a:alpha val="40000"/>
              </a:prstClr>
            </a:outerShdw>
          </a:effectLst>
        </p:spPr>
      </p:pic>
      <p:pic>
        <p:nvPicPr>
          <p:cNvPr id="15" name="Picture 14"/>
          <p:cNvPicPr>
            <a:picLocks/>
          </p:cNvPicPr>
          <p:nvPr/>
        </p:nvPicPr>
        <p:blipFill>
          <a:blip r:embed="rId9" cstate="print">
            <a:extLst>
              <a:ext uri="{28A0092B-C50C-407E-A947-70E740481C1C}">
                <a14:useLocalDpi xmlns:a14="http://schemas.microsoft.com/office/drawing/2010/main" val="0"/>
              </a:ext>
            </a:extLst>
          </a:blip>
          <a:srcRect/>
          <a:stretch/>
        </p:blipFill>
        <p:spPr>
          <a:xfrm>
            <a:off x="1887523" y="4404121"/>
            <a:ext cx="1365885" cy="910590"/>
          </a:xfrm>
          <a:prstGeom prst="rect">
            <a:avLst/>
          </a:prstGeom>
          <a:ln>
            <a:noFill/>
          </a:ln>
          <a:effectLst>
            <a:outerShdw blurRad="63500" sx="102000" sy="102000" algn="ctr" rotWithShape="0">
              <a:prstClr val="black">
                <a:alpha val="40000"/>
              </a:prstClr>
            </a:outerShdw>
          </a:effectLst>
        </p:spPr>
      </p:pic>
      <p:pic>
        <p:nvPicPr>
          <p:cNvPr id="21" name="Picture 20"/>
          <p:cNvPicPr>
            <a:picLocks/>
          </p:cNvPicPr>
          <p:nvPr/>
        </p:nvPicPr>
        <p:blipFill>
          <a:blip r:embed="rId10" cstate="print">
            <a:extLst>
              <a:ext uri="{28A0092B-C50C-407E-A947-70E740481C1C}">
                <a14:useLocalDpi xmlns:a14="http://schemas.microsoft.com/office/drawing/2010/main" val="0"/>
              </a:ext>
            </a:extLst>
          </a:blip>
          <a:srcRect/>
          <a:stretch/>
        </p:blipFill>
        <p:spPr>
          <a:xfrm>
            <a:off x="349727" y="4414743"/>
            <a:ext cx="1352809" cy="901872"/>
          </a:xfrm>
          <a:prstGeom prst="rect">
            <a:avLst/>
          </a:prstGeom>
          <a:ln>
            <a:noFill/>
          </a:ln>
          <a:effectLst>
            <a:outerShdw blurRad="63500" sx="102000" sy="102000" algn="ctr" rotWithShape="0">
              <a:prstClr val="black">
                <a:alpha val="40000"/>
              </a:prstClr>
            </a:outerShdw>
          </a:effectLst>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rcRect/>
          <a:stretch/>
        </p:blipFill>
        <p:spPr>
          <a:xfrm>
            <a:off x="4974286" y="4402850"/>
            <a:ext cx="1369696" cy="913131"/>
          </a:xfrm>
          <a:prstGeom prst="rect">
            <a:avLst/>
          </a:prstGeom>
          <a:ln>
            <a:noFill/>
          </a:ln>
          <a:effectLst>
            <a:outerShdw blurRad="63500" sx="102000" sy="102000" algn="ctr" rotWithShape="0">
              <a:prstClr val="black">
                <a:alpha val="40000"/>
              </a:prstClr>
            </a:outerShdw>
          </a:effectLst>
        </p:spPr>
      </p:pic>
      <p:pic>
        <p:nvPicPr>
          <p:cNvPr id="12" name="Picture 11"/>
          <p:cNvPicPr>
            <a:picLocks/>
          </p:cNvPicPr>
          <p:nvPr/>
        </p:nvPicPr>
        <p:blipFill>
          <a:blip r:embed="rId12" cstate="print">
            <a:extLst>
              <a:ext uri="{28A0092B-C50C-407E-A947-70E740481C1C}">
                <a14:useLocalDpi xmlns:a14="http://schemas.microsoft.com/office/drawing/2010/main" val="0"/>
              </a:ext>
            </a:extLst>
          </a:blip>
          <a:srcRect/>
          <a:stretch/>
        </p:blipFill>
        <p:spPr>
          <a:xfrm>
            <a:off x="3429477" y="4402852"/>
            <a:ext cx="1370646" cy="913764"/>
          </a:xfrm>
          <a:prstGeom prst="rect">
            <a:avLst/>
          </a:prstGeom>
          <a:ln>
            <a:noFill/>
          </a:ln>
          <a:effectLst>
            <a:outerShdw blurRad="63500" sx="102000" sy="102000" algn="ctr" rotWithShape="0">
              <a:prstClr val="black">
                <a:alpha val="40000"/>
              </a:prstClr>
            </a:outerShdw>
          </a:effectLst>
        </p:spPr>
      </p:pic>
      <p:pic>
        <p:nvPicPr>
          <p:cNvPr id="14" name="Picture 13"/>
          <p:cNvPicPr>
            <a:picLocks/>
          </p:cNvPicPr>
          <p:nvPr/>
        </p:nvPicPr>
        <p:blipFill>
          <a:blip r:embed="rId13" cstate="print">
            <a:extLst>
              <a:ext uri="{28A0092B-C50C-407E-A947-70E740481C1C}">
                <a14:useLocalDpi xmlns:a14="http://schemas.microsoft.com/office/drawing/2010/main" val="0"/>
              </a:ext>
            </a:extLst>
          </a:blip>
          <a:srcRect/>
          <a:stretch/>
        </p:blipFill>
        <p:spPr>
          <a:xfrm>
            <a:off x="6519568" y="4404749"/>
            <a:ext cx="1367800" cy="911866"/>
          </a:xfrm>
          <a:prstGeom prst="rect">
            <a:avLst/>
          </a:prstGeom>
          <a:ln>
            <a:noFill/>
          </a:ln>
          <a:effectLst>
            <a:outerShdw blurRad="63500" sx="102000" sy="102000" algn="ctr" rotWithShape="0">
              <a:prstClr val="black">
                <a:alpha val="40000"/>
              </a:prstClr>
            </a:outerShdw>
          </a:effectLst>
        </p:spPr>
      </p:pic>
      <p:pic>
        <p:nvPicPr>
          <p:cNvPr id="18" name="Picture 17"/>
          <p:cNvPicPr>
            <a:picLocks/>
          </p:cNvPicPr>
          <p:nvPr/>
        </p:nvPicPr>
        <p:blipFill>
          <a:blip r:embed="rId14" cstate="print">
            <a:extLst>
              <a:ext uri="{28A0092B-C50C-407E-A947-70E740481C1C}">
                <a14:useLocalDpi xmlns:a14="http://schemas.microsoft.com/office/drawing/2010/main" val="0"/>
              </a:ext>
            </a:extLst>
          </a:blip>
          <a:srcRect/>
          <a:stretch/>
        </p:blipFill>
        <p:spPr>
          <a:xfrm>
            <a:off x="340332" y="8064207"/>
            <a:ext cx="1371600" cy="914400"/>
          </a:xfrm>
          <a:prstGeom prst="rect">
            <a:avLst/>
          </a:prstGeom>
          <a:ln>
            <a:noFill/>
          </a:ln>
          <a:effectLst>
            <a:outerShdw blurRad="63500" sx="102000" sy="102000" algn="ctr" rotWithShape="0">
              <a:prstClr val="black">
                <a:alpha val="40000"/>
              </a:prstClr>
            </a:outerShdw>
          </a:effectLst>
        </p:spPr>
      </p:pic>
      <p:pic>
        <p:nvPicPr>
          <p:cNvPr id="24" name="Picture 23"/>
          <p:cNvPicPr>
            <a:picLocks/>
          </p:cNvPicPr>
          <p:nvPr/>
        </p:nvPicPr>
        <p:blipFill>
          <a:blip r:embed="rId15" cstate="print">
            <a:extLst>
              <a:ext uri="{28A0092B-C50C-407E-A947-70E740481C1C}">
                <a14:useLocalDpi xmlns:a14="http://schemas.microsoft.com/office/drawing/2010/main" val="0"/>
              </a:ext>
            </a:extLst>
          </a:blip>
          <a:srcRect/>
          <a:stretch/>
        </p:blipFill>
        <p:spPr>
          <a:xfrm>
            <a:off x="4973811" y="8064525"/>
            <a:ext cx="1370646" cy="913764"/>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228601" y="3581400"/>
            <a:ext cx="7772400" cy="738664"/>
          </a:xfrm>
          <a:prstGeom prst="rect">
            <a:avLst/>
          </a:prstGeom>
          <a:noFill/>
        </p:spPr>
        <p:txBody>
          <a:bodyPr wrap="square" anchor="b">
            <a:spAutoFit/>
          </a:bodyPr>
          <a:lstStyle/>
          <a:p>
            <a:pPr algn="ctr"/>
            <a:r>
              <a:rPr lang="en-US" sz="2400" b="1" dirty="0">
                <a:effectLst>
                  <a:outerShdw blurRad="38100" dist="38100" dir="2700000" algn="tl">
                    <a:srgbClr val="000000">
                      <a:alpha val="43137"/>
                    </a:srgbClr>
                  </a:outerShdw>
                </a:effectLst>
                <a:latin typeface="Avenir" panose="02000503040000020003" pitchFamily="2" charset="0"/>
              </a:rPr>
              <a:t>3553 Sewel Avenue</a:t>
            </a:r>
          </a:p>
          <a:p>
            <a:pPr algn="ctr"/>
            <a:r>
              <a:rPr lang="en-US" sz="1800" dirty="0">
                <a:effectLst>
                  <a:outerShdw blurRad="38100" dist="38100" dir="2700000" algn="tl">
                    <a:srgbClr val="000000">
                      <a:alpha val="43137"/>
                    </a:srgbClr>
                  </a:outerShdw>
                </a:effectLst>
                <a:latin typeface="Avenir" panose="02000503040000020003" pitchFamily="2" charset="0"/>
              </a:rPr>
              <a:t>Carolina Park | Mount Pleasant, SC 29466 | MLS# 20021336 | $489,000</a:t>
            </a:r>
          </a:p>
        </p:txBody>
      </p:sp>
      <p:pic>
        <p:nvPicPr>
          <p:cNvPr id="29" name="Picture 28">
            <a:extLst>
              <a:ext uri="{FF2B5EF4-FFF2-40B4-BE49-F238E27FC236}">
                <a16:creationId xmlns:a16="http://schemas.microsoft.com/office/drawing/2014/main" id="{C83F46E6-4A59-484F-B40D-BE212701BF6C}"/>
              </a:ext>
            </a:extLst>
          </p:cNvPr>
          <p:cNvPicPr>
            <a:picLocks/>
          </p:cNvPicPr>
          <p:nvPr/>
        </p:nvPicPr>
        <p:blipFill>
          <a:blip r:embed="rId16" cstate="print">
            <a:extLst>
              <a:ext uri="{28A0092B-C50C-407E-A947-70E740481C1C}">
                <a14:useLocalDpi xmlns:a14="http://schemas.microsoft.com/office/drawing/2010/main" val="0"/>
              </a:ext>
            </a:extLst>
          </a:blip>
          <a:srcRect/>
          <a:stretch/>
        </p:blipFill>
        <p:spPr>
          <a:xfrm>
            <a:off x="6518145" y="8064525"/>
            <a:ext cx="1370646" cy="913764"/>
          </a:xfrm>
          <a:prstGeom prst="rect">
            <a:avLst/>
          </a:prstGeom>
          <a:ln>
            <a:noFill/>
          </a:ln>
          <a:effectLst>
            <a:outerShdw blurRad="63500" sx="102000" sy="102000" algn="ctr" rotWithShape="0">
              <a:prstClr val="black">
                <a:alpha val="40000"/>
              </a:prstClr>
            </a:outerShdw>
          </a:effectLst>
        </p:spPr>
      </p:pic>
      <p:pic>
        <p:nvPicPr>
          <p:cNvPr id="20" name="Picture 19">
            <a:extLst>
              <a:ext uri="{FF2B5EF4-FFF2-40B4-BE49-F238E27FC236}">
                <a16:creationId xmlns:a16="http://schemas.microsoft.com/office/drawing/2014/main" id="{11218FC4-6D25-424B-9C0E-5A6490F7F7B3}"/>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4117657" y="920406"/>
            <a:ext cx="4109085" cy="2739390"/>
          </a:xfrm>
          <a:prstGeom prst="rect">
            <a:avLst/>
          </a:prstGeom>
          <a:ln>
            <a:noFill/>
          </a:ln>
          <a:effectLst>
            <a:softEdge rad="112500"/>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788</TotalTime>
  <Words>400</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Avenir</vt:lpstr>
      <vt:lpstr>Calibri</vt:lpstr>
      <vt:lpstr>Office Theme</vt:lpstr>
      <vt:lpstr>JUST LISTED! Carolina Park, Under 500k!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53</cp:revision>
  <dcterms:created xsi:type="dcterms:W3CDTF">2006-08-16T00:00:00Z</dcterms:created>
  <dcterms:modified xsi:type="dcterms:W3CDTF">2020-08-04T20:22:39Z</dcterms:modified>
</cp:coreProperties>
</file>