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9BB4"/>
    <a:srgbClr val="83A8D5"/>
    <a:srgbClr val="8A94C5"/>
    <a:srgbClr val="DAA4B4"/>
    <a:srgbClr val="A39F95"/>
    <a:srgbClr val="0524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11/11/2024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g"/><Relationship Id="rId4" Type="http://schemas.openxmlformats.org/officeDocument/2006/relationships/hyperlink" Target="https://youtu.be/3O2OM5wYvXQ"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600" cy="580119"/>
          </a:xfrm>
        </p:spPr>
        <p:txBody>
          <a:bodyPr>
            <a:noAutofit/>
          </a:bodyPr>
          <a:lstStyle/>
          <a:p>
            <a:r>
              <a:rPr lang="en-US" sz="2400" b="1" dirty="0">
                <a:ln w="3175">
                  <a:noFill/>
                </a:ln>
                <a:solidFill>
                  <a:schemeClr val="accent1">
                    <a:lumMod val="50000"/>
                  </a:schemeClr>
                </a:solidFill>
                <a:latin typeface="Century Gothic" panose="020B0502020202020204" pitchFamily="34" charset="0"/>
              </a:rPr>
              <a:t>Broker Open House</a:t>
            </a:r>
            <a:br>
              <a:rPr lang="en-US" sz="1600" b="1">
                <a:ln w="3175">
                  <a:noFill/>
                </a:ln>
                <a:solidFill>
                  <a:schemeClr val="accent1">
                    <a:lumMod val="50000"/>
                  </a:schemeClr>
                </a:solidFill>
                <a:latin typeface="Century Gothic" panose="020B0502020202020204" pitchFamily="34" charset="0"/>
              </a:rPr>
            </a:br>
            <a:r>
              <a:rPr lang="en-US" sz="1600" b="1">
                <a:ln w="3175">
                  <a:noFill/>
                </a:ln>
                <a:solidFill>
                  <a:schemeClr val="accent1">
                    <a:lumMod val="50000"/>
                  </a:schemeClr>
                </a:solidFill>
                <a:latin typeface="Century Gothic" panose="020B0502020202020204" pitchFamily="34" charset="0"/>
              </a:rPr>
              <a:t>Thursday, Nov 14</a:t>
            </a:r>
            <a:r>
              <a:rPr lang="en-US" sz="1600" b="1" baseline="30000">
                <a:ln w="3175">
                  <a:noFill/>
                </a:ln>
                <a:solidFill>
                  <a:schemeClr val="accent1">
                    <a:lumMod val="50000"/>
                  </a:schemeClr>
                </a:solidFill>
                <a:latin typeface="Century Gothic" panose="020B0502020202020204" pitchFamily="34" charset="0"/>
              </a:rPr>
              <a:t>th</a:t>
            </a:r>
            <a:r>
              <a:rPr lang="en-US" sz="1600" b="1">
                <a:ln w="3175">
                  <a:noFill/>
                </a:ln>
                <a:solidFill>
                  <a:schemeClr val="accent1">
                    <a:lumMod val="50000"/>
                  </a:schemeClr>
                </a:solidFill>
                <a:latin typeface="Century Gothic" panose="020B0502020202020204" pitchFamily="34" charset="0"/>
              </a:rPr>
              <a:t> 11:30- </a:t>
            </a:r>
            <a:r>
              <a:rPr lang="en-US" sz="1600" b="1" dirty="0">
                <a:ln w="3175">
                  <a:noFill/>
                </a:ln>
                <a:solidFill>
                  <a:schemeClr val="accent1">
                    <a:lumMod val="50000"/>
                  </a:schemeClr>
                </a:solidFill>
                <a:latin typeface="Century Gothic" panose="020B0502020202020204" pitchFamily="34" charset="0"/>
              </a:rPr>
              <a:t>1:30 | Light Lunch Provided | Broker Comp 2.5%</a:t>
            </a:r>
          </a:p>
        </p:txBody>
      </p:sp>
      <p:sp>
        <p:nvSpPr>
          <p:cNvPr id="13" name="Rectangle 12"/>
          <p:cNvSpPr/>
          <p:nvPr/>
        </p:nvSpPr>
        <p:spPr>
          <a:xfrm>
            <a:off x="2371848" y="9063893"/>
            <a:ext cx="3485907" cy="861774"/>
          </a:xfrm>
          <a:prstGeom prst="rect">
            <a:avLst/>
          </a:prstGeom>
        </p:spPr>
        <p:txBody>
          <a:bodyPr wrap="square">
            <a:spAutoFit/>
          </a:bodyPr>
          <a:lstStyle/>
          <a:p>
            <a:pPr algn="ctr"/>
            <a:r>
              <a:rPr lang="en-US" sz="1400" b="1" dirty="0">
                <a:solidFill>
                  <a:schemeClr val="accent1">
                    <a:lumMod val="50000"/>
                  </a:schemeClr>
                </a:solidFill>
                <a:latin typeface="Century Gothic" panose="020B0502020202020204" pitchFamily="34" charset="0"/>
              </a:rPr>
              <a:t>Debbie Rogers</a:t>
            </a:r>
            <a:br>
              <a:rPr lang="en-US" sz="1200" b="1" dirty="0">
                <a:solidFill>
                  <a:schemeClr val="accent1">
                    <a:lumMod val="50000"/>
                  </a:schemeClr>
                </a:solidFill>
                <a:latin typeface="Century Gothic" panose="020B0502020202020204" pitchFamily="34" charset="0"/>
              </a:rPr>
            </a:br>
            <a:r>
              <a:rPr lang="en-US" sz="1200" dirty="0">
                <a:solidFill>
                  <a:schemeClr val="accent1">
                    <a:lumMod val="50000"/>
                  </a:schemeClr>
                </a:solidFill>
                <a:latin typeface="Century Gothic" panose="020B0502020202020204" pitchFamily="34" charset="0"/>
              </a:rPr>
              <a:t>(843) 990-2915</a:t>
            </a:r>
          </a:p>
          <a:p>
            <a:pPr algn="ctr"/>
            <a:r>
              <a:rPr lang="en-US" sz="1200" dirty="0">
                <a:solidFill>
                  <a:schemeClr val="accent1">
                    <a:lumMod val="50000"/>
                  </a:schemeClr>
                </a:solidFill>
                <a:latin typeface="Century Gothic" panose="020B0502020202020204" pitchFamily="34" charset="0"/>
              </a:rPr>
              <a:t>deborah.rogers@carolinaone.com</a:t>
            </a:r>
          </a:p>
          <a:p>
            <a:pPr algn="ctr"/>
            <a:r>
              <a:rPr lang="en-US" sz="1200" dirty="0">
                <a:solidFill>
                  <a:schemeClr val="accent1">
                    <a:lumMod val="50000"/>
                  </a:schemeClr>
                </a:solidFill>
                <a:latin typeface="Century Gothic" panose="020B0502020202020204" pitchFamily="34" charset="0"/>
              </a:rPr>
              <a:t>www.DebbieRogersSellsCharleston.com</a:t>
            </a:r>
          </a:p>
        </p:txBody>
      </p:sp>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12195"/>
          <a:stretch/>
        </p:blipFill>
        <p:spPr bwMode="auto">
          <a:xfrm>
            <a:off x="383930" y="9063893"/>
            <a:ext cx="914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931271" y="9063893"/>
            <a:ext cx="914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23632" y="9873734"/>
            <a:ext cx="7777369" cy="184666"/>
          </a:xfrm>
          <a:prstGeom prst="rect">
            <a:avLst/>
          </a:prstGeom>
        </p:spPr>
        <p:txBody>
          <a:bodyPr wrap="square">
            <a:spAutoFit/>
          </a:bodyPr>
          <a:lstStyle/>
          <a:p>
            <a:pPr algn="ctr"/>
            <a:r>
              <a:rPr lang="en-US" sz="600" dirty="0">
                <a:solidFill>
                  <a:schemeClr val="accent1">
                    <a:lumMod val="50000"/>
                  </a:schemeClr>
                </a:solidFill>
                <a:latin typeface="Century Gothic" panose="020B0502020202020204" pitchFamily="34" charset="0"/>
              </a:rPr>
              <a:t>Carolina One Real Estate | 2713 Highway 17 North | Mt. Pleasant, SC 29466</a:t>
            </a:r>
          </a:p>
        </p:txBody>
      </p:sp>
      <p:sp>
        <p:nvSpPr>
          <p:cNvPr id="21" name="Title 1">
            <a:extLst>
              <a:ext uri="{FF2B5EF4-FFF2-40B4-BE49-F238E27FC236}">
                <a16:creationId xmlns:a16="http://schemas.microsoft.com/office/drawing/2014/main" id="{427E03E7-C048-41C3-9C00-AAD18FBE9710}"/>
              </a:ext>
            </a:extLst>
          </p:cNvPr>
          <p:cNvSpPr txBox="1">
            <a:spLocks/>
          </p:cNvSpPr>
          <p:nvPr/>
        </p:nvSpPr>
        <p:spPr>
          <a:xfrm>
            <a:off x="0" y="4004783"/>
            <a:ext cx="8229600" cy="4018234"/>
          </a:xfrm>
          <a:prstGeom prst="rect">
            <a:avLst/>
          </a:prstGeom>
          <a:noFill/>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000" dirty="0">
                <a:solidFill>
                  <a:schemeClr val="tx2"/>
                </a:solidFill>
                <a:latin typeface="Century Gothic" panose="020B0502020202020204" pitchFamily="34" charset="0"/>
              </a:rPr>
              <a:t>**TOTAL SQUARE FEET: 3,712** Welcome to this stunning 6-bedroom, 5.5-bathroom home in the highly desirable **Riverside section of Carolina Park**! Built in 2023, this meticulously designed home offers an array of high-end upgrades, ensuring that no detail has been overlooked. Notable features include a gorgeous custom saltwater swimming pool with marble coping completed in 2024 by Blue Haven, a newly designed patio, lush zoysia grass, and professional landscaping with palm trees for added privacy. Custom lighting, elegant window treatments, and detailed millwork enhance the home's sophisticated charm, with designer wallpaper and luxury finishes throughout (PLEASE refer to the documents for a FULL LIST OF UPGRADES).</a:t>
            </a:r>
          </a:p>
          <a:p>
            <a:endParaRPr lang="en-US" sz="1000" dirty="0">
              <a:solidFill>
                <a:schemeClr val="tx2"/>
              </a:solidFill>
              <a:latin typeface="Century Gothic" panose="020B0502020202020204" pitchFamily="34" charset="0"/>
            </a:endParaRPr>
          </a:p>
          <a:p>
            <a:r>
              <a:rPr lang="en-US" sz="1000" dirty="0">
                <a:solidFill>
                  <a:schemeClr val="tx2"/>
                </a:solidFill>
                <a:latin typeface="Century Gothic" panose="020B0502020202020204" pitchFamily="34" charset="0"/>
              </a:rPr>
              <a:t>The exterior showcases a charming wraparound porch and a screened porch, ideal for enjoying the Lowcountry lifestyle. The first-floor primary suite, currently used as a sitting room, offers a spacious walk-in closet (currently used as a gym), a luxurious bathroom, and a convenient washer/dryer setup. The open floor plan is perfect for entertaining, centered around a stunning kitchen with new quartz countertops, stainless steel Café appliances, built-in double ovens, a microwave, and an island wrapped in shiplap with new pendant lighting. The walk-in pantry has been beautifully updated with a custom butcher block countertop, cabinetry, and a wine/beverage fridge.</a:t>
            </a:r>
          </a:p>
          <a:p>
            <a:endParaRPr lang="en-US" sz="1000" dirty="0">
              <a:solidFill>
                <a:schemeClr val="tx2"/>
              </a:solidFill>
              <a:latin typeface="Century Gothic" panose="020B0502020202020204" pitchFamily="34" charset="0"/>
            </a:endParaRPr>
          </a:p>
          <a:p>
            <a:r>
              <a:rPr lang="en-US" sz="1000" dirty="0">
                <a:solidFill>
                  <a:schemeClr val="tx2"/>
                </a:solidFill>
                <a:latin typeface="Century Gothic" panose="020B0502020202020204" pitchFamily="34" charset="0"/>
              </a:rPr>
              <a:t>Upstairs, you'll find four additional bedrooms, one of which is currently being used as the primary bedroom but could easily serve as a study, plus a spacious loft. The backyard is equally impressive, boasting a custom-designed pool, a newly added patio, and lush landscaping for added privacy and a coastal feel. The detached finished room over the garage offers a versatile guest suite or office space, complete with a bedroom, sitting area, full bathroom, and a large closet (currently used as a kids' bunk room).</a:t>
            </a:r>
          </a:p>
          <a:p>
            <a:endParaRPr lang="en-US" sz="1000" dirty="0">
              <a:solidFill>
                <a:schemeClr val="tx2"/>
              </a:solidFill>
              <a:latin typeface="Century Gothic" panose="020B0502020202020204" pitchFamily="34" charset="0"/>
            </a:endParaRPr>
          </a:p>
          <a:p>
            <a:r>
              <a:rPr lang="en-US" sz="1000" dirty="0">
                <a:solidFill>
                  <a:schemeClr val="tx2"/>
                </a:solidFill>
                <a:latin typeface="Century Gothic" panose="020B0502020202020204" pitchFamily="34" charset="0"/>
              </a:rPr>
              <a:t>Situated in the charming **Riverside section**, this home provides access to Carolina Park's outstanding amenities, including playgrounds, tennis courts, walking and biking trails, a dog park, and a pool overlooking scenic Bolden Lake. Located just across from the community dock, you'll have easy access to kayaking, fishing, and serene waterfront living, all while being conveniently close to top-rated schools, shopping, dining, and the best of Charleston. This home truly offers the perfect blend of luxury and location, a dream come true!</a:t>
            </a:r>
          </a:p>
          <a:p>
            <a:endParaRPr lang="en-US" sz="1000" dirty="0">
              <a:solidFill>
                <a:schemeClr val="tx2"/>
              </a:solidFill>
              <a:latin typeface="Century Gothic" panose="020B0502020202020204" pitchFamily="34" charset="0"/>
            </a:endParaRPr>
          </a:p>
          <a:p>
            <a:r>
              <a:rPr lang="en-US" sz="1000" dirty="0">
                <a:solidFill>
                  <a:schemeClr val="tx2"/>
                </a:solidFill>
                <a:latin typeface="Century Gothic" panose="020B0502020202020204" pitchFamily="34" charset="0"/>
                <a:hlinkClick r:id="rId4"/>
              </a:rPr>
              <a:t>VIDEO TOUR</a:t>
            </a:r>
            <a:endParaRPr lang="en-US" sz="1000" dirty="0">
              <a:solidFill>
                <a:schemeClr val="tx2"/>
              </a:solidFill>
              <a:latin typeface="Century Gothic" panose="020B0502020202020204" pitchFamily="34" charset="0"/>
            </a:endParaRPr>
          </a:p>
        </p:txBody>
      </p:sp>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90500" y="8067320"/>
            <a:ext cx="1225684" cy="817122"/>
          </a:xfrm>
          <a:prstGeom prst="rect">
            <a:avLst/>
          </a:prstGeom>
          <a:ln>
            <a:noFill/>
          </a:ln>
          <a:effectLst/>
        </p:spPr>
      </p:pic>
      <p:pic>
        <p:nvPicPr>
          <p:cNvPr id="15" name="Picture 14">
            <a:extLst>
              <a:ext uri="{FF2B5EF4-FFF2-40B4-BE49-F238E27FC236}">
                <a16:creationId xmlns:a16="http://schemas.microsoft.com/office/drawing/2014/main" id="{4C22B944-8A65-4F4A-8EA9-3DD74C1B626B}"/>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170354" y="8070711"/>
            <a:ext cx="1220598" cy="813732"/>
          </a:xfrm>
          <a:prstGeom prst="rect">
            <a:avLst/>
          </a:prstGeom>
          <a:ln>
            <a:noFill/>
          </a:ln>
          <a:effectLst/>
        </p:spPr>
      </p:pic>
      <p:pic>
        <p:nvPicPr>
          <p:cNvPr id="29" name="Picture 28">
            <a:extLst>
              <a:ext uri="{FF2B5EF4-FFF2-40B4-BE49-F238E27FC236}">
                <a16:creationId xmlns:a16="http://schemas.microsoft.com/office/drawing/2014/main" id="{B58E10B6-38D8-4B67-B9E5-5DE8C9F0A2E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17118" y="8067320"/>
            <a:ext cx="1225684" cy="817122"/>
          </a:xfrm>
          <a:prstGeom prst="rect">
            <a:avLst/>
          </a:prstGeom>
          <a:ln>
            <a:noFill/>
          </a:ln>
          <a:effectLst/>
        </p:spPr>
      </p:pic>
      <p:pic>
        <p:nvPicPr>
          <p:cNvPr id="30" name="Picture 29">
            <a:extLst>
              <a:ext uri="{FF2B5EF4-FFF2-40B4-BE49-F238E27FC236}">
                <a16:creationId xmlns:a16="http://schemas.microsoft.com/office/drawing/2014/main" id="{D38B4484-F0CA-4F67-9CC6-6AD6EA283711}"/>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843736" y="8067320"/>
            <a:ext cx="1225684" cy="817122"/>
          </a:xfrm>
          <a:prstGeom prst="rect">
            <a:avLst/>
          </a:prstGeom>
          <a:ln>
            <a:noFill/>
          </a:ln>
          <a:effectLst/>
        </p:spPr>
      </p:pic>
      <p:pic>
        <p:nvPicPr>
          <p:cNvPr id="32" name="Picture 31">
            <a:extLst>
              <a:ext uri="{FF2B5EF4-FFF2-40B4-BE49-F238E27FC236}">
                <a16:creationId xmlns:a16="http://schemas.microsoft.com/office/drawing/2014/main" id="{28004895-6C02-44A1-95D0-2B8D1C4493C3}"/>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491885" y="8070711"/>
            <a:ext cx="1220598" cy="813732"/>
          </a:xfrm>
          <a:prstGeom prst="rect">
            <a:avLst/>
          </a:prstGeom>
          <a:ln>
            <a:noFill/>
          </a:ln>
          <a:effectLst/>
        </p:spPr>
      </p:pic>
      <p:sp>
        <p:nvSpPr>
          <p:cNvPr id="31" name="Title 1"/>
          <p:cNvSpPr txBox="1">
            <a:spLocks/>
          </p:cNvSpPr>
          <p:nvPr/>
        </p:nvSpPr>
        <p:spPr>
          <a:xfrm>
            <a:off x="0" y="3276600"/>
            <a:ext cx="8229600" cy="683880"/>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600" b="1" dirty="0">
                <a:solidFill>
                  <a:schemeClr val="accent1">
                    <a:lumMod val="50000"/>
                  </a:schemeClr>
                </a:solidFill>
                <a:latin typeface="Century Gothic" panose="020B0502020202020204" pitchFamily="34" charset="0"/>
              </a:rPr>
              <a:t>3559 </a:t>
            </a:r>
            <a:r>
              <a:rPr lang="en-US" sz="2600" b="1" dirty="0" err="1">
                <a:solidFill>
                  <a:schemeClr val="accent1">
                    <a:lumMod val="50000"/>
                  </a:schemeClr>
                </a:solidFill>
                <a:latin typeface="Century Gothic" panose="020B0502020202020204" pitchFamily="34" charset="0"/>
              </a:rPr>
              <a:t>Clambank</a:t>
            </a:r>
            <a:r>
              <a:rPr lang="en-US" sz="2600" b="1" dirty="0">
                <a:solidFill>
                  <a:schemeClr val="accent1">
                    <a:lumMod val="50000"/>
                  </a:schemeClr>
                </a:solidFill>
                <a:latin typeface="Century Gothic" panose="020B0502020202020204" pitchFamily="34" charset="0"/>
              </a:rPr>
              <a:t> Drive</a:t>
            </a:r>
          </a:p>
          <a:p>
            <a:r>
              <a:rPr lang="nn-NO" sz="1600" b="1" dirty="0">
                <a:solidFill>
                  <a:schemeClr val="accent1">
                    <a:lumMod val="50000"/>
                  </a:schemeClr>
                </a:solidFill>
                <a:latin typeface="Century Gothic" panose="020B0502020202020204" pitchFamily="34" charset="0"/>
              </a:rPr>
              <a:t>Carolina Park | Mount Pleasant, SC 29466 | MLS# 24026363 | $1,750,000</a:t>
            </a:r>
          </a:p>
        </p:txBody>
      </p:sp>
      <p:pic>
        <p:nvPicPr>
          <p:cNvPr id="22" name="Picture 21">
            <a:extLst>
              <a:ext uri="{FF2B5EF4-FFF2-40B4-BE49-F238E27FC236}">
                <a16:creationId xmlns:a16="http://schemas.microsoft.com/office/drawing/2014/main" id="{4332BEBE-9C18-4895-845E-4A5934D68B68}"/>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90500" y="712852"/>
            <a:ext cx="3825825" cy="2550550"/>
          </a:xfrm>
          <a:prstGeom prst="rect">
            <a:avLst/>
          </a:prstGeom>
          <a:ln>
            <a:noFill/>
          </a:ln>
          <a:effectLst/>
        </p:spPr>
      </p:pic>
      <p:pic>
        <p:nvPicPr>
          <p:cNvPr id="3" name="Picture 2">
            <a:extLst>
              <a:ext uri="{FF2B5EF4-FFF2-40B4-BE49-F238E27FC236}">
                <a16:creationId xmlns:a16="http://schemas.microsoft.com/office/drawing/2014/main" id="{A72E367F-63C9-2C54-F66B-2B07E87B7C41}"/>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213275" y="712852"/>
            <a:ext cx="3825825" cy="2550550"/>
          </a:xfrm>
          <a:prstGeom prst="rect">
            <a:avLst/>
          </a:prstGeom>
          <a:ln>
            <a:noFill/>
          </a:ln>
          <a:effectLst/>
        </p:spPr>
      </p:pic>
      <p:pic>
        <p:nvPicPr>
          <p:cNvPr id="5" name="Picture 4">
            <a:extLst>
              <a:ext uri="{FF2B5EF4-FFF2-40B4-BE49-F238E27FC236}">
                <a16:creationId xmlns:a16="http://schemas.microsoft.com/office/drawing/2014/main" id="{AA11D36D-DAF7-A686-3137-67307E102629}"/>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813416" y="8067745"/>
            <a:ext cx="1225684" cy="816272"/>
          </a:xfrm>
          <a:prstGeom prst="rect">
            <a:avLst/>
          </a:prstGeom>
          <a:ln>
            <a:no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670</TotalTime>
  <Words>516</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Broker Open House Thursday, Nov 14th 11:30- 1:30 | Light Lunch Provided | Broker Comp 2.5%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82</cp:revision>
  <dcterms:created xsi:type="dcterms:W3CDTF">2006-08-16T00:00:00Z</dcterms:created>
  <dcterms:modified xsi:type="dcterms:W3CDTF">2024-11-12T02:22:12Z</dcterms:modified>
</cp:coreProperties>
</file>