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588" y="-175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2/24/2017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mailto:wannamom66@gmail.com" TargetMode="External"/><Relationship Id="rId7"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g"/><Relationship Id="rId11" Type="http://schemas.openxmlformats.org/officeDocument/2006/relationships/image" Target="../media/image7.jpeg"/><Relationship Id="rId5" Type="http://schemas.openxmlformats.org/officeDocument/2006/relationships/hyperlink" Target="http://www.agentownedrealty.com/" TargetMode="External"/><Relationship Id="rId10" Type="http://schemas.openxmlformats.org/officeDocument/2006/relationships/image" Target="../media/image6.jpeg"/><Relationship Id="rId4" Type="http://schemas.openxmlformats.org/officeDocument/2006/relationships/hyperlink" Target="mailto:jill@agentowned.com" TargetMode="Externa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700"/>
          <a:stretch/>
        </p:blipFill>
        <p:spPr bwMode="auto">
          <a:xfrm>
            <a:off x="-990600" y="2"/>
            <a:ext cx="8763000" cy="491171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ctrTitle"/>
          </p:nvPr>
        </p:nvSpPr>
        <p:spPr>
          <a:xfrm>
            <a:off x="0" y="4191000"/>
            <a:ext cx="7772400" cy="686346"/>
          </a:xfrm>
        </p:spPr>
        <p:txBody>
          <a:bodyPr anchor="ctr">
            <a:noAutofit/>
          </a:bodyPr>
          <a:lstStyle/>
          <a:p>
            <a:r>
              <a:rPr lang="en-US" sz="2000" b="1" dirty="0">
                <a:solidFill>
                  <a:schemeClr val="bg1"/>
                </a:solidFill>
                <a:effectLst>
                  <a:outerShdw blurRad="63500" dist="25400" dir="5400000" algn="t" rotWithShape="0">
                    <a:prstClr val="black">
                      <a:alpha val="75000"/>
                    </a:prstClr>
                  </a:outerShdw>
                </a:effectLst>
                <a:latin typeface="Georgia" panose="02040502050405020303" pitchFamily="18" charset="0"/>
                <a:cs typeface="Microsoft Sans Serif" panose="020B0604020202020204" pitchFamily="34" charset="0"/>
              </a:rPr>
              <a:t>3565 Henrietta Hartford Road</a:t>
            </a:r>
            <a:br>
              <a:rPr lang="en-US" sz="2000" b="1" dirty="0">
                <a:solidFill>
                  <a:schemeClr val="bg1"/>
                </a:solidFill>
                <a:effectLst>
                  <a:outerShdw blurRad="63500" dist="25400" dir="5400000" algn="t" rotWithShape="0">
                    <a:prstClr val="black">
                      <a:alpha val="75000"/>
                    </a:prstClr>
                  </a:outerShdw>
                </a:effectLst>
                <a:latin typeface="Georgia" panose="02040502050405020303" pitchFamily="18" charset="0"/>
                <a:cs typeface="Microsoft Sans Serif" panose="020B0604020202020204" pitchFamily="34" charset="0"/>
              </a:rPr>
            </a:br>
            <a:r>
              <a:rPr lang="en-US" sz="1600" b="1" dirty="0">
                <a:solidFill>
                  <a:schemeClr val="bg1"/>
                </a:solidFill>
                <a:effectLst>
                  <a:outerShdw blurRad="63500" dist="25400" dir="5400000" algn="t" rotWithShape="0">
                    <a:prstClr val="black">
                      <a:alpha val="75000"/>
                    </a:prstClr>
                  </a:outerShdw>
                </a:effectLst>
                <a:latin typeface="Georgia" panose="02040502050405020303" pitchFamily="18" charset="0"/>
                <a:cs typeface="Microsoft Sans Serif" panose="020B0604020202020204" pitchFamily="34" charset="0"/>
              </a:rPr>
              <a:t>Park West | Mount Pleasant, SC 29466 | MLS# 17001255 | $789,000</a:t>
            </a:r>
            <a:endParaRPr lang="en-US" sz="1200" b="1" dirty="0">
              <a:solidFill>
                <a:schemeClr val="bg1"/>
              </a:solidFill>
              <a:effectLst>
                <a:outerShdw blurRad="63500" dist="25400" dir="5400000" algn="t" rotWithShape="0">
                  <a:prstClr val="black">
                    <a:alpha val="75000"/>
                  </a:prstClr>
                </a:outerShdw>
              </a:effectLst>
              <a:latin typeface="Georgia" panose="02040502050405020303" pitchFamily="18" charset="0"/>
              <a:cs typeface="Microsoft Sans Serif" panose="020B0604020202020204" pitchFamily="34" charset="0"/>
            </a:endParaRPr>
          </a:p>
        </p:txBody>
      </p:sp>
      <p:sp>
        <p:nvSpPr>
          <p:cNvPr id="6" name="Rectangle 5"/>
          <p:cNvSpPr/>
          <p:nvPr/>
        </p:nvSpPr>
        <p:spPr>
          <a:xfrm>
            <a:off x="4725285" y="9041431"/>
            <a:ext cx="2906701"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Margaret Wannamaker</a:t>
            </a:r>
          </a:p>
          <a:p>
            <a:pPr algn="ctr"/>
            <a:r>
              <a:rPr lang="en-US" sz="1400" dirty="0">
                <a:latin typeface="Georgia" panose="02040502050405020303" pitchFamily="18" charset="0"/>
              </a:rPr>
              <a:t>843-364-5851</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3"/>
              </a:rPr>
              <a:t>wannamom66@gmail.com</a:t>
            </a:r>
            <a:r>
              <a:rPr lang="en-US" sz="1400" dirty="0">
                <a:latin typeface="Georgia" panose="02040502050405020303" pitchFamily="18" charset="0"/>
                <a:cs typeface="Microsoft Sans Serif" panose="020B0604020202020204" pitchFamily="34" charset="0"/>
              </a:rPr>
              <a:t> </a:t>
            </a:r>
          </a:p>
        </p:txBody>
      </p:sp>
      <p:sp>
        <p:nvSpPr>
          <p:cNvPr id="9" name="Rectangle 8"/>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10" name="Down Ribbon 9"/>
          <p:cNvSpPr/>
          <p:nvPr/>
        </p:nvSpPr>
        <p:spPr>
          <a:xfrm>
            <a:off x="7924800" y="32051"/>
            <a:ext cx="5022572" cy="702750"/>
          </a:xfrm>
          <a:prstGeom prst="ribbon">
            <a:avLst>
              <a:gd name="adj1" fmla="val 16667"/>
              <a:gd name="adj2" fmla="val 71557"/>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tx1"/>
                </a:solidFill>
                <a:latin typeface="Gabriola" panose="04040605051002020D02" pitchFamily="82" charset="0"/>
              </a:rPr>
              <a:t>New Listing in </a:t>
            </a:r>
            <a:r>
              <a:rPr lang="en-US" sz="3600" b="1" i="1" dirty="0" err="1">
                <a:solidFill>
                  <a:schemeClr val="tx1"/>
                </a:solidFill>
                <a:latin typeface="Gabriola" panose="04040605051002020D02" pitchFamily="82" charset="0"/>
              </a:rPr>
              <a:t>Hibben</a:t>
            </a:r>
            <a:endParaRPr lang="en-US" sz="3600" b="1" i="1" dirty="0">
              <a:solidFill>
                <a:schemeClr val="tx1"/>
              </a:solidFill>
              <a:latin typeface="Gabriola" panose="04040605051002020D02" pitchFamily="82" charset="0"/>
            </a:endParaRPr>
          </a:p>
        </p:txBody>
      </p:sp>
      <p:sp>
        <p:nvSpPr>
          <p:cNvPr id="25" name="Rectangle 24"/>
          <p:cNvSpPr/>
          <p:nvPr/>
        </p:nvSpPr>
        <p:spPr>
          <a:xfrm>
            <a:off x="140413" y="9041431"/>
            <a:ext cx="2891421"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4"/>
              </a:rPr>
              <a:t>stan.huff@agentowned.com</a:t>
            </a:r>
            <a:r>
              <a:rPr lang="en-US" sz="1400" dirty="0">
                <a:latin typeface="Georgia" panose="02040502050405020303" pitchFamily="18" charset="0"/>
                <a:cs typeface="Microsoft Sans Serif" panose="020B0604020202020204" pitchFamily="34" charset="0"/>
              </a:rPr>
              <a:t>  </a:t>
            </a:r>
          </a:p>
        </p:txBody>
      </p:sp>
      <p:grpSp>
        <p:nvGrpSpPr>
          <p:cNvPr id="13" name="Group 12"/>
          <p:cNvGrpSpPr/>
          <p:nvPr/>
        </p:nvGrpSpPr>
        <p:grpSpPr>
          <a:xfrm>
            <a:off x="2991564" y="9022503"/>
            <a:ext cx="1789272" cy="807297"/>
            <a:chOff x="2991564" y="9037568"/>
            <a:chExt cx="1789272" cy="807297"/>
          </a:xfrm>
        </p:grpSpPr>
        <p:sp>
          <p:nvSpPr>
            <p:cNvPr id="7" name="Rectangle 6"/>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5"/>
                </a:rPr>
                <a:t>www.agentownedrealty.com</a:t>
              </a:r>
              <a:endParaRPr lang="en-US" sz="1000" dirty="0"/>
            </a:p>
          </p:txBody>
        </p:sp>
        <p:pic>
          <p:nvPicPr>
            <p:cNvPr id="11" name="Picture 10"/>
            <p:cNvPicPr>
              <a:picLocks noChangeAspect="1"/>
            </p:cNvPicPr>
            <p:nvPr/>
          </p:nvPicPr>
          <p:blipFill>
            <a:blip r:embed="rId6"/>
            <a:stretch>
              <a:fillRect/>
            </a:stretch>
          </p:blipFill>
          <p:spPr>
            <a:xfrm>
              <a:off x="3375375" y="9037568"/>
              <a:ext cx="1021651" cy="536147"/>
            </a:xfrm>
            <a:prstGeom prst="rect">
              <a:avLst/>
            </a:prstGeom>
          </p:spPr>
        </p:pic>
      </p:grpSp>
      <p:sp>
        <p:nvSpPr>
          <p:cNvPr id="5" name="Rectangle 4"/>
          <p:cNvSpPr/>
          <p:nvPr/>
        </p:nvSpPr>
        <p:spPr>
          <a:xfrm>
            <a:off x="4114798" y="-2"/>
            <a:ext cx="3581402" cy="1200329"/>
          </a:xfrm>
          <a:prstGeom prst="rect">
            <a:avLst/>
          </a:prstGeom>
        </p:spPr>
        <p:txBody>
          <a:bodyPr wrap="square">
            <a:spAutoFit/>
          </a:bodyPr>
          <a:lstStyle/>
          <a:p>
            <a:pPr algn="ctr"/>
            <a:r>
              <a:rPr lang="en-US" sz="3600" b="1" i="1" dirty="0">
                <a:solidFill>
                  <a:schemeClr val="bg1"/>
                </a:solidFill>
                <a:effectLst>
                  <a:outerShdw blurRad="38100" dist="38100" dir="2700000" algn="tl">
                    <a:srgbClr val="000000">
                      <a:alpha val="43137"/>
                    </a:srgbClr>
                  </a:outerShdw>
                </a:effectLst>
                <a:latin typeface="Gabriola" panose="04040605051002020D02" pitchFamily="82" charset="0"/>
              </a:rPr>
              <a:t>Heart of Tennyson</a:t>
            </a:r>
            <a:br>
              <a:rPr lang="en-US" sz="3600" b="1" i="1" dirty="0">
                <a:solidFill>
                  <a:schemeClr val="bg1"/>
                </a:solidFill>
                <a:effectLst>
                  <a:outerShdw blurRad="38100" dist="38100" dir="2700000" algn="tl">
                    <a:srgbClr val="000000">
                      <a:alpha val="43137"/>
                    </a:srgbClr>
                  </a:outerShdw>
                </a:effectLst>
                <a:latin typeface="Gabriola" panose="04040605051002020D02" pitchFamily="82" charset="0"/>
              </a:rPr>
            </a:br>
            <a:r>
              <a:rPr lang="en-US" sz="3600" b="1" i="1" dirty="0">
                <a:solidFill>
                  <a:schemeClr val="bg1"/>
                </a:solidFill>
                <a:effectLst>
                  <a:outerShdw blurRad="38100" dist="38100" dir="2700000" algn="tl">
                    <a:srgbClr val="000000">
                      <a:alpha val="43137"/>
                    </a:srgbClr>
                  </a:outerShdw>
                </a:effectLst>
                <a:latin typeface="Gabriola" panose="04040605051002020D02" pitchFamily="82" charset="0"/>
              </a:rPr>
              <a:t>Park West</a:t>
            </a:r>
          </a:p>
        </p:txBody>
      </p:sp>
      <p:grpSp>
        <p:nvGrpSpPr>
          <p:cNvPr id="3" name="Group 2"/>
          <p:cNvGrpSpPr/>
          <p:nvPr/>
        </p:nvGrpSpPr>
        <p:grpSpPr>
          <a:xfrm>
            <a:off x="75797" y="7968664"/>
            <a:ext cx="7620807" cy="911229"/>
            <a:chOff x="79752" y="7968664"/>
            <a:chExt cx="7620807" cy="911229"/>
          </a:xfrm>
        </p:grpSpPr>
        <p:pic>
          <p:nvPicPr>
            <p:cNvPr id="21"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9752" y="7968664"/>
              <a:ext cx="1371600" cy="91122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642054" y="7968664"/>
              <a:ext cx="1371600" cy="91122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204356" y="7968664"/>
              <a:ext cx="1371600" cy="911228"/>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33"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766658" y="7968664"/>
              <a:ext cx="1371600" cy="91122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37"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328959" y="7968664"/>
              <a:ext cx="1371600" cy="911228"/>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grpSp>
      <p:sp>
        <p:nvSpPr>
          <p:cNvPr id="8" name="Rectangle 7"/>
          <p:cNvSpPr/>
          <p:nvPr/>
        </p:nvSpPr>
        <p:spPr>
          <a:xfrm>
            <a:off x="0" y="4993640"/>
            <a:ext cx="7772400" cy="2893100"/>
          </a:xfrm>
          <a:prstGeom prst="rect">
            <a:avLst/>
          </a:prstGeom>
        </p:spPr>
        <p:txBody>
          <a:bodyPr wrap="square">
            <a:spAutoFit/>
          </a:bodyPr>
          <a:lstStyle/>
          <a:p>
            <a:pPr algn="ctr"/>
            <a:r>
              <a:rPr lang="en-US" sz="1400" dirty="0">
                <a:latin typeface="Georgia" panose="02040502050405020303" pitchFamily="18" charset="0"/>
                <a:cs typeface="Microsoft Sans Serif" panose="020B0604020202020204" pitchFamily="34" charset="0"/>
              </a:rPr>
              <a:t>Beautiful custom home in highly sought after Park West community. Walk just across street through Tennyson Park and you will know you are at home. Australian Cypress hardwood floors throughout entire main living areas, extensive trim, and lovely oil rubbed bronze hardware are just a few of the many upgrades within. State of the art kitchen is equipped w Jenn-Air appliances, granite countertops, custom made cabinets, a large center island, and a spacious breakfast room. The home also has a private study on main floor that could be used as another bedroom. The family room is open to kitchen and overlooks a beautiful private pond known to residents for great fishing. Master suite is downstairs with master bathroom that includes additional custom cabinets and dual granite countertops.</a:t>
            </a:r>
          </a:p>
          <a:p>
            <a:pPr algn="ctr"/>
            <a:endParaRPr lang="en-US" sz="1400"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cs typeface="Microsoft Sans Serif" panose="020B0604020202020204" pitchFamily="34" charset="0"/>
              </a:rPr>
              <a:t>Unique VRF HVAC system for residential home/ </a:t>
            </a:r>
            <a:r>
              <a:rPr lang="en-US" sz="1400" dirty="0" err="1">
                <a:latin typeface="Georgia" panose="02040502050405020303" pitchFamily="18" charset="0"/>
                <a:cs typeface="Microsoft Sans Serif" panose="020B0604020202020204" pitchFamily="34" charset="0"/>
              </a:rPr>
              <a:t>utilites</a:t>
            </a:r>
            <a:r>
              <a:rPr lang="en-US" sz="1400" dirty="0">
                <a:latin typeface="Georgia" panose="02040502050405020303" pitchFamily="18" charset="0"/>
                <a:cs typeface="Microsoft Sans Serif" panose="020B0604020202020204" pitchFamily="34" charset="0"/>
              </a:rPr>
              <a:t> on average are $279.00/month </a:t>
            </a:r>
            <a:r>
              <a:rPr lang="en-US" sz="1400" dirty="0">
                <a:latin typeface="Trebuchet MS" panose="020B0603020202020204" pitchFamily="34" charset="0"/>
                <a:cs typeface="Microsoft Sans Serif" panose="020B0604020202020204" pitchFamily="34" charset="0"/>
              </a:rPr>
              <a:t>· </a:t>
            </a:r>
            <a:r>
              <a:rPr lang="en-US" sz="1400" dirty="0" err="1">
                <a:latin typeface="Georgia" panose="02040502050405020303" pitchFamily="18" charset="0"/>
                <a:cs typeface="Microsoft Sans Serif" panose="020B0604020202020204" pitchFamily="34" charset="0"/>
              </a:rPr>
              <a:t>Rainbird</a:t>
            </a:r>
            <a:r>
              <a:rPr lang="en-US" sz="1400" dirty="0">
                <a:latin typeface="Georgia" panose="02040502050405020303" pitchFamily="18" charset="0"/>
                <a:cs typeface="Microsoft Sans Serif" panose="020B0604020202020204" pitchFamily="34" charset="0"/>
              </a:rPr>
              <a:t> programmable Irrigation System  </a:t>
            </a:r>
            <a:r>
              <a:rPr lang="en-US" sz="1400" dirty="0">
                <a:latin typeface="Trebuchet MS" panose="020B0603020202020204" pitchFamily="34" charset="0"/>
                <a:cs typeface="Microsoft Sans Serif" panose="020B0604020202020204" pitchFamily="34" charset="0"/>
              </a:rPr>
              <a:t>· </a:t>
            </a:r>
            <a:r>
              <a:rPr lang="en-US" sz="1400" dirty="0">
                <a:latin typeface="Georgia" panose="02040502050405020303" pitchFamily="18" charset="0"/>
                <a:cs typeface="Microsoft Sans Serif" panose="020B0604020202020204" pitchFamily="34" charset="0"/>
              </a:rPr>
              <a:t>Alarm System </a:t>
            </a:r>
            <a:r>
              <a:rPr lang="en-US" sz="1400" dirty="0">
                <a:latin typeface="Trebuchet MS" panose="020B0603020202020204" pitchFamily="34" charset="0"/>
                <a:cs typeface="Microsoft Sans Serif" panose="020B0604020202020204" pitchFamily="34" charset="0"/>
              </a:rPr>
              <a:t>· </a:t>
            </a:r>
            <a:r>
              <a:rPr lang="en-US" sz="1400" dirty="0" err="1">
                <a:latin typeface="Georgia" panose="02040502050405020303" pitchFamily="18" charset="0"/>
                <a:cs typeface="Microsoft Sans Serif" panose="020B0604020202020204" pitchFamily="34" charset="0"/>
              </a:rPr>
              <a:t>Tankless</a:t>
            </a:r>
            <a:r>
              <a:rPr lang="en-US" sz="1400" dirty="0">
                <a:latin typeface="Georgia" panose="02040502050405020303" pitchFamily="18" charset="0"/>
                <a:cs typeface="Microsoft Sans Serif" panose="020B0604020202020204" pitchFamily="34" charset="0"/>
              </a:rPr>
              <a:t> Water Heater</a:t>
            </a:r>
            <a:br>
              <a:rPr lang="en-US" sz="1400" dirty="0">
                <a:latin typeface="Georgia" panose="02040502050405020303" pitchFamily="18" charset="0"/>
                <a:cs typeface="Microsoft Sans Serif" panose="020B0604020202020204" pitchFamily="34" charset="0"/>
              </a:rPr>
            </a:br>
            <a:r>
              <a:rPr lang="en-US" sz="1400" i="1" dirty="0">
                <a:latin typeface="Georgia" panose="02040502050405020303" pitchFamily="18" charset="0"/>
                <a:cs typeface="Microsoft Sans Serif" panose="020B0604020202020204" pitchFamily="34" charset="0"/>
              </a:rPr>
              <a:t>** Kitchen Light / Pot Rack does not convey</a:t>
            </a: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204</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3565 Henrietta Hartford Road Park West | Mount Pleasant, SC 29466 | MLS# 17001255 | $789,000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43</cp:revision>
  <dcterms:created xsi:type="dcterms:W3CDTF">2006-08-16T00:00:00Z</dcterms:created>
  <dcterms:modified xsi:type="dcterms:W3CDTF">2017-02-24T14:25:51Z</dcterms:modified>
</cp:coreProperties>
</file>