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5" d="100"/>
          <a:sy n="75" d="100"/>
        </p:scale>
        <p:origin x="1560" y="444"/>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8/31/2017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8/31/2017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8/31/2017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8/31/2017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8/31/2017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8/31/2017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8/31/2017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8/31/2017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8/31/2017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8/31/2017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8/31/2017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8/31/2017</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g"/><Relationship Id="rId3" Type="http://schemas.openxmlformats.org/officeDocument/2006/relationships/image" Target="../media/image2.gif"/><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0"/>
            <a:ext cx="7772400" cy="10058400"/>
          </a:xfrm>
          <a:prstGeom prst="rect">
            <a:avLst/>
          </a:prstGeom>
          <a:gradFill>
            <a:gsLst>
              <a:gs pos="0">
                <a:schemeClr val="tx2"/>
              </a:gs>
              <a:gs pos="50000">
                <a:schemeClr val="accent1">
                  <a:tint val="44500"/>
                  <a:satMod val="160000"/>
                </a:schemeClr>
              </a:gs>
              <a:gs pos="100000">
                <a:schemeClr val="bg1"/>
              </a:gs>
            </a:gsLst>
            <a:lin ang="5400000" scaled="0"/>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26"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t="4488" b="6449"/>
          <a:stretch/>
        </p:blipFill>
        <p:spPr bwMode="auto">
          <a:xfrm>
            <a:off x="1583945" y="135691"/>
            <a:ext cx="5997537" cy="4006165"/>
          </a:xfrm>
          <a:prstGeom prst="rect">
            <a:avLst/>
          </a:prstGeom>
          <a:ln>
            <a:solidFill>
              <a:schemeClr val="bg1"/>
            </a:solidFill>
          </a:ln>
          <a:effectLst/>
          <a:extLst>
            <a:ext uri="{909E8E84-426E-40DD-AFC4-6F175D3DCCD1}">
              <a14:hiddenFill xmlns:a14="http://schemas.microsoft.com/office/drawing/2010/main">
                <a:solidFill>
                  <a:schemeClr val="accent1"/>
                </a:solidFill>
              </a14:hiddenFill>
            </a:ext>
          </a:extLst>
        </p:spPr>
      </p:pic>
      <p:sp>
        <p:nvSpPr>
          <p:cNvPr id="8" name="Rectangle 7"/>
          <p:cNvSpPr/>
          <p:nvPr/>
        </p:nvSpPr>
        <p:spPr>
          <a:xfrm>
            <a:off x="687589" y="-739854"/>
            <a:ext cx="6321019" cy="584775"/>
          </a:xfrm>
          <a:prstGeom prst="rect">
            <a:avLst/>
          </a:prstGeom>
        </p:spPr>
        <p:txBody>
          <a:bodyPr wrap="square">
            <a:spAutoFit/>
          </a:bodyPr>
          <a:lstStyle/>
          <a:p>
            <a:r>
              <a:rPr lang="en-US" sz="3200" b="1" i="1" dirty="0">
                <a:solidFill>
                  <a:schemeClr val="bg1"/>
                </a:solidFill>
                <a:effectLst>
                  <a:outerShdw blurRad="50800" dist="38100" dir="5400000" algn="t" rotWithShape="0">
                    <a:schemeClr val="tx1">
                      <a:alpha val="77000"/>
                    </a:schemeClr>
                  </a:outerShdw>
                </a:effectLst>
                <a:latin typeface="Gabriola" panose="04040605051002020D02" pitchFamily="82" charset="0"/>
              </a:rPr>
              <a:t>The Only Deep Water Home On Daniel Island</a:t>
            </a:r>
          </a:p>
        </p:txBody>
      </p:sp>
      <p:sp>
        <p:nvSpPr>
          <p:cNvPr id="2" name="Title 1"/>
          <p:cNvSpPr>
            <a:spLocks noGrp="1"/>
          </p:cNvSpPr>
          <p:nvPr>
            <p:ph type="ctrTitle"/>
          </p:nvPr>
        </p:nvSpPr>
        <p:spPr>
          <a:xfrm>
            <a:off x="0" y="4191000"/>
            <a:ext cx="7772400" cy="818641"/>
          </a:xfrm>
        </p:spPr>
        <p:txBody>
          <a:bodyPr anchor="ctr">
            <a:noAutofit/>
          </a:bodyPr>
          <a:lstStyle/>
          <a:p>
            <a:r>
              <a:rPr lang="en-US" sz="2800" b="1" dirty="0">
                <a:solidFill>
                  <a:schemeClr val="bg1"/>
                </a:solidFill>
                <a:effectLst>
                  <a:outerShdw blurRad="38100" dist="38100" dir="2700000" algn="tl">
                    <a:srgbClr val="000000">
                      <a:alpha val="43137"/>
                    </a:srgbClr>
                  </a:outerShdw>
                </a:effectLst>
                <a:latin typeface="Trebuchet MS" panose="020B0603020202020204" pitchFamily="34" charset="0"/>
                <a:cs typeface="Microsoft Sans Serif" panose="020B0604020202020204" pitchFamily="34" charset="0"/>
              </a:rPr>
              <a:t>3571 Holmgren Street</a:t>
            </a:r>
            <a:br>
              <a:rPr lang="en-US" sz="2400" dirty="0">
                <a:solidFill>
                  <a:schemeClr val="bg1"/>
                </a:solidFill>
                <a:effectLst>
                  <a:outerShdw blurRad="38100" dist="38100" dir="2700000" algn="tl">
                    <a:srgbClr val="000000">
                      <a:alpha val="43137"/>
                    </a:srgbClr>
                  </a:outerShdw>
                </a:effectLst>
                <a:latin typeface="Trebuchet MS" panose="020B0603020202020204" pitchFamily="34" charset="0"/>
                <a:cs typeface="Microsoft Sans Serif" panose="020B0604020202020204" pitchFamily="34" charset="0"/>
              </a:rPr>
            </a:br>
            <a:r>
              <a:rPr lang="en-US" sz="2000" dirty="0">
                <a:solidFill>
                  <a:schemeClr val="bg1"/>
                </a:solidFill>
                <a:effectLst>
                  <a:outerShdw blurRad="38100" dist="38100" dir="2700000" algn="tl">
                    <a:srgbClr val="000000">
                      <a:alpha val="43137"/>
                    </a:srgbClr>
                  </a:outerShdw>
                </a:effectLst>
                <a:latin typeface="Trebuchet MS" panose="020B0603020202020204" pitchFamily="34" charset="0"/>
                <a:cs typeface="Microsoft Sans Serif" panose="020B0604020202020204" pitchFamily="34" charset="0"/>
              </a:rPr>
              <a:t>Darrell Creek :: Mount Pleasant :: MLS# 17023977 :: $650,000</a:t>
            </a:r>
            <a:endParaRPr lang="en-US" sz="1800" dirty="0">
              <a:solidFill>
                <a:schemeClr val="bg1"/>
              </a:solidFill>
              <a:effectLst>
                <a:outerShdw blurRad="38100" dist="38100" dir="2700000" algn="tl">
                  <a:srgbClr val="000000">
                    <a:alpha val="43137"/>
                  </a:srgbClr>
                </a:outerShdw>
              </a:effectLst>
              <a:latin typeface="Trebuchet MS" panose="020B0603020202020204" pitchFamily="34" charset="0"/>
              <a:cs typeface="Microsoft Sans Serif" panose="020B0604020202020204" pitchFamily="34" charset="0"/>
            </a:endParaRPr>
          </a:p>
        </p:txBody>
      </p:sp>
      <p:sp>
        <p:nvSpPr>
          <p:cNvPr id="3" name="Subtitle 2"/>
          <p:cNvSpPr>
            <a:spLocks noGrp="1"/>
          </p:cNvSpPr>
          <p:nvPr>
            <p:ph type="subTitle" idx="1"/>
          </p:nvPr>
        </p:nvSpPr>
        <p:spPr>
          <a:xfrm>
            <a:off x="0" y="5009641"/>
            <a:ext cx="7772400" cy="3367967"/>
          </a:xfrm>
        </p:spPr>
        <p:txBody>
          <a:bodyPr anchor="ctr">
            <a:noAutofit/>
          </a:bodyPr>
          <a:lstStyle/>
          <a:p>
            <a:r>
              <a:rPr lang="en-US" sz="1200" dirty="0">
                <a:solidFill>
                  <a:schemeClr val="tx2"/>
                </a:solidFill>
                <a:latin typeface="Trebuchet MS" panose="020B0603020202020204" pitchFamily="34" charset="0"/>
                <a:cs typeface="Microsoft Sans Serif" panose="020B0604020202020204" pitchFamily="34" charset="0"/>
              </a:rPr>
              <a:t>BE IN THE NEIGHBORHOOD OF PICTURESQUE HOMES on over a ½ acre fenced yard. Enjoy all the "Southern Charm" this lovely home will provide you and your family: wrap around front porch, gas lanterns, 2nd story porch with fans, dual masters, plantation shutters throughout, crown moldings, large dining room, chef's kitchen with WOLF cooktop with updraft hood. Sip tea on the screen porch or go out into the lush fenced backyard &amp; relax on bluestone patio and enjoy the built in </a:t>
            </a:r>
            <a:r>
              <a:rPr lang="en-US" sz="1200" dirty="0" err="1">
                <a:solidFill>
                  <a:schemeClr val="tx2"/>
                </a:solidFill>
                <a:latin typeface="Trebuchet MS" panose="020B0603020202020204" pitchFamily="34" charset="0"/>
                <a:cs typeface="Microsoft Sans Serif" panose="020B0604020202020204" pitchFamily="34" charset="0"/>
              </a:rPr>
              <a:t>firepit</a:t>
            </a:r>
            <a:r>
              <a:rPr lang="en-US" sz="1200" dirty="0">
                <a:solidFill>
                  <a:schemeClr val="tx2"/>
                </a:solidFill>
                <a:latin typeface="Trebuchet MS" panose="020B0603020202020204" pitchFamily="34" charset="0"/>
                <a:cs typeface="Microsoft Sans Serif" panose="020B0604020202020204" pitchFamily="34" charset="0"/>
              </a:rPr>
              <a:t>. Side load oversized garage provides storage galore but there's so much more… Additional kitchen features include butler pantry, 42" &amp; staggered ivory cabinets and soft close draws, granite, lots of prep-space, Blanco Farmhouse sink, stainless appliances </a:t>
            </a:r>
            <a:r>
              <a:rPr lang="en-US" sz="1200" dirty="0" err="1">
                <a:solidFill>
                  <a:schemeClr val="tx2"/>
                </a:solidFill>
                <a:latin typeface="Trebuchet MS" panose="020B0603020202020204" pitchFamily="34" charset="0"/>
                <a:cs typeface="Microsoft Sans Serif" panose="020B0604020202020204" pitchFamily="34" charset="0"/>
              </a:rPr>
              <a:t>pkg</a:t>
            </a:r>
            <a:r>
              <a:rPr lang="en-US" sz="1200" dirty="0">
                <a:solidFill>
                  <a:schemeClr val="tx2"/>
                </a:solidFill>
                <a:latin typeface="Trebuchet MS" panose="020B0603020202020204" pitchFamily="34" charset="0"/>
                <a:cs typeface="Microsoft Sans Serif" panose="020B0604020202020204" pitchFamily="34" charset="0"/>
              </a:rPr>
              <a:t> including a double-oven. </a:t>
            </a:r>
            <a:r>
              <a:rPr lang="en-US" sz="1200" dirty="0" err="1">
                <a:solidFill>
                  <a:schemeClr val="tx2"/>
                </a:solidFill>
                <a:latin typeface="Trebuchet MS" panose="020B0603020202020204" pitchFamily="34" charset="0"/>
                <a:cs typeface="Microsoft Sans Serif" panose="020B0604020202020204" pitchFamily="34" charset="0"/>
              </a:rPr>
              <a:t>Lg</a:t>
            </a:r>
            <a:r>
              <a:rPr lang="en-US" sz="1200" dirty="0">
                <a:solidFill>
                  <a:schemeClr val="tx2"/>
                </a:solidFill>
                <a:latin typeface="Trebuchet MS" panose="020B0603020202020204" pitchFamily="34" charset="0"/>
                <a:cs typeface="Microsoft Sans Serif" panose="020B0604020202020204" pitchFamily="34" charset="0"/>
              </a:rPr>
              <a:t> family room w/cozy fireplace is the center for entertaining as it is protected from loud kitchen activity with privacy wall (but if you prefer, it can be easily removed.) Downstairs master with spa bath is huge with closets galore. Head upstairs to find a large secondary living/flex space with high cathedral ceilings. The upstairs master with a spa bath also provides access to the large upper porch; there's plenty of space to unwind from your day in couple of rocking chairs. Three additional spacious bedrooms and another full bath are also upstairs. Other features include a full featured security system with cameras, remote control and home automation, storage, an irrigation system with a separate meter (cost saver). Stop now plan to see this better than new home with many upgrades in Darrell Creek where you'll find the tranquil lifestyle you are looking for, close to schools, hospital, shopping and restaurants. Neighborhood amenities include pool, a cabana area and a crabbing dock for a very reasonable HOA fee in comparison to surrounding communities.</a:t>
            </a:r>
          </a:p>
        </p:txBody>
      </p:sp>
      <p:sp>
        <p:nvSpPr>
          <p:cNvPr id="20" name="Rectangle 19"/>
          <p:cNvSpPr/>
          <p:nvPr/>
        </p:nvSpPr>
        <p:spPr>
          <a:xfrm>
            <a:off x="4276125" y="9418296"/>
            <a:ext cx="2595544" cy="577081"/>
          </a:xfrm>
          <a:prstGeom prst="rect">
            <a:avLst/>
          </a:prstGeom>
        </p:spPr>
        <p:txBody>
          <a:bodyPr wrap="square">
            <a:spAutoFit/>
          </a:bodyPr>
          <a:lstStyle/>
          <a:p>
            <a:pPr algn="r"/>
            <a:r>
              <a:rPr lang="en-US" sz="1050" dirty="0">
                <a:solidFill>
                  <a:schemeClr val="tx2"/>
                </a:solidFill>
                <a:latin typeface="Trebuchet MS" panose="020B0603020202020204" pitchFamily="34" charset="0"/>
                <a:cs typeface="Microsoft Sans Serif" panose="020B0604020202020204" pitchFamily="34" charset="0"/>
              </a:rPr>
              <a:t>Carolina One Real Estate</a:t>
            </a:r>
          </a:p>
          <a:p>
            <a:pPr algn="r"/>
            <a:r>
              <a:rPr lang="en-US" sz="1050" dirty="0">
                <a:solidFill>
                  <a:schemeClr val="tx2"/>
                </a:solidFill>
                <a:latin typeface="Trebuchet MS" panose="020B0603020202020204" pitchFamily="34" charset="0"/>
                <a:cs typeface="Microsoft Sans Serif" panose="020B0604020202020204" pitchFamily="34" charset="0"/>
              </a:rPr>
              <a:t>2713 Highway 17 North</a:t>
            </a:r>
          </a:p>
          <a:p>
            <a:pPr algn="r"/>
            <a:r>
              <a:rPr lang="en-US" sz="1050" dirty="0">
                <a:solidFill>
                  <a:schemeClr val="tx2"/>
                </a:solidFill>
                <a:latin typeface="Trebuchet MS" panose="020B0603020202020204" pitchFamily="34" charset="0"/>
                <a:cs typeface="Microsoft Sans Serif" panose="020B0604020202020204" pitchFamily="34" charset="0"/>
              </a:rPr>
              <a:t>Mt. Pleasant, SC 29466</a:t>
            </a:r>
          </a:p>
        </p:txBody>
      </p:sp>
      <p:sp>
        <p:nvSpPr>
          <p:cNvPr id="21" name="Rectangle 20"/>
          <p:cNvSpPr/>
          <p:nvPr/>
        </p:nvSpPr>
        <p:spPr>
          <a:xfrm>
            <a:off x="785120" y="9383671"/>
            <a:ext cx="2881883" cy="646331"/>
          </a:xfrm>
          <a:prstGeom prst="rect">
            <a:avLst/>
          </a:prstGeom>
        </p:spPr>
        <p:txBody>
          <a:bodyPr wrap="square">
            <a:spAutoFit/>
          </a:bodyPr>
          <a:lstStyle/>
          <a:p>
            <a:r>
              <a:rPr lang="en-US" sz="1200" b="1" dirty="0">
                <a:solidFill>
                  <a:schemeClr val="tx2"/>
                </a:solidFill>
                <a:latin typeface="Trebuchet MS" panose="020B0603020202020204" pitchFamily="34" charset="0"/>
                <a:cs typeface="Microsoft Sans Serif" panose="020B0604020202020204" pitchFamily="34" charset="0"/>
              </a:rPr>
              <a:t>Helen Hudson</a:t>
            </a:r>
          </a:p>
          <a:p>
            <a:r>
              <a:rPr lang="en-US" sz="1200" dirty="0">
                <a:solidFill>
                  <a:schemeClr val="tx2"/>
                </a:solidFill>
                <a:latin typeface="Trebuchet MS" panose="020B0603020202020204" pitchFamily="34" charset="0"/>
                <a:cs typeface="Microsoft Sans Serif" panose="020B0604020202020204" pitchFamily="34" charset="0"/>
              </a:rPr>
              <a:t>843-991-9875</a:t>
            </a:r>
          </a:p>
          <a:p>
            <a:r>
              <a:rPr lang="en-US" sz="1200" dirty="0">
                <a:solidFill>
                  <a:schemeClr val="tx2"/>
                </a:solidFill>
                <a:latin typeface="Trebuchet MS" panose="020B0603020202020204" pitchFamily="34" charset="0"/>
                <a:cs typeface="Microsoft Sans Serif" panose="020B0604020202020204" pitchFamily="34" charset="0"/>
              </a:rPr>
              <a:t>helen.hudson@carolinaone.com</a:t>
            </a:r>
          </a:p>
        </p:txBody>
      </p:sp>
      <p:pic>
        <p:nvPicPr>
          <p:cNvPr id="23" name="Picture 2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871669" y="9438763"/>
            <a:ext cx="779850" cy="536147"/>
          </a:xfrm>
          <a:prstGeom prst="rect">
            <a:avLst/>
          </a:prstGeom>
        </p:spPr>
      </p:pic>
      <p:sp>
        <p:nvSpPr>
          <p:cNvPr id="5" name="Rectangle 4"/>
          <p:cNvSpPr/>
          <p:nvPr/>
        </p:nvSpPr>
        <p:spPr>
          <a:xfrm>
            <a:off x="1583945" y="3160693"/>
            <a:ext cx="5997537" cy="954107"/>
          </a:xfrm>
          <a:prstGeom prst="rect">
            <a:avLst/>
          </a:prstGeom>
        </p:spPr>
        <p:txBody>
          <a:bodyPr wrap="square">
            <a:spAutoFit/>
          </a:bodyPr>
          <a:lstStyle/>
          <a:p>
            <a:pPr algn="ctr"/>
            <a:r>
              <a:rPr lang="en-US" sz="2800" b="1" i="1" dirty="0">
                <a:solidFill>
                  <a:srgbClr val="FFFF00"/>
                </a:solidFill>
                <a:effectLst>
                  <a:outerShdw blurRad="50800" dist="50800" dir="5400000" algn="ctr" rotWithShape="0">
                    <a:schemeClr val="tx2"/>
                  </a:outerShdw>
                </a:effectLst>
                <a:latin typeface="Trebuchet MS" panose="020B0603020202020204" pitchFamily="34" charset="0"/>
              </a:rPr>
              <a:t>Open House</a:t>
            </a:r>
          </a:p>
          <a:p>
            <a:pPr algn="ctr"/>
            <a:r>
              <a:rPr lang="en-US" sz="2800" b="1" i="1" dirty="0">
                <a:solidFill>
                  <a:srgbClr val="FFFF00"/>
                </a:solidFill>
                <a:effectLst>
                  <a:outerShdw blurRad="50800" dist="50800" dir="5400000" algn="ctr" rotWithShape="0">
                    <a:schemeClr val="tx2"/>
                  </a:outerShdw>
                </a:effectLst>
                <a:latin typeface="Trebuchet MS" panose="020B0603020202020204" pitchFamily="34" charset="0"/>
              </a:rPr>
              <a:t>Saturday, Sept 2</a:t>
            </a:r>
            <a:r>
              <a:rPr lang="en-US" sz="2800" b="1" i="1" baseline="30000" dirty="0">
                <a:solidFill>
                  <a:srgbClr val="FFFF00"/>
                </a:solidFill>
                <a:effectLst>
                  <a:outerShdw blurRad="50800" dist="50800" dir="5400000" algn="ctr" rotWithShape="0">
                    <a:schemeClr val="tx2"/>
                  </a:outerShdw>
                </a:effectLst>
                <a:latin typeface="Trebuchet MS" panose="020B0603020202020204" pitchFamily="34" charset="0"/>
              </a:rPr>
              <a:t>nd</a:t>
            </a:r>
            <a:r>
              <a:rPr lang="en-US" sz="2800" b="1" i="1" dirty="0">
                <a:solidFill>
                  <a:srgbClr val="FFFF00"/>
                </a:solidFill>
                <a:effectLst>
                  <a:outerShdw blurRad="50800" dist="50800" dir="5400000" algn="ctr" rotWithShape="0">
                    <a:schemeClr val="tx2"/>
                  </a:outerShdw>
                </a:effectLst>
                <a:latin typeface="Trebuchet MS" panose="020B0603020202020204" pitchFamily="34" charset="0"/>
              </a:rPr>
              <a:t> ~ 10a–2pm</a:t>
            </a:r>
          </a:p>
        </p:txBody>
      </p:sp>
      <p:pic>
        <p:nvPicPr>
          <p:cNvPr id="31" name="Picture 5"/>
          <p:cNvPicPr>
            <a:picLocks noChangeAspect="1" noChangeArrowheads="1"/>
          </p:cNvPicPr>
          <p:nvPr/>
        </p:nvPicPr>
        <p:blipFill>
          <a:blip r:embed="rId4" cstate="print">
            <a:extLst>
              <a:ext uri="{28A0092B-C50C-407E-A947-70E740481C1C}">
                <a14:useLocalDpi xmlns:a14="http://schemas.microsoft.com/office/drawing/2010/main" val="0"/>
              </a:ext>
            </a:extLst>
          </a:blip>
          <a:stretch>
            <a:fillRect/>
          </a:stretch>
        </p:blipFill>
        <p:spPr bwMode="auto">
          <a:xfrm>
            <a:off x="184878" y="1166279"/>
            <a:ext cx="1219200" cy="914400"/>
          </a:xfrm>
          <a:prstGeom prst="rect">
            <a:avLst/>
          </a:prstGeom>
          <a:noFill/>
          <a:ln w="31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32" name="Picture 5"/>
          <p:cNvPicPr>
            <a:picLocks noChangeAspect="1" noChangeArrowheads="1"/>
          </p:cNvPicPr>
          <p:nvPr/>
        </p:nvPicPr>
        <p:blipFill>
          <a:blip r:embed="rId5" cstate="print">
            <a:extLst>
              <a:ext uri="{28A0092B-C50C-407E-A947-70E740481C1C}">
                <a14:useLocalDpi xmlns:a14="http://schemas.microsoft.com/office/drawing/2010/main" val="0"/>
              </a:ext>
            </a:extLst>
          </a:blip>
          <a:stretch>
            <a:fillRect/>
          </a:stretch>
        </p:blipFill>
        <p:spPr bwMode="auto">
          <a:xfrm>
            <a:off x="184878" y="2196867"/>
            <a:ext cx="1219200" cy="914400"/>
          </a:xfrm>
          <a:prstGeom prst="rect">
            <a:avLst/>
          </a:prstGeom>
          <a:noFill/>
          <a:ln w="31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33" name="Picture 5"/>
          <p:cNvPicPr>
            <a:picLocks noChangeAspect="1" noChangeArrowheads="1"/>
          </p:cNvPicPr>
          <p:nvPr/>
        </p:nvPicPr>
        <p:blipFill>
          <a:blip r:embed="rId6" cstate="print">
            <a:extLst>
              <a:ext uri="{28A0092B-C50C-407E-A947-70E740481C1C}">
                <a14:useLocalDpi xmlns:a14="http://schemas.microsoft.com/office/drawing/2010/main" val="0"/>
              </a:ext>
            </a:extLst>
          </a:blip>
          <a:stretch>
            <a:fillRect/>
          </a:stretch>
        </p:blipFill>
        <p:spPr bwMode="auto">
          <a:xfrm>
            <a:off x="184878" y="3227456"/>
            <a:ext cx="1219200" cy="914400"/>
          </a:xfrm>
          <a:prstGeom prst="rect">
            <a:avLst/>
          </a:prstGeom>
          <a:noFill/>
          <a:ln w="31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34" name="Picture 5"/>
          <p:cNvPicPr>
            <a:picLocks noChangeAspect="1" noChangeArrowheads="1"/>
          </p:cNvPicPr>
          <p:nvPr/>
        </p:nvPicPr>
        <p:blipFill>
          <a:blip r:embed="rId7" cstate="print">
            <a:extLst>
              <a:ext uri="{28A0092B-C50C-407E-A947-70E740481C1C}">
                <a14:useLocalDpi xmlns:a14="http://schemas.microsoft.com/office/drawing/2010/main" val="0"/>
              </a:ext>
            </a:extLst>
          </a:blip>
          <a:stretch>
            <a:fillRect/>
          </a:stretch>
        </p:blipFill>
        <p:spPr bwMode="auto">
          <a:xfrm>
            <a:off x="184878" y="135691"/>
            <a:ext cx="1219200" cy="914400"/>
          </a:xfrm>
          <a:prstGeom prst="rect">
            <a:avLst/>
          </a:prstGeom>
          <a:noFill/>
          <a:ln w="31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36" name="Picture 5"/>
          <p:cNvPicPr>
            <a:picLocks noChangeAspect="1" noChangeArrowheads="1"/>
          </p:cNvPicPr>
          <p:nvPr/>
        </p:nvPicPr>
        <p:blipFill>
          <a:blip r:embed="rId8" cstate="print">
            <a:extLst>
              <a:ext uri="{28A0092B-C50C-407E-A947-70E740481C1C}">
                <a14:useLocalDpi xmlns:a14="http://schemas.microsoft.com/office/drawing/2010/main" val="0"/>
              </a:ext>
            </a:extLst>
          </a:blip>
          <a:stretch>
            <a:fillRect/>
          </a:stretch>
        </p:blipFill>
        <p:spPr bwMode="auto">
          <a:xfrm>
            <a:off x="184878" y="8380398"/>
            <a:ext cx="1219200" cy="914400"/>
          </a:xfrm>
          <a:prstGeom prst="rect">
            <a:avLst/>
          </a:prstGeom>
          <a:noFill/>
          <a:ln w="31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37" name="Picture 5"/>
          <p:cNvPicPr>
            <a:picLocks noChangeAspect="1" noChangeArrowheads="1"/>
          </p:cNvPicPr>
          <p:nvPr/>
        </p:nvPicPr>
        <p:blipFill>
          <a:blip r:embed="rId9" cstate="print">
            <a:extLst>
              <a:ext uri="{28A0092B-C50C-407E-A947-70E740481C1C}">
                <a14:useLocalDpi xmlns:a14="http://schemas.microsoft.com/office/drawing/2010/main" val="0"/>
              </a:ext>
            </a:extLst>
          </a:blip>
          <a:stretch>
            <a:fillRect/>
          </a:stretch>
        </p:blipFill>
        <p:spPr bwMode="auto">
          <a:xfrm>
            <a:off x="3273580" y="8380398"/>
            <a:ext cx="1219200" cy="914400"/>
          </a:xfrm>
          <a:prstGeom prst="rect">
            <a:avLst/>
          </a:prstGeom>
          <a:noFill/>
          <a:ln w="31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38" name="Picture 5"/>
          <p:cNvPicPr>
            <a:picLocks noChangeAspect="1" noChangeArrowheads="1"/>
          </p:cNvPicPr>
          <p:nvPr/>
        </p:nvPicPr>
        <p:blipFill>
          <a:blip r:embed="rId10" cstate="print">
            <a:extLst>
              <a:ext uri="{28A0092B-C50C-407E-A947-70E740481C1C}">
                <a14:useLocalDpi xmlns:a14="http://schemas.microsoft.com/office/drawing/2010/main" val="0"/>
              </a:ext>
            </a:extLst>
          </a:blip>
          <a:stretch>
            <a:fillRect/>
          </a:stretch>
        </p:blipFill>
        <p:spPr bwMode="auto">
          <a:xfrm>
            <a:off x="4817931" y="8380398"/>
            <a:ext cx="1219200" cy="914400"/>
          </a:xfrm>
          <a:prstGeom prst="rect">
            <a:avLst/>
          </a:prstGeom>
          <a:noFill/>
          <a:ln w="31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39" name="Picture 5"/>
          <p:cNvPicPr>
            <a:picLocks noChangeAspect="1" noChangeArrowheads="1"/>
          </p:cNvPicPr>
          <p:nvPr/>
        </p:nvPicPr>
        <p:blipFill>
          <a:blip r:embed="rId11" cstate="print">
            <a:extLst>
              <a:ext uri="{28A0092B-C50C-407E-A947-70E740481C1C}">
                <a14:useLocalDpi xmlns:a14="http://schemas.microsoft.com/office/drawing/2010/main" val="0"/>
              </a:ext>
            </a:extLst>
          </a:blip>
          <a:stretch>
            <a:fillRect/>
          </a:stretch>
        </p:blipFill>
        <p:spPr bwMode="auto">
          <a:xfrm>
            <a:off x="6362282" y="8380398"/>
            <a:ext cx="1219200" cy="914400"/>
          </a:xfrm>
          <a:prstGeom prst="rect">
            <a:avLst/>
          </a:prstGeom>
          <a:noFill/>
          <a:ln w="31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24" name="Picture 5"/>
          <p:cNvPicPr>
            <a:picLocks noChangeAspect="1" noChangeArrowheads="1"/>
          </p:cNvPicPr>
          <p:nvPr/>
        </p:nvPicPr>
        <p:blipFill>
          <a:blip r:embed="rId12" cstate="print">
            <a:extLst>
              <a:ext uri="{28A0092B-C50C-407E-A947-70E740481C1C}">
                <a14:useLocalDpi xmlns:a14="http://schemas.microsoft.com/office/drawing/2010/main" val="0"/>
              </a:ext>
            </a:extLst>
          </a:blip>
          <a:stretch>
            <a:fillRect/>
          </a:stretch>
        </p:blipFill>
        <p:spPr bwMode="auto">
          <a:xfrm>
            <a:off x="1729229" y="8380398"/>
            <a:ext cx="1219200" cy="914400"/>
          </a:xfrm>
          <a:prstGeom prst="rect">
            <a:avLst/>
          </a:prstGeom>
          <a:noFill/>
          <a:ln w="31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6" name="Picture 5"/>
          <p:cNvPicPr>
            <a:picLocks noChangeAspect="1"/>
          </p:cNvPicPr>
          <p:nvPr/>
        </p:nvPicPr>
        <p:blipFill rotWithShape="1">
          <a:blip r:embed="rId13" cstate="print">
            <a:extLst>
              <a:ext uri="{28A0092B-C50C-407E-A947-70E740481C1C}">
                <a14:useLocalDpi xmlns:a14="http://schemas.microsoft.com/office/drawing/2010/main" val="0"/>
              </a:ext>
            </a:extLst>
          </a:blip>
          <a:srcRect l="28500" t="563" r="19000" b="24830"/>
          <a:stretch/>
        </p:blipFill>
        <p:spPr>
          <a:xfrm>
            <a:off x="109631" y="9386461"/>
            <a:ext cx="675489" cy="640751"/>
          </a:xfrm>
          <a:prstGeom prst="rect">
            <a:avLst/>
          </a:prstGeom>
        </p:spPr>
      </p:pic>
    </p:spTree>
    <p:extLst>
      <p:ext uri="{BB962C8B-B14F-4D97-AF65-F5344CB8AC3E}">
        <p14:creationId xmlns:p14="http://schemas.microsoft.com/office/powerpoint/2010/main" val="268832329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266</TotalTime>
  <Words>372</Words>
  <Application>Microsoft Office PowerPoint</Application>
  <PresentationFormat>Custom</PresentationFormat>
  <Paragraphs>11</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Gabriola</vt:lpstr>
      <vt:lpstr>Microsoft Sans Serif</vt:lpstr>
      <vt:lpstr>Trebuchet MS</vt:lpstr>
      <vt:lpstr>Office Theme</vt:lpstr>
      <vt:lpstr>3571 Holmgren Street Darrell Creek :: Mount Pleasant :: MLS# 17023977 :: $650,000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54</cp:revision>
  <dcterms:created xsi:type="dcterms:W3CDTF">2006-08-16T00:00:00Z</dcterms:created>
  <dcterms:modified xsi:type="dcterms:W3CDTF">2017-08-31T16:34:37Z</dcterms:modified>
</cp:coreProperties>
</file>