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121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4/17/2018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7648"/>
            <a:ext cx="7315200" cy="48835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3" name="Rectangle 2"/>
          <p:cNvSpPr/>
          <p:nvPr/>
        </p:nvSpPr>
        <p:spPr>
          <a:xfrm>
            <a:off x="309996" y="430887"/>
            <a:ext cx="6695209" cy="8103514"/>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 y="4895202"/>
            <a:ext cx="7315199" cy="838200"/>
          </a:xfrm>
          <a:noFill/>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tx2"/>
                </a:solidFill>
                <a:effectLst/>
                <a:latin typeface="Century Gothic" panose="020B0502020202020204" pitchFamily="34" charset="0"/>
              </a:rPr>
              <a:t>3582 Toomer Kiln Circle</a:t>
            </a:r>
            <a:br>
              <a:rPr lang="en-US" sz="3200" cap="none" dirty="0">
                <a:ln w="10541" cmpd="sng">
                  <a:noFill/>
                  <a:prstDash val="solid"/>
                </a:ln>
                <a:solidFill>
                  <a:schemeClr val="tx2"/>
                </a:solidFill>
                <a:effectLst/>
                <a:latin typeface="Century Gothic" panose="020B0502020202020204" pitchFamily="34" charset="0"/>
              </a:rPr>
            </a:br>
            <a:r>
              <a:rPr lang="en-US" sz="2000" cap="none" dirty="0">
                <a:ln w="10541" cmpd="sng">
                  <a:noFill/>
                  <a:prstDash val="solid"/>
                </a:ln>
                <a:solidFill>
                  <a:schemeClr val="tx2"/>
                </a:solidFill>
                <a:effectLst/>
                <a:latin typeface="Century Gothic" panose="020B0502020202020204" pitchFamily="34" charset="0"/>
              </a:rPr>
              <a:t>Mount Pleasant, SC 29466 :: MLS# 18006642 :: $525,000</a:t>
            </a:r>
            <a:endParaRPr lang="en-US" sz="1200" cap="none" dirty="0">
              <a:ln w="10541" cmpd="sng">
                <a:noFill/>
                <a:prstDash val="solid"/>
              </a:ln>
              <a:solidFill>
                <a:schemeClr val="tx2"/>
              </a:solidFill>
              <a:effectLst/>
              <a:latin typeface="Century Gothic" panose="020B0502020202020204" pitchFamily="34" charset="0"/>
            </a:endParaRP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8007" y="9117797"/>
            <a:ext cx="624349"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24" name="Rectangle 23"/>
          <p:cNvSpPr/>
          <p:nvPr/>
        </p:nvSpPr>
        <p:spPr>
          <a:xfrm>
            <a:off x="1985613" y="9104293"/>
            <a:ext cx="3333800" cy="954107"/>
          </a:xfrm>
          <a:prstGeom prst="rect">
            <a:avLst/>
          </a:prstGeom>
        </p:spPr>
        <p:txBody>
          <a:bodyPr wrap="square">
            <a:spAutoFit/>
          </a:bodyPr>
          <a:lstStyle/>
          <a:p>
            <a:pPr algn="ctr"/>
            <a:r>
              <a:rPr lang="en-US" sz="1800" dirty="0">
                <a:solidFill>
                  <a:schemeClr val="tx2"/>
                </a:solidFill>
                <a:latin typeface="Century Gothic" panose="020B0502020202020204" pitchFamily="34" charset="0"/>
              </a:rPr>
              <a:t>Stuart DeVault</a:t>
            </a:r>
          </a:p>
          <a:p>
            <a:pPr algn="ctr"/>
            <a:r>
              <a:rPr lang="pt-BR" sz="1200" dirty="0">
                <a:solidFill>
                  <a:schemeClr val="tx2"/>
                </a:solidFill>
                <a:latin typeface="Century Gothic" panose="020B0502020202020204" pitchFamily="34" charset="0"/>
              </a:rPr>
              <a:t>(843) 754-1769</a:t>
            </a:r>
          </a:p>
          <a:p>
            <a:pPr algn="ctr"/>
            <a:r>
              <a:rPr lang="pt-BR" sz="1200" dirty="0">
                <a:solidFill>
                  <a:schemeClr val="tx2"/>
                </a:solidFill>
                <a:latin typeface="Century Gothic" panose="020B0502020202020204" pitchFamily="34" charset="0"/>
              </a:rPr>
              <a:t>stuart@carolinaone.com</a:t>
            </a:r>
          </a:p>
          <a:p>
            <a:pPr algn="ctr"/>
            <a:r>
              <a:rPr lang="pt-BR" sz="1200" dirty="0">
                <a:solidFill>
                  <a:schemeClr val="tx2"/>
                </a:solidFill>
                <a:latin typeface="Century Gothic" panose="020B0502020202020204" pitchFamily="34" charset="0"/>
              </a:rPr>
              <a:t>www.stuartdevault.com</a:t>
            </a:r>
            <a:endParaRPr lang="en-US" sz="1200" dirty="0">
              <a:solidFill>
                <a:schemeClr val="tx2"/>
              </a:solidFill>
              <a:latin typeface="Century Gothic" panose="020B0502020202020204" pitchFamily="34" charset="0"/>
            </a:endParaRPr>
          </a:p>
        </p:txBody>
      </p:sp>
      <p:sp>
        <p:nvSpPr>
          <p:cNvPr id="25" name="Rectangle 24"/>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2713 Highway 17 North</a:t>
            </a:r>
          </a:p>
          <a:p>
            <a:pPr algn="ctr"/>
            <a:r>
              <a:rPr lang="en-US" sz="700" dirty="0">
                <a:solidFill>
                  <a:schemeClr val="tx2"/>
                </a:solidFill>
                <a:latin typeface="Century Gothic" panose="020B0502020202020204" pitchFamily="34" charset="0"/>
              </a:rPr>
              <a:t>Mt. Pleasant, SC 29466</a:t>
            </a:r>
          </a:p>
        </p:txBody>
      </p:sp>
      <p:sp>
        <p:nvSpPr>
          <p:cNvPr id="23" name="Rectangle 22"/>
          <p:cNvSpPr/>
          <p:nvPr/>
        </p:nvSpPr>
        <p:spPr>
          <a:xfrm>
            <a:off x="309996" y="0"/>
            <a:ext cx="6695209" cy="430887"/>
          </a:xfrm>
          <a:prstGeom prst="rect">
            <a:avLst/>
          </a:prstGeom>
          <a:noFill/>
        </p:spPr>
        <p:txBody>
          <a:bodyPr wrap="square">
            <a:spAutoFit/>
          </a:bodyPr>
          <a:lstStyle/>
          <a:p>
            <a:pPr algn="ctr"/>
            <a:r>
              <a:rPr lang="en-US" sz="2200" b="1" dirty="0">
                <a:solidFill>
                  <a:schemeClr val="bg1"/>
                </a:solidFill>
                <a:effectLst>
                  <a:outerShdw blurRad="38100" dist="38100" dir="2700000" algn="tl">
                    <a:srgbClr val="000000">
                      <a:alpha val="43137"/>
                    </a:srgbClr>
                  </a:outerShdw>
                </a:effectLst>
                <a:latin typeface="Century Gothic" panose="020B0502020202020204" pitchFamily="34" charset="0"/>
              </a:rPr>
              <a:t>Must See In Park West! This Home Won’t Last!</a:t>
            </a:r>
          </a:p>
        </p:txBody>
      </p:sp>
      <p:grpSp>
        <p:nvGrpSpPr>
          <p:cNvPr id="6" name="Group 5"/>
          <p:cNvGrpSpPr/>
          <p:nvPr/>
        </p:nvGrpSpPr>
        <p:grpSpPr>
          <a:xfrm>
            <a:off x="77479" y="8080259"/>
            <a:ext cx="7160242" cy="914400"/>
            <a:chOff x="80780" y="8080259"/>
            <a:chExt cx="7160242" cy="914400"/>
          </a:xfrm>
        </p:grpSpPr>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780" y="8080259"/>
              <a:ext cx="1369695" cy="914400"/>
            </a:xfrm>
            <a:prstGeom prst="rect">
              <a:avLst/>
            </a:prstGeom>
            <a:ln w="12700">
              <a:solidFill>
                <a:schemeClr val="bg1">
                  <a:lumMod val="75000"/>
                </a:schemeClr>
              </a:solid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75578" y="8080259"/>
              <a:ext cx="1369695" cy="914400"/>
            </a:xfrm>
            <a:prstGeom prst="rect">
              <a:avLst/>
            </a:prstGeom>
            <a:ln w="12700">
              <a:solidFill>
                <a:schemeClr val="bg1">
                  <a:lumMod val="75000"/>
                </a:schemeClr>
              </a:solid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71327" y="8080259"/>
              <a:ext cx="1369695" cy="914400"/>
            </a:xfrm>
            <a:prstGeom prst="rect">
              <a:avLst/>
            </a:prstGeom>
            <a:ln>
              <a:solidFill>
                <a:schemeClr val="bg1">
                  <a:lumMod val="75000"/>
                </a:schemeClr>
              </a:solid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31022" y="8082156"/>
              <a:ext cx="1364010" cy="910604"/>
            </a:xfrm>
            <a:prstGeom prst="rect">
              <a:avLst/>
            </a:prstGeom>
            <a:ln>
              <a:solidFill>
                <a:schemeClr val="bg1">
                  <a:lumMod val="75000"/>
                </a:schemeClr>
              </a:solid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24404" y="8081211"/>
              <a:ext cx="1366841" cy="912494"/>
            </a:xfrm>
            <a:prstGeom prst="rect">
              <a:avLst/>
            </a:prstGeom>
            <a:ln>
              <a:solidFill>
                <a:schemeClr val="bg1">
                  <a:lumMod val="75000"/>
                </a:schemeClr>
              </a:solidFill>
            </a:ln>
            <a:effectLst/>
          </p:spPr>
        </p:pic>
      </p:grpSp>
      <p:sp>
        <p:nvSpPr>
          <p:cNvPr id="5" name="Rectangle 4"/>
          <p:cNvSpPr/>
          <p:nvPr/>
        </p:nvSpPr>
        <p:spPr>
          <a:xfrm>
            <a:off x="309996" y="5695950"/>
            <a:ext cx="6695209" cy="2400657"/>
          </a:xfrm>
          <a:prstGeom prst="rect">
            <a:avLst/>
          </a:prstGeom>
        </p:spPr>
        <p:txBody>
          <a:bodyPr wrap="square">
            <a:spAutoFit/>
          </a:bodyPr>
          <a:lstStyle/>
          <a:p>
            <a:pPr algn="ctr"/>
            <a:r>
              <a:rPr lang="en-US" sz="1250" dirty="0">
                <a:ln w="10541" cmpd="sng">
                  <a:noFill/>
                  <a:prstDash val="solid"/>
                </a:ln>
                <a:solidFill>
                  <a:schemeClr val="tx2"/>
                </a:solidFill>
                <a:latin typeface="Century Gothic" panose="020B0502020202020204" pitchFamily="34" charset="0"/>
              </a:rPr>
              <a:t>David </a:t>
            </a:r>
            <a:r>
              <a:rPr lang="en-US" sz="1250" dirty="0" err="1">
                <a:ln w="10541" cmpd="sng">
                  <a:noFill/>
                  <a:prstDash val="solid"/>
                </a:ln>
                <a:solidFill>
                  <a:schemeClr val="tx2"/>
                </a:solidFill>
                <a:latin typeface="Century Gothic" panose="020B0502020202020204" pitchFamily="34" charset="0"/>
              </a:rPr>
              <a:t>Weekley</a:t>
            </a:r>
            <a:r>
              <a:rPr lang="en-US" sz="1250" dirty="0">
                <a:ln w="10541" cmpd="sng">
                  <a:noFill/>
                  <a:prstDash val="solid"/>
                </a:ln>
                <a:solidFill>
                  <a:schemeClr val="tx2"/>
                </a:solidFill>
                <a:latin typeface="Century Gothic" panose="020B0502020202020204" pitchFamily="34" charset="0"/>
              </a:rPr>
              <a:t> home on a private, wooded, over 1/3 acre lot that backs up to wetlands &amp; views of a protected, wooded island across the street. Relax on the huge screened-in porch looking out over the large, private backyard in this highly sought after </a:t>
            </a:r>
            <a:r>
              <a:rPr lang="en-US" sz="1250" dirty="0" err="1">
                <a:ln w="10541" cmpd="sng">
                  <a:noFill/>
                  <a:prstDash val="solid"/>
                </a:ln>
                <a:solidFill>
                  <a:schemeClr val="tx2"/>
                </a:solidFill>
                <a:latin typeface="Century Gothic" panose="020B0502020202020204" pitchFamily="34" charset="0"/>
              </a:rPr>
              <a:t>Coatbridge</a:t>
            </a:r>
            <a:r>
              <a:rPr lang="en-US" sz="1250" dirty="0">
                <a:ln w="10541" cmpd="sng">
                  <a:noFill/>
                  <a:prstDash val="solid"/>
                </a:ln>
                <a:solidFill>
                  <a:schemeClr val="tx2"/>
                </a:solidFill>
                <a:latin typeface="Century Gothic" panose="020B0502020202020204" pitchFamily="34" charset="0"/>
              </a:rPr>
              <a:t> section of Park West. Entertain friends &amp; family with the custom built deck &amp; fire pit. Primarily one story with a bonus room upstairs that can also be a 4th bedroom with closet and private bathroom. Custom-built, walk-in closet system in the Master bedroom. Bright, open floor plan with 11' ceilings, plenty of windows with plantation shutters. Beautiful hardwood flooring throughout the 1st floor. New Trane 5 ton HVAC installed June 2017 and a 100,000 BTU furnace fan. Tankless hot water heater. Gorgeous granite countertops and kitchen island create the perfect space for gatherings in this spacious floor plan. Recently updated stainless steel appliances in the kitchen.</a:t>
            </a:r>
            <a:endParaRPr lang="en-US" sz="1250" dirty="0">
              <a:solidFill>
                <a:schemeClr val="tx2"/>
              </a:solidFill>
              <a:latin typeface="Century Gothic" panose="020B0502020202020204" pitchFamily="34" charset="0"/>
            </a:endParaRPr>
          </a:p>
        </p:txBody>
      </p:sp>
      <p:grpSp>
        <p:nvGrpSpPr>
          <p:cNvPr id="4" name="Group 3"/>
          <p:cNvGrpSpPr/>
          <p:nvPr/>
        </p:nvGrpSpPr>
        <p:grpSpPr>
          <a:xfrm>
            <a:off x="77479" y="3865879"/>
            <a:ext cx="7160242" cy="915670"/>
            <a:chOff x="80780" y="76200"/>
            <a:chExt cx="7160242" cy="915670"/>
          </a:xfrm>
        </p:grpSpPr>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780" y="77470"/>
              <a:ext cx="1367794" cy="913130"/>
            </a:xfrm>
            <a:prstGeom prst="rect">
              <a:avLst/>
            </a:prstGeom>
            <a:ln w="12700">
              <a:solidFill>
                <a:schemeClr val="bg1">
                  <a:lumMod val="75000"/>
                </a:schemeClr>
              </a:solid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6529" y="77470"/>
              <a:ext cx="1367794" cy="913130"/>
            </a:xfrm>
            <a:prstGeom prst="rect">
              <a:avLst/>
            </a:prstGeom>
            <a:ln w="12700">
              <a:solidFill>
                <a:schemeClr val="bg1">
                  <a:lumMod val="75000"/>
                </a:schemeClr>
              </a:solid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9424" y="76200"/>
              <a:ext cx="1371598" cy="915670"/>
            </a:xfrm>
            <a:prstGeom prst="rect">
              <a:avLst/>
            </a:prstGeom>
            <a:ln>
              <a:solidFill>
                <a:schemeClr val="bg1">
                  <a:lumMod val="75000"/>
                </a:schemeClr>
              </a:solidFill>
            </a:ln>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9130" y="77470"/>
              <a:ext cx="1367794" cy="913130"/>
            </a:xfrm>
            <a:prstGeom prst="rect">
              <a:avLst/>
            </a:prstGeom>
            <a:ln>
              <a:solidFill>
                <a:schemeClr val="bg1">
                  <a:lumMod val="75000"/>
                </a:schemeClr>
              </a:solidFill>
            </a:ln>
            <a:effectLst/>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23928" y="77470"/>
              <a:ext cx="1367794" cy="913130"/>
            </a:xfrm>
            <a:prstGeom prst="rect">
              <a:avLst/>
            </a:prstGeom>
            <a:ln>
              <a:solidFill>
                <a:schemeClr val="bg1">
                  <a:lumMod val="75000"/>
                </a:schemeClr>
              </a:solidFill>
            </a:ln>
            <a:effectLst/>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324</TotalTime>
  <Words>216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3582 Toomer Kiln Circle Mount Pleasant, SC 29466 :: MLS# 18006642 :: $525,000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2018-04-17T15:31:08Z</dcterms:modified>
</cp:coreProperties>
</file>