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54" y="12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1/5/2022</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s://www.seetheproperty.com/4013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44883" y="5664116"/>
            <a:ext cx="2283433" cy="152030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39" b="6744"/>
          <a:stretch/>
        </p:blipFill>
        <p:spPr bwMode="auto">
          <a:xfrm>
            <a:off x="0" y="0"/>
            <a:ext cx="8229600" cy="545114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 y="5638801"/>
            <a:ext cx="5867400" cy="3279678"/>
          </a:xfrm>
        </p:spPr>
        <p:txBody>
          <a:bodyPr anchor="ctr">
            <a:noAutofit/>
          </a:bodyPr>
          <a:lstStyle/>
          <a:p>
            <a:r>
              <a:rPr lang="en-US" sz="1000" dirty="0">
                <a:solidFill>
                  <a:schemeClr val="tx2">
                    <a:lumMod val="75000"/>
                  </a:schemeClr>
                </a:solidFill>
                <a:latin typeface="Trebuchet MS" panose="020B0603020202020204" pitchFamily="34" charset="0"/>
              </a:rPr>
              <a:t>Come Enjoy This Fabulous Lowcountry Gem! Beautiful selections and a great layout set the tone for the interior while the golf and marsh views, outdoor living space, and expansive porches invite you to enjoy the indoor to outdoor transition while enjoying the lush, natural setting. Entering through the mahogany front door, framed by gas lanterns, this 2019 custom-built Coastal Farmhouse welcomes you into a foyer accented with antique wood beams, unique brick flooring, and a clear sight line onto the 13th fairway of the famed Charleston National Golf Course. </a:t>
            </a:r>
          </a:p>
          <a:p>
            <a:endParaRPr lang="en-US" sz="1000" dirty="0">
              <a:solidFill>
                <a:schemeClr val="tx2">
                  <a:lumMod val="75000"/>
                </a:schemeClr>
              </a:solidFill>
              <a:latin typeface="Trebuchet MS" panose="020B0603020202020204" pitchFamily="34" charset="0"/>
            </a:endParaRPr>
          </a:p>
          <a:p>
            <a:r>
              <a:rPr lang="en-US" sz="1000" dirty="0">
                <a:solidFill>
                  <a:schemeClr val="tx2">
                    <a:lumMod val="75000"/>
                  </a:schemeClr>
                </a:solidFill>
                <a:latin typeface="Trebuchet MS" panose="020B0603020202020204" pitchFamily="34" charset="0"/>
              </a:rPr>
              <a:t>Highlighted by white oak antiqued flooring, shiplap walls, and anchored by a brick fireplace with gas logs, built-in bookcases and cabinetry, the Living room is open to both the dining room and kitchen. All 3 areas flow onto the generous 12' deep rear porch. The screened section of the porch features a stone wood burning fireplace and gorgeous views of the golf course, endless marsh, and majestic wildlife!</a:t>
            </a:r>
          </a:p>
          <a:p>
            <a:endParaRPr lang="en-US" sz="1000" dirty="0">
              <a:solidFill>
                <a:schemeClr val="tx2">
                  <a:lumMod val="75000"/>
                </a:schemeClr>
              </a:solidFill>
              <a:latin typeface="Trebuchet MS" panose="020B0603020202020204" pitchFamily="34" charset="0"/>
            </a:endParaRPr>
          </a:p>
          <a:p>
            <a:r>
              <a:rPr lang="en-US" sz="1000" dirty="0">
                <a:solidFill>
                  <a:schemeClr val="tx2">
                    <a:lumMod val="75000"/>
                  </a:schemeClr>
                </a:solidFill>
                <a:latin typeface="Trebuchet MS" panose="020B0603020202020204" pitchFamily="34" charset="0"/>
              </a:rPr>
              <a:t>Located on a private </a:t>
            </a:r>
            <a:r>
              <a:rPr lang="en-US" sz="1000" dirty="0" err="1">
                <a:solidFill>
                  <a:schemeClr val="tx2">
                    <a:lumMod val="75000"/>
                  </a:schemeClr>
                </a:solidFill>
                <a:latin typeface="Trebuchet MS" panose="020B0603020202020204" pitchFamily="34" charset="0"/>
              </a:rPr>
              <a:t>cul</a:t>
            </a:r>
            <a:r>
              <a:rPr lang="en-US" sz="1000" dirty="0">
                <a:solidFill>
                  <a:schemeClr val="tx2">
                    <a:lumMod val="75000"/>
                  </a:schemeClr>
                </a:solidFill>
                <a:latin typeface="Trebuchet MS" panose="020B0603020202020204" pitchFamily="34" charset="0"/>
              </a:rPr>
              <a:t> de sac in the established community of Charleston National, you are just a short distance to the beaches and Downtown Charleston. Amenities include community pool, playground, walking trails, and Golf Club with memberships available. Why wait for new construction when you can enjoy all the benefits of a new home in this amazing Lowcountry gem!</a:t>
            </a:r>
          </a:p>
          <a:p>
            <a:endParaRPr lang="en-US" sz="1000" dirty="0">
              <a:solidFill>
                <a:schemeClr val="tx2">
                  <a:lumMod val="75000"/>
                </a:schemeClr>
              </a:solidFill>
              <a:latin typeface="Trebuchet MS" panose="020B0603020202020204" pitchFamily="34" charset="0"/>
            </a:endParaRPr>
          </a:p>
          <a:p>
            <a:r>
              <a:rPr lang="en-US" sz="1000" dirty="0">
                <a:solidFill>
                  <a:schemeClr val="tx2">
                    <a:lumMod val="75000"/>
                  </a:schemeClr>
                </a:solidFill>
                <a:latin typeface="Trebuchet MS" panose="020B0603020202020204" pitchFamily="34" charset="0"/>
              </a:rPr>
              <a:t>Take a virtual tour: </a:t>
            </a:r>
            <a:r>
              <a:rPr lang="en-US" sz="1000" dirty="0">
                <a:solidFill>
                  <a:schemeClr val="tx2">
                    <a:lumMod val="75000"/>
                  </a:schemeClr>
                </a:solidFill>
                <a:latin typeface="Trebuchet MS" panose="020B0603020202020204" pitchFamily="34" charset="0"/>
                <a:hlinkClick r:id="rId4"/>
              </a:rPr>
              <a:t>https://www.seetheproperty.com/401333</a:t>
            </a:r>
            <a:r>
              <a:rPr lang="en-US" sz="1000" dirty="0">
                <a:solidFill>
                  <a:schemeClr val="tx2">
                    <a:lumMod val="75000"/>
                  </a:schemeClr>
                </a:solidFill>
                <a:latin typeface="Trebuchet MS" panose="020B0603020202020204" pitchFamily="34" charset="0"/>
              </a:rPr>
              <a:t> </a:t>
            </a:r>
          </a:p>
        </p:txBody>
      </p:sp>
      <p:sp>
        <p:nvSpPr>
          <p:cNvPr id="17" name="Rectangle 16"/>
          <p:cNvSpPr/>
          <p:nvPr/>
        </p:nvSpPr>
        <p:spPr>
          <a:xfrm>
            <a:off x="1104602" y="9067437"/>
            <a:ext cx="2448825" cy="823302"/>
          </a:xfrm>
          <a:prstGeom prst="rect">
            <a:avLst/>
          </a:prstGeom>
        </p:spPr>
        <p:txBody>
          <a:bodyPr wrap="square">
            <a:spAutoFit/>
          </a:bodyPr>
          <a:lstStyle/>
          <a:p>
            <a:r>
              <a:rPr lang="en-US" sz="1600" dirty="0">
                <a:solidFill>
                  <a:srgbClr val="00325C"/>
                </a:solidFill>
                <a:latin typeface="Trebuchet MS" panose="020B0603020202020204" pitchFamily="34" charset="0"/>
              </a:rPr>
              <a:t>Wendy Arnsdorff</a:t>
            </a:r>
          </a:p>
          <a:p>
            <a:r>
              <a:rPr lang="en-US" sz="1050" dirty="0">
                <a:solidFill>
                  <a:srgbClr val="00325C"/>
                </a:solidFill>
                <a:latin typeface="Trebuchet MS" panose="020B0603020202020204" pitchFamily="34" charset="0"/>
              </a:rPr>
              <a:t>843-364-8619</a:t>
            </a:r>
          </a:p>
          <a:p>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44498" y="9856534"/>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New Construction Without The Wait!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356" y="9224460"/>
            <a:ext cx="1000889" cy="688685"/>
          </a:xfrm>
          <a:prstGeom prst="rect">
            <a:avLst/>
          </a:prstGeom>
        </p:spPr>
      </p:pic>
      <p:sp>
        <p:nvSpPr>
          <p:cNvPr id="2" name="Title 1"/>
          <p:cNvSpPr>
            <a:spLocks noGrp="1"/>
          </p:cNvSpPr>
          <p:nvPr>
            <p:ph type="ctrTitle"/>
          </p:nvPr>
        </p:nvSpPr>
        <p:spPr>
          <a:xfrm>
            <a:off x="0" y="4673053"/>
            <a:ext cx="8229600" cy="778090"/>
          </a:xfrm>
        </p:spPr>
        <p:txBody>
          <a:bodyPr anchor="ctr">
            <a:noAutofit/>
            <a:scene3d>
              <a:camera prst="orthographicFront"/>
              <a:lightRig rig="soft" dir="t">
                <a:rot lat="0" lon="0" rev="17220000"/>
              </a:lightRig>
            </a:scene3d>
            <a:sp3d prstMaterial="softEdge"/>
          </a:bodyPr>
          <a:lstStyle/>
          <a:p>
            <a:pPr algn="l"/>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3583 Somerset Hills Court</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The Estates at Charleston National | MLS#  21031524  | $1,395,000</a:t>
            </a: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a:off x="0" y="-5978"/>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46008" y="336502"/>
            <a:ext cx="1869423"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 Price!</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Mount Pleasant</a:t>
            </a: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67437"/>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46484" y="7369838"/>
            <a:ext cx="2280231" cy="1519243"/>
          </a:xfrm>
          <a:prstGeom prst="rect">
            <a:avLst/>
          </a:prstGeom>
          <a:ln>
            <a:noFill/>
          </a:ln>
          <a:effectLst/>
        </p:spPr>
      </p:pic>
      <p:pic>
        <p:nvPicPr>
          <p:cNvPr id="19" name="Picture 2">
            <a:extLst>
              <a:ext uri="{FF2B5EF4-FFF2-40B4-BE49-F238E27FC236}">
                <a16:creationId xmlns:a16="http://schemas.microsoft.com/office/drawing/2014/main" id="{07F9E9BF-7411-4291-BDD7-2C2927522E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378675" y="9067437"/>
            <a:ext cx="658176" cy="9909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76B46F7-29FD-420A-BD9A-4FC069ECD413}"/>
              </a:ext>
            </a:extLst>
          </p:cNvPr>
          <p:cNvSpPr/>
          <p:nvPr/>
        </p:nvSpPr>
        <p:spPr>
          <a:xfrm>
            <a:off x="4676174" y="9067437"/>
            <a:ext cx="2448825" cy="823302"/>
          </a:xfrm>
          <a:prstGeom prst="rect">
            <a:avLst/>
          </a:prstGeom>
        </p:spPr>
        <p:txBody>
          <a:bodyPr wrap="square">
            <a:spAutoFit/>
          </a:bodyPr>
          <a:lstStyle/>
          <a:p>
            <a:pPr algn="r"/>
            <a:r>
              <a:rPr lang="en-US" sz="1600">
                <a:solidFill>
                  <a:srgbClr val="00325C"/>
                </a:solidFill>
                <a:latin typeface="Trebuchet MS" panose="020B0603020202020204" pitchFamily="34" charset="0"/>
              </a:rPr>
              <a:t>Molly Ramey</a:t>
            </a:r>
          </a:p>
          <a:p>
            <a:pPr algn="r"/>
            <a:r>
              <a:rPr lang="en-US" sz="1050">
                <a:solidFill>
                  <a:srgbClr val="00325C"/>
                </a:solidFill>
                <a:latin typeface="Trebuchet MS" panose="020B0603020202020204" pitchFamily="34" charset="0"/>
              </a:rPr>
              <a:t>843-224-6294</a:t>
            </a:r>
            <a:endParaRPr lang="en-US" sz="1050" dirty="0">
              <a:solidFill>
                <a:srgbClr val="00325C"/>
              </a:solidFill>
              <a:latin typeface="Trebuchet MS" panose="020B0603020202020204" pitchFamily="34" charset="0"/>
            </a:endParaRPr>
          </a:p>
          <a:p>
            <a:pPr algn="r"/>
            <a:r>
              <a:rPr lang="en-US" sz="1050" dirty="0">
                <a:solidFill>
                  <a:srgbClr val="00325C"/>
                </a:solidFill>
                <a:latin typeface="Trebuchet MS" panose="020B0603020202020204" pitchFamily="34" charset="0"/>
              </a:rPr>
              <a:t>mramey@carolinaone.com</a:t>
            </a:r>
          </a:p>
          <a:p>
            <a:pPr algn="r"/>
            <a:r>
              <a:rPr lang="en-US" sz="1050" dirty="0">
                <a:solidFill>
                  <a:srgbClr val="00325C"/>
                </a:solidFill>
                <a:latin typeface="Trebuchet MS" panose="020B0603020202020204" pitchFamily="34" charset="0"/>
              </a:rPr>
              <a:t>www.mollyramey.com/</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710</TotalTime>
  <Words>338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3583 Somerset Hills Court The Estates at Charleston National | MLS#  21031524  | $1,395,000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97</cp:revision>
  <dcterms:created xsi:type="dcterms:W3CDTF">2006-08-16T00:00:00Z</dcterms:created>
  <dcterms:modified xsi:type="dcterms:W3CDTF">2022-01-05T16:58:17Z</dcterms:modified>
</cp:coreProperties>
</file>