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1pPr>
    <a:lvl2pPr marL="47018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2pPr>
    <a:lvl3pPr marL="94037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3pPr>
    <a:lvl4pPr marL="141056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4pPr>
    <a:lvl5pPr marL="188075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5pPr>
    <a:lvl6pPr marL="2350937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6pPr>
    <a:lvl7pPr marL="2821125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7pPr>
    <a:lvl8pPr marL="3291313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8pPr>
    <a:lvl9pPr marL="3761500" algn="l" defTabSz="940375" rtl="0" eaLnBrk="1" latinLnBrk="0" hangingPunct="1">
      <a:defRPr sz="1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B6E"/>
    <a:srgbClr val="E9CC8A"/>
    <a:srgbClr val="CCCC00"/>
    <a:srgbClr val="E4CB94"/>
    <a:srgbClr val="CFAD6F"/>
    <a:srgbClr val="DFC28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2854" y="46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3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6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9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2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5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1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5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5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875867"/>
            <a:ext cx="6217920" cy="1816100"/>
          </a:xfrm>
        </p:spPr>
        <p:txBody>
          <a:bodyPr anchor="t"/>
          <a:lstStyle>
            <a:lvl1pPr algn="l">
              <a:defRPr sz="409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3875618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3106" indent="0">
              <a:buNone/>
              <a:defRPr sz="1818">
                <a:solidFill>
                  <a:schemeClr val="tx1">
                    <a:tint val="75000"/>
                  </a:schemeClr>
                </a:solidFill>
              </a:defRPr>
            </a:lvl2pPr>
            <a:lvl3pPr marL="926213" indent="0">
              <a:buNone/>
              <a:defRPr sz="1636">
                <a:solidFill>
                  <a:schemeClr val="tx1">
                    <a:tint val="75000"/>
                  </a:schemeClr>
                </a:solidFill>
              </a:defRPr>
            </a:lvl3pPr>
            <a:lvl4pPr marL="138932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4pPr>
            <a:lvl5pPr marL="185242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5pPr>
            <a:lvl6pPr marL="231553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6pPr>
            <a:lvl7pPr marL="2778640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7pPr>
            <a:lvl8pPr marL="3241747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8pPr>
            <a:lvl9pPr marL="3704853" indent="0">
              <a:buNone/>
              <a:defRPr sz="14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18"/>
            </a:lvl1pPr>
            <a:lvl2pPr>
              <a:defRPr sz="2455"/>
            </a:lvl2pPr>
            <a:lvl3pPr>
              <a:defRPr sz="2000"/>
            </a:lvl3pPr>
            <a:lvl4pPr>
              <a:defRPr sz="1818"/>
            </a:lvl4pPr>
            <a:lvl5pPr>
              <a:defRPr sz="1818"/>
            </a:lvl5pPr>
            <a:lvl6pPr>
              <a:defRPr sz="1818"/>
            </a:lvl6pPr>
            <a:lvl7pPr>
              <a:defRPr sz="1818"/>
            </a:lvl7pPr>
            <a:lvl8pPr>
              <a:defRPr sz="1818"/>
            </a:lvl8pPr>
            <a:lvl9pPr>
              <a:defRPr sz="18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046817"/>
            <a:ext cx="3232151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899833"/>
            <a:ext cx="3232151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19" cy="853016"/>
          </a:xfrm>
        </p:spPr>
        <p:txBody>
          <a:bodyPr anchor="b"/>
          <a:lstStyle>
            <a:lvl1pPr marL="0" indent="0">
              <a:buNone/>
              <a:defRPr sz="2455" b="1"/>
            </a:lvl1pPr>
            <a:lvl2pPr marL="463106" indent="0">
              <a:buNone/>
              <a:defRPr sz="2000" b="1"/>
            </a:lvl2pPr>
            <a:lvl3pPr marL="926213" indent="0">
              <a:buNone/>
              <a:defRPr sz="1818" b="1"/>
            </a:lvl3pPr>
            <a:lvl4pPr marL="1389320" indent="0">
              <a:buNone/>
              <a:defRPr sz="1636" b="1"/>
            </a:lvl4pPr>
            <a:lvl5pPr marL="1852427" indent="0">
              <a:buNone/>
              <a:defRPr sz="1636" b="1"/>
            </a:lvl5pPr>
            <a:lvl6pPr marL="2315533" indent="0">
              <a:buNone/>
              <a:defRPr sz="1636" b="1"/>
            </a:lvl6pPr>
            <a:lvl7pPr marL="2778640" indent="0">
              <a:buNone/>
              <a:defRPr sz="1636" b="1"/>
            </a:lvl7pPr>
            <a:lvl8pPr marL="3241747" indent="0">
              <a:buNone/>
              <a:defRPr sz="1636" b="1"/>
            </a:lvl8pPr>
            <a:lvl9pPr marL="3704853" indent="0">
              <a:buNone/>
              <a:defRPr sz="16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19" cy="5268384"/>
          </a:xfrm>
        </p:spPr>
        <p:txBody>
          <a:bodyPr/>
          <a:lstStyle>
            <a:lvl1pPr>
              <a:defRPr sz="2455"/>
            </a:lvl1pPr>
            <a:lvl2pPr>
              <a:defRPr sz="2000"/>
            </a:lvl2pPr>
            <a:lvl3pPr>
              <a:defRPr sz="1818"/>
            </a:lvl3pPr>
            <a:lvl4pPr>
              <a:defRPr sz="1636"/>
            </a:lvl4pPr>
            <a:lvl5pPr>
              <a:defRPr sz="1636"/>
            </a:lvl5pPr>
            <a:lvl6pPr>
              <a:defRPr sz="1636"/>
            </a:lvl6pPr>
            <a:lvl7pPr>
              <a:defRPr sz="1636"/>
            </a:lvl7pPr>
            <a:lvl8pPr>
              <a:defRPr sz="1636"/>
            </a:lvl8pPr>
            <a:lvl9pPr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64067"/>
            <a:ext cx="2406650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1" y="364067"/>
            <a:ext cx="4089400" cy="7804151"/>
          </a:xfrm>
        </p:spPr>
        <p:txBody>
          <a:bodyPr/>
          <a:lstStyle>
            <a:lvl1pPr>
              <a:defRPr sz="3273"/>
            </a:lvl1pPr>
            <a:lvl2pPr>
              <a:defRPr sz="2818"/>
            </a:lvl2pPr>
            <a:lvl3pPr>
              <a:defRPr sz="2455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1913467"/>
            <a:ext cx="2406650" cy="6254751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1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1" y="817033"/>
            <a:ext cx="4389120" cy="5486400"/>
          </a:xfrm>
        </p:spPr>
        <p:txBody>
          <a:bodyPr/>
          <a:lstStyle>
            <a:lvl1pPr marL="0" indent="0">
              <a:buNone/>
              <a:defRPr sz="3273"/>
            </a:lvl1pPr>
            <a:lvl2pPr marL="463106" indent="0">
              <a:buNone/>
              <a:defRPr sz="2818"/>
            </a:lvl2pPr>
            <a:lvl3pPr marL="926213" indent="0">
              <a:buNone/>
              <a:defRPr sz="2455"/>
            </a:lvl3pPr>
            <a:lvl4pPr marL="1389320" indent="0">
              <a:buNone/>
              <a:defRPr sz="2000"/>
            </a:lvl4pPr>
            <a:lvl5pPr marL="1852427" indent="0">
              <a:buNone/>
              <a:defRPr sz="2000"/>
            </a:lvl5pPr>
            <a:lvl6pPr marL="2315533" indent="0">
              <a:buNone/>
              <a:defRPr sz="2000"/>
            </a:lvl6pPr>
            <a:lvl7pPr marL="2778640" indent="0">
              <a:buNone/>
              <a:defRPr sz="2000"/>
            </a:lvl7pPr>
            <a:lvl8pPr marL="3241747" indent="0">
              <a:buNone/>
              <a:defRPr sz="2000"/>
            </a:lvl8pPr>
            <a:lvl9pPr marL="370485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1" y="7156452"/>
            <a:ext cx="4389120" cy="1073149"/>
          </a:xfrm>
        </p:spPr>
        <p:txBody>
          <a:bodyPr/>
          <a:lstStyle>
            <a:lvl1pPr marL="0" indent="0">
              <a:buNone/>
              <a:defRPr sz="1455"/>
            </a:lvl1pPr>
            <a:lvl2pPr marL="463106" indent="0">
              <a:buNone/>
              <a:defRPr sz="1182"/>
            </a:lvl2pPr>
            <a:lvl3pPr marL="926213" indent="0">
              <a:buNone/>
              <a:defRPr sz="1000"/>
            </a:lvl3pPr>
            <a:lvl4pPr marL="1389320" indent="0">
              <a:buNone/>
              <a:defRPr sz="909"/>
            </a:lvl4pPr>
            <a:lvl5pPr marL="1852427" indent="0">
              <a:buNone/>
              <a:defRPr sz="909"/>
            </a:lvl5pPr>
            <a:lvl6pPr marL="2315533" indent="0">
              <a:buNone/>
              <a:defRPr sz="909"/>
            </a:lvl6pPr>
            <a:lvl7pPr marL="2778640" indent="0">
              <a:buNone/>
              <a:defRPr sz="909"/>
            </a:lvl7pPr>
            <a:lvl8pPr marL="3241747" indent="0">
              <a:buNone/>
              <a:defRPr sz="909"/>
            </a:lvl8pPr>
            <a:lvl9pPr marL="3704853" indent="0">
              <a:buNone/>
              <a:defRPr sz="9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4"/>
            <a:ext cx="23164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4"/>
            <a:ext cx="170688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6213" rtl="0" eaLnBrk="1" latinLnBrk="0" hangingPunct="1">
        <a:spcBef>
          <a:spcPct val="0"/>
        </a:spcBef>
        <a:buNone/>
        <a:defRPr sz="4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330" indent="-347330" algn="l" defTabSz="926213" rtl="0" eaLnBrk="1" latinLnBrk="0" hangingPunct="1">
        <a:spcBef>
          <a:spcPct val="20000"/>
        </a:spcBef>
        <a:buFont typeface="Arial" pitchFamily="34" charset="0"/>
        <a:buChar char="•"/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752548" indent="-289442" algn="l" defTabSz="926213" rtl="0" eaLnBrk="1" latinLnBrk="0" hangingPunct="1">
        <a:spcBef>
          <a:spcPct val="20000"/>
        </a:spcBef>
        <a:buFont typeface="Arial" pitchFamily="34" charset="0"/>
        <a:buChar char="–"/>
        <a:defRPr sz="2818" kern="1200">
          <a:solidFill>
            <a:schemeClr val="tx1"/>
          </a:solidFill>
          <a:latin typeface="+mn-lt"/>
          <a:ea typeface="+mn-ea"/>
          <a:cs typeface="+mn-cs"/>
        </a:defRPr>
      </a:lvl2pPr>
      <a:lvl3pPr marL="115776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620873" indent="-231553" algn="l" defTabSz="92621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980" indent="-231553" algn="l" defTabSz="92621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86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0194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300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36407" indent="-231553" algn="l" defTabSz="92621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463106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2pPr>
      <a:lvl3pPr marL="92621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3pPr>
      <a:lvl4pPr marL="138932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4pPr>
      <a:lvl5pPr marL="185242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5pPr>
      <a:lvl6pPr marL="231553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6pPr>
      <a:lvl7pPr marL="2778640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7pPr>
      <a:lvl8pPr marL="3241747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8pPr>
      <a:lvl9pPr marL="3704853" algn="l" defTabSz="926213" rtl="0" eaLnBrk="1" latinLnBrk="0" hangingPunct="1">
        <a:defRPr sz="18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4441" y="5156828"/>
            <a:ext cx="5770759" cy="2947477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ucida Sans" panose="020B0602030504020204" pitchFamily="34" charset="0"/>
              </a:rPr>
              <a:t>This marsh front home offers quiet, tranquil living on </a:t>
            </a:r>
            <a:r>
              <a:rPr lang="en-US" sz="1400" dirty="0" err="1">
                <a:solidFill>
                  <a:schemeClr val="bg1"/>
                </a:solidFill>
                <a:latin typeface="Lucida Sans" panose="020B0602030504020204" pitchFamily="34" charset="0"/>
              </a:rPr>
              <a:t>Bohicket</a:t>
            </a:r>
            <a:r>
              <a:rPr lang="en-US" sz="1400" dirty="0">
                <a:solidFill>
                  <a:schemeClr val="bg1"/>
                </a:solidFill>
                <a:latin typeface="Lucida Sans" panose="020B0602030504020204" pitchFamily="34" charset="0"/>
              </a:rPr>
              <a:t> Creek, yet it is located only a few miles from Freshfields Village, </a:t>
            </a:r>
            <a:r>
              <a:rPr lang="en-US" sz="1400" dirty="0" err="1">
                <a:solidFill>
                  <a:schemeClr val="bg1"/>
                </a:solidFill>
                <a:latin typeface="Lucida Sans" panose="020B0602030504020204" pitchFamily="34" charset="0"/>
              </a:rPr>
              <a:t>Bohicket</a:t>
            </a:r>
            <a:r>
              <a:rPr lang="en-US" sz="1400" dirty="0">
                <a:solidFill>
                  <a:schemeClr val="bg1"/>
                </a:solidFill>
                <a:latin typeface="Lucida Sans" panose="020B0602030504020204" pitchFamily="34" charset="0"/>
              </a:rPr>
              <a:t> Marina, and </a:t>
            </a:r>
            <a:r>
              <a:rPr lang="en-US" sz="1400" dirty="0" err="1">
                <a:solidFill>
                  <a:schemeClr val="bg1"/>
                </a:solidFill>
                <a:latin typeface="Lucida Sans" panose="020B0602030504020204" pitchFamily="34" charset="0"/>
              </a:rPr>
              <a:t>Beachwalker</a:t>
            </a:r>
            <a:r>
              <a:rPr lang="en-US" sz="1400" dirty="0">
                <a:solidFill>
                  <a:schemeClr val="bg1"/>
                </a:solidFill>
                <a:latin typeface="Lucida Sans" panose="020B0602030504020204" pitchFamily="34" charset="0"/>
              </a:rPr>
              <a:t> County Park. Along with wonderful western long marsh views, the ranch home offers one-level living with a spacious master suite, wood-burning fireplace, fenced yard, and new outdoor deck. It has 4 bedrooms and 2.5 bathrooms and approximately 1900 square feet of living area on 3/4 of an acre. Enjoy the peace and quiet here as you watch the sunset and take in the gentle breeze coming off of </a:t>
            </a:r>
            <a:r>
              <a:rPr lang="en-US" sz="1400" dirty="0" err="1">
                <a:solidFill>
                  <a:schemeClr val="bg1"/>
                </a:solidFill>
                <a:latin typeface="Lucida Sans" panose="020B0602030504020204" pitchFamily="34" charset="0"/>
              </a:rPr>
              <a:t>Bohicket</a:t>
            </a:r>
            <a:r>
              <a:rPr lang="en-US" sz="1400" dirty="0">
                <a:solidFill>
                  <a:schemeClr val="bg1"/>
                </a:solidFill>
                <a:latin typeface="Lucida Sans" panose="020B0602030504020204" pitchFamily="34" charset="0"/>
              </a:rPr>
              <a:t> Creek.</a:t>
            </a:r>
          </a:p>
          <a:p>
            <a:endParaRPr lang="en-US" sz="1400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Lucida Sans" panose="020B0602030504020204" pitchFamily="34" charset="0"/>
              </a:rPr>
              <a:t>Take a virtual tour: https://my.matterport.com/show/?m=1KsrTRcSUPV</a:t>
            </a:r>
          </a:p>
        </p:txBody>
      </p:sp>
      <p:sp>
        <p:nvSpPr>
          <p:cNvPr id="4" name="Rectangle 3"/>
          <p:cNvSpPr/>
          <p:nvPr/>
        </p:nvSpPr>
        <p:spPr>
          <a:xfrm>
            <a:off x="1539741" y="4073713"/>
            <a:ext cx="57197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3175">
                  <a:noFill/>
                </a:ln>
                <a:solidFill>
                  <a:schemeClr val="bg1"/>
                </a:solidFill>
                <a:latin typeface="Lucida Sans" panose="020B0602030504020204" pitchFamily="34" charset="0"/>
              </a:rPr>
              <a:t>3590 Pumpkin Hill Road</a:t>
            </a:r>
          </a:p>
          <a:p>
            <a:pPr algn="ctr"/>
            <a:r>
              <a:rPr lang="en-US" sz="1600" b="1" dirty="0">
                <a:ln w="3175">
                  <a:noFill/>
                </a:ln>
                <a:solidFill>
                  <a:schemeClr val="bg1"/>
                </a:solidFill>
                <a:latin typeface="Lucida Sans" panose="020B0602030504020204" pitchFamily="34" charset="0"/>
              </a:rPr>
              <a:t>Hopkinson | Johns Island, SC 29455</a:t>
            </a:r>
          </a:p>
          <a:p>
            <a:pPr algn="ctr"/>
            <a:r>
              <a:rPr lang="en-US" sz="1600" b="1" dirty="0">
                <a:ln w="3175">
                  <a:noFill/>
                </a:ln>
                <a:solidFill>
                  <a:schemeClr val="bg1"/>
                </a:solidFill>
                <a:latin typeface="Lucida Sans" panose="020B0602030504020204" pitchFamily="34" charset="0"/>
              </a:rPr>
              <a:t>MLS# 21008309 | $549,000</a:t>
            </a:r>
            <a:endParaRPr lang="en-US" sz="1600" b="1" i="1" dirty="0">
              <a:ln w="3175">
                <a:noFill/>
              </a:ln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23992" y="8240748"/>
            <a:ext cx="4465055" cy="435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73" dirty="0">
                <a:solidFill>
                  <a:schemeClr val="bg1"/>
                </a:solidFill>
                <a:latin typeface="Lucida Sans" panose="020B0602030504020204" pitchFamily="34" charset="0"/>
              </a:rPr>
              <a:t>Lee Lindler</a:t>
            </a:r>
            <a:br>
              <a:rPr lang="en-US" sz="1273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US" sz="955" dirty="0">
                <a:solidFill>
                  <a:schemeClr val="bg1"/>
                </a:solidFill>
                <a:latin typeface="Lucida Sans" panose="020B0602030504020204" pitchFamily="34" charset="0"/>
              </a:rPr>
              <a:t>Cell (843) 637-0803 | lee@akersellis.com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3611" y="8827888"/>
            <a:ext cx="7065815" cy="31611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en-US" sz="727" dirty="0">
                <a:solidFill>
                  <a:schemeClr val="bg1"/>
                </a:solidFill>
                <a:latin typeface="Lucida Sans" panose="020B0602030504020204" pitchFamily="34" charset="0"/>
              </a:rPr>
              <a:t>Akers Ellis Real Estate LLC | 3730 Bohicket Road, Suite 5 | Johns Island, SC 29455</a:t>
            </a:r>
            <a:br>
              <a:rPr lang="en-US" sz="727" dirty="0">
                <a:solidFill>
                  <a:schemeClr val="bg1"/>
                </a:solidFill>
                <a:latin typeface="Lucida Sans" panose="020B0602030504020204" pitchFamily="34" charset="0"/>
              </a:rPr>
            </a:br>
            <a:r>
              <a:rPr lang="en-US" sz="727" dirty="0">
                <a:solidFill>
                  <a:schemeClr val="bg1"/>
                </a:solidFill>
                <a:latin typeface="Lucida Sans" panose="020B0602030504020204" pitchFamily="34" charset="0"/>
              </a:rPr>
              <a:t>akersellis.com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5644" y="8219119"/>
            <a:ext cx="817192" cy="84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47" y="8419938"/>
            <a:ext cx="1245178" cy="444315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1" y="76200"/>
            <a:ext cx="5714999" cy="959047"/>
          </a:xfrm>
          <a:ln>
            <a:noFill/>
          </a:ln>
          <a:effectLst/>
        </p:spPr>
        <p:txBody>
          <a:bodyPr anchor="t">
            <a:noAutofit/>
          </a:bodyPr>
          <a:lstStyle/>
          <a:p>
            <a:r>
              <a:rPr lang="en-US" sz="1909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Sans" panose="020B0602030504020204" pitchFamily="34" charset="0"/>
              </a:rPr>
              <a:t>Tranquil Marsh Front Living</a:t>
            </a:r>
            <a:endParaRPr lang="en-US" sz="1909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ucida Sans" panose="020B0602030504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2192" y="78105"/>
            <a:ext cx="5714999" cy="380504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67" y="1092921"/>
            <a:ext cx="1368742" cy="912495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10" y="4141395"/>
            <a:ext cx="1366899" cy="91186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10" y="78105"/>
            <a:ext cx="1366899" cy="911379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09" y="7191095"/>
            <a:ext cx="1371600" cy="91321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09" y="2108853"/>
            <a:ext cx="1371600" cy="913805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09" y="5156692"/>
            <a:ext cx="1370586" cy="91313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05" y="3126095"/>
            <a:ext cx="1366904" cy="911863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09" y="6173259"/>
            <a:ext cx="1371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11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183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Sans</vt:lpstr>
      <vt:lpstr>Office Theme</vt:lpstr>
      <vt:lpstr>Tranquil Marsh Front Living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61</cp:revision>
  <dcterms:created xsi:type="dcterms:W3CDTF">2006-08-16T00:00:00Z</dcterms:created>
  <dcterms:modified xsi:type="dcterms:W3CDTF">2021-04-21T11:46:12Z</dcterms:modified>
</cp:coreProperties>
</file>