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3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179915" y="7852479"/>
            <a:ext cx="7414870" cy="1952984"/>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582930" y="2346960"/>
            <a:ext cx="6606540" cy="2610825"/>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65860" y="5215468"/>
            <a:ext cx="5440680" cy="2160693"/>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grpSp>
        <p:nvGrpSpPr>
          <p:cNvPr id="15" name="Group 14"/>
          <p:cNvGrpSpPr>
            <a:grpSpLocks noChangeAspect="1"/>
          </p:cNvGrpSpPr>
          <p:nvPr/>
        </p:nvGrpSpPr>
        <p:grpSpPr bwMode="hidden">
          <a:xfrm>
            <a:off x="179915" y="1047480"/>
            <a:ext cx="7414870" cy="1952984"/>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5634990" y="2123441"/>
            <a:ext cx="1748790" cy="6581422"/>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388620" y="2123440"/>
            <a:ext cx="5116830" cy="6581423"/>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194310" y="335280"/>
            <a:ext cx="7391552" cy="694700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5140323" y="6165268"/>
            <a:ext cx="2444965" cy="1047238"/>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226422" y="5977092"/>
            <a:ext cx="4712838" cy="1246869"/>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404419" y="5995091"/>
            <a:ext cx="4647783" cy="1135599"/>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4768066" y="5975456"/>
            <a:ext cx="2811800" cy="955605"/>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179915" y="5952547"/>
            <a:ext cx="7414870" cy="1950482"/>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586527" y="3613221"/>
            <a:ext cx="6606540" cy="22352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162260" y="2108258"/>
            <a:ext cx="5455074" cy="1378375"/>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575157"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3948379" y="3929482"/>
            <a:ext cx="3248863" cy="505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75158" y="3927900"/>
            <a:ext cx="3248863" cy="938318"/>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75733" y="5029201"/>
            <a:ext cx="3247047"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50970" y="3927899"/>
            <a:ext cx="3248863" cy="938318"/>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1" y="5029201"/>
            <a:ext cx="3248863" cy="3955839"/>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179915" y="1047480"/>
            <a:ext cx="7414870" cy="1950482"/>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2092147"/>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4" name="Text Placeholder 3"/>
          <p:cNvSpPr>
            <a:spLocks noGrp="1"/>
          </p:cNvSpPr>
          <p:nvPr>
            <p:ph type="body" sz="half" idx="2"/>
          </p:nvPr>
        </p:nvSpPr>
        <p:spPr>
          <a:xfrm>
            <a:off x="777240" y="5252721"/>
            <a:ext cx="2849880" cy="2794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179915" y="1047480"/>
            <a:ext cx="7414870" cy="1952984"/>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777240" y="3352800"/>
            <a:ext cx="2849880" cy="1837334"/>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3954168" y="2682240"/>
            <a:ext cx="3318465" cy="5588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194310" y="335280"/>
            <a:ext cx="7391552" cy="88513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179915" y="7852479"/>
            <a:ext cx="7414870" cy="1952984"/>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143032" y="496712"/>
            <a:ext cx="3240748" cy="3563903"/>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138083" y="4085449"/>
            <a:ext cx="3245697" cy="3551485"/>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a:off x="712470" y="2011680"/>
            <a:ext cx="3031236" cy="4291584"/>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194310" y="335280"/>
            <a:ext cx="7391552" cy="3621024"/>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179915" y="2463162"/>
            <a:ext cx="7414870" cy="1950482"/>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388620" y="496215"/>
            <a:ext cx="6995160" cy="183733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4389121" y="9166908"/>
            <a:ext cx="3218687" cy="535517"/>
          </a:xfrm>
          <a:prstGeom prst="rect">
            <a:avLst/>
          </a:prstGeom>
        </p:spPr>
        <p:txBody>
          <a:bodyPr vert="horz" lIns="91440" tIns="45720" rIns="91440" bIns="45720" rtlCol="0" anchor="ctr"/>
          <a:lstStyle>
            <a:lvl1pPr algn="r">
              <a:defRPr sz="1000">
                <a:solidFill>
                  <a:schemeClr val="tx2"/>
                </a:solidFill>
              </a:defRPr>
            </a:lvl1pPr>
          </a:lstStyle>
          <a:p>
            <a:fld id="{1D8BD707-D9CF-40AE-B4C6-C98DA3205C09}" type="datetimeFigureOut">
              <a:rPr lang="en-US" smtClean="0"/>
              <a:pPr/>
              <a:t>10/24/2018</a:t>
            </a:fld>
            <a:endParaRPr lang="en-US"/>
          </a:p>
        </p:txBody>
      </p:sp>
      <p:sp>
        <p:nvSpPr>
          <p:cNvPr id="5" name="Footer Placeholder 4"/>
          <p:cNvSpPr>
            <a:spLocks noGrp="1"/>
          </p:cNvSpPr>
          <p:nvPr>
            <p:ph type="ftr" sz="quarter" idx="3"/>
          </p:nvPr>
        </p:nvSpPr>
        <p:spPr>
          <a:xfrm>
            <a:off x="164593" y="9166908"/>
            <a:ext cx="3218687" cy="535517"/>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392425" y="9166906"/>
            <a:ext cx="987552" cy="535517"/>
          </a:xfrm>
          <a:prstGeom prst="rect">
            <a:avLst/>
          </a:prstGeom>
        </p:spPr>
        <p:txBody>
          <a:bodyPr vert="horz" lIns="91440" tIns="45720" rIns="91440" bIns="45720" rtlCol="0" anchor="ctr"/>
          <a:lstStyle>
            <a:lvl1pPr algn="ctr">
              <a:defRPr sz="1000">
                <a:solidFill>
                  <a:schemeClr val="tx2"/>
                </a:solidFill>
              </a:defRPr>
            </a:lvl1pPr>
          </a:lstStyle>
          <a:p>
            <a:fld id="{B6F15528-21DE-4FAA-801E-634DDDAF4B2B}" type="slidenum">
              <a:rPr lang="en-US" smtClean="0"/>
              <a:pPr/>
              <a:t>‹#›</a:t>
            </a:fld>
            <a:endParaRPr lang="en-US"/>
          </a:p>
        </p:txBody>
      </p:sp>
      <p:sp>
        <p:nvSpPr>
          <p:cNvPr id="3" name="Text Placeholder 2"/>
          <p:cNvSpPr>
            <a:spLocks noGrp="1"/>
          </p:cNvSpPr>
          <p:nvPr>
            <p:ph type="body" idx="1"/>
          </p:nvPr>
        </p:nvSpPr>
        <p:spPr>
          <a:xfrm>
            <a:off x="741257" y="3924018"/>
            <a:ext cx="6297083" cy="506102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304799"/>
            <a:ext cx="7772400" cy="609601"/>
          </a:xfrm>
        </p:spPr>
        <p:txBody>
          <a:bodyPr anchor="t">
            <a:noAutofit/>
          </a:bodyPr>
          <a:lstStyle/>
          <a:p>
            <a:r>
              <a:rPr lang="en-US" sz="4000" dirty="0"/>
              <a:t>INCREDIBLE OPPORTUNITY!</a:t>
            </a:r>
            <a:endParaRPr lang="en-US" sz="3200" spc="300" dirty="0">
              <a:ln w="10160">
                <a:noFill/>
                <a:prstDash val="solid"/>
              </a:ln>
              <a:solidFill>
                <a:srgbClr val="0070C0"/>
              </a:solidFill>
              <a:effectLst>
                <a:outerShdw blurRad="38100" dist="38100" dir="2700000" algn="tl">
                  <a:srgbClr val="000000">
                    <a:alpha val="43137"/>
                  </a:srgbClr>
                </a:outerShdw>
              </a:effectLst>
            </a:endParaRP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1551" y="8570437"/>
            <a:ext cx="953905" cy="1362722"/>
          </a:xfrm>
          <a:prstGeom prst="roundRect">
            <a:avLst/>
          </a:prstGeom>
          <a:noFill/>
          <a:ln>
            <a:solidFill>
              <a:schemeClr val="bg1"/>
            </a:solidFill>
          </a:ln>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6640" y="9273570"/>
            <a:ext cx="1349159" cy="577082"/>
          </a:xfrm>
          <a:prstGeom prst="rect">
            <a:avLst/>
          </a:prstGeom>
        </p:spPr>
      </p:pic>
      <p:sp>
        <p:nvSpPr>
          <p:cNvPr id="7" name="Rectangle 6"/>
          <p:cNvSpPr/>
          <p:nvPr/>
        </p:nvSpPr>
        <p:spPr>
          <a:xfrm>
            <a:off x="3581400" y="9796790"/>
            <a:ext cx="4191000" cy="261610"/>
          </a:xfrm>
          <a:prstGeom prst="rect">
            <a:avLst/>
          </a:prstGeom>
        </p:spPr>
        <p:txBody>
          <a:bodyPr wrap="square">
            <a:spAutoFit/>
          </a:bodyPr>
          <a:lstStyle/>
          <a:p>
            <a:pPr algn="r"/>
            <a:r>
              <a:rPr lang="en-US" sz="1100" dirty="0">
                <a:solidFill>
                  <a:schemeClr val="accent5">
                    <a:lumMod val="50000"/>
                  </a:schemeClr>
                </a:solidFill>
              </a:rPr>
              <a:t>RE/MAX Pro Realty, 9209 University Blvd, Charleston, SC 29406</a:t>
            </a:r>
          </a:p>
        </p:txBody>
      </p:sp>
      <p:sp>
        <p:nvSpPr>
          <p:cNvPr id="8" name="Rectangle 7"/>
          <p:cNvSpPr/>
          <p:nvPr/>
        </p:nvSpPr>
        <p:spPr>
          <a:xfrm>
            <a:off x="1333500" y="8574690"/>
            <a:ext cx="3390900" cy="1292662"/>
          </a:xfrm>
          <a:prstGeom prst="rect">
            <a:avLst/>
          </a:prstGeom>
        </p:spPr>
        <p:txBody>
          <a:bodyPr wrap="square">
            <a:spAutoFit/>
          </a:bodyPr>
          <a:lstStyle/>
          <a:p>
            <a:r>
              <a:rPr lang="en-US" sz="1800" b="1" dirty="0">
                <a:solidFill>
                  <a:schemeClr val="accent5">
                    <a:lumMod val="50000"/>
                  </a:schemeClr>
                </a:solidFill>
              </a:rPr>
              <a:t>William R Everett, Jr</a:t>
            </a:r>
          </a:p>
          <a:p>
            <a:endParaRPr lang="en-US" sz="1800" i="1" dirty="0">
              <a:solidFill>
                <a:schemeClr val="accent5">
                  <a:lumMod val="50000"/>
                </a:schemeClr>
              </a:solidFill>
            </a:endParaRPr>
          </a:p>
          <a:p>
            <a:r>
              <a:rPr lang="en-US" sz="1400" dirty="0">
                <a:solidFill>
                  <a:schemeClr val="accent5">
                    <a:lumMod val="50000"/>
                  </a:schemeClr>
                </a:solidFill>
              </a:rPr>
              <a:t>(843) 693-8539– C</a:t>
            </a:r>
            <a:br>
              <a:rPr lang="en-US" sz="1400" dirty="0">
                <a:solidFill>
                  <a:schemeClr val="accent5">
                    <a:lumMod val="50000"/>
                  </a:schemeClr>
                </a:solidFill>
              </a:rPr>
            </a:br>
            <a:r>
              <a:rPr lang="en-US" sz="1400" dirty="0">
                <a:solidFill>
                  <a:schemeClr val="accent5">
                    <a:lumMod val="50000"/>
                  </a:schemeClr>
                </a:solidFill>
              </a:rPr>
              <a:t>(843) 576-2701 – O</a:t>
            </a:r>
          </a:p>
          <a:p>
            <a:r>
              <a:rPr lang="en-US" sz="1400" dirty="0">
                <a:solidFill>
                  <a:schemeClr val="accent5">
                    <a:lumMod val="50000"/>
                  </a:schemeClr>
                </a:solidFill>
              </a:rPr>
              <a:t>bill@theeverettgroup.net</a:t>
            </a: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080" y="990489"/>
            <a:ext cx="3697320" cy="2575781"/>
          </a:xfrm>
          <a:prstGeom prst="roundRect">
            <a:avLst/>
          </a:prstGeom>
          <a:ln>
            <a:noFill/>
          </a:ln>
          <a:effectLst>
            <a:outerShdw blurRad="292100" dist="139700" dir="2700000" algn="tl" rotWithShape="0">
              <a:srgbClr val="333333">
                <a:alpha val="65000"/>
              </a:srgbClr>
            </a:outerShdw>
          </a:effectLst>
        </p:spPr>
      </p:pic>
      <p:sp>
        <p:nvSpPr>
          <p:cNvPr id="9" name="Title 1"/>
          <p:cNvSpPr txBox="1">
            <a:spLocks/>
          </p:cNvSpPr>
          <p:nvPr/>
        </p:nvSpPr>
        <p:spPr>
          <a:xfrm>
            <a:off x="3779736" y="975360"/>
            <a:ext cx="3725963" cy="2559296"/>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r"/>
            <a:r>
              <a:rPr lang="en-US" sz="2700" dirty="0">
                <a:ln w="18415" cmpd="sng">
                  <a:solidFill>
                    <a:srgbClr val="FFFFFF"/>
                  </a:solidFill>
                  <a:prstDash val="solid"/>
                </a:ln>
                <a:effectLst>
                  <a:outerShdw blurRad="63500" dir="3600000" algn="tl" rotWithShape="0">
                    <a:srgbClr val="000000">
                      <a:alpha val="70000"/>
                    </a:srgbClr>
                  </a:outerShdw>
                </a:effectLst>
              </a:rPr>
              <a:t>3594 Franklin Tower Dr</a:t>
            </a:r>
          </a:p>
          <a:p>
            <a:pPr algn="r"/>
            <a:endParaRPr lang="en-US" sz="2400" dirty="0">
              <a:ln w="18415" cmpd="sng">
                <a:solidFill>
                  <a:srgbClr val="FFFFFF"/>
                </a:solidFill>
                <a:prstDash val="solid"/>
              </a:ln>
              <a:effectLst>
                <a:outerShdw blurRad="63500" dir="3600000" algn="tl" rotWithShape="0">
                  <a:srgbClr val="000000">
                    <a:alpha val="70000"/>
                  </a:srgbClr>
                </a:outerShdw>
              </a:effectLst>
            </a:endParaRPr>
          </a:p>
          <a:p>
            <a:pPr algn="r"/>
            <a:r>
              <a:rPr lang="en-US" sz="2400" dirty="0" err="1">
                <a:ln w="18415" cmpd="sng">
                  <a:solidFill>
                    <a:srgbClr val="FFFFFF"/>
                  </a:solidFill>
                  <a:prstDash val="solid"/>
                </a:ln>
                <a:effectLst>
                  <a:outerShdw blurRad="63500" dir="3600000" algn="tl" rotWithShape="0">
                    <a:srgbClr val="000000">
                      <a:alpha val="70000"/>
                    </a:srgbClr>
                  </a:outerShdw>
                </a:effectLst>
              </a:rPr>
              <a:t>Lieben</a:t>
            </a:r>
            <a:r>
              <a:rPr lang="en-US" sz="2400" dirty="0">
                <a:ln w="18415" cmpd="sng">
                  <a:solidFill>
                    <a:srgbClr val="FFFFFF"/>
                  </a:solidFill>
                  <a:prstDash val="solid"/>
                </a:ln>
                <a:effectLst>
                  <a:outerShdw blurRad="63500" dir="3600000" algn="tl" rotWithShape="0">
                    <a:srgbClr val="000000">
                      <a:alpha val="70000"/>
                    </a:srgbClr>
                  </a:outerShdw>
                </a:effectLst>
              </a:rPr>
              <a:t> Park</a:t>
            </a:r>
          </a:p>
          <a:p>
            <a:pPr algn="r"/>
            <a:r>
              <a:rPr lang="en-US" sz="2400" dirty="0">
                <a:ln w="18415" cmpd="sng">
                  <a:solidFill>
                    <a:srgbClr val="FFFFFF"/>
                  </a:solidFill>
                  <a:prstDash val="solid"/>
                </a:ln>
                <a:effectLst>
                  <a:outerShdw blurRad="63500" dir="3600000" algn="tl" rotWithShape="0">
                    <a:srgbClr val="000000">
                      <a:alpha val="70000"/>
                    </a:srgbClr>
                  </a:outerShdw>
                </a:effectLst>
              </a:rPr>
              <a:t>Mt Pleasant, SC 29466</a:t>
            </a:r>
          </a:p>
          <a:p>
            <a:pPr algn="r"/>
            <a:r>
              <a:rPr lang="en-US" sz="2400" dirty="0">
                <a:ln w="18415" cmpd="sng">
                  <a:solidFill>
                    <a:srgbClr val="FFFFFF"/>
                  </a:solidFill>
                  <a:prstDash val="solid"/>
                </a:ln>
                <a:effectLst>
                  <a:outerShdw blurRad="63500" dir="3600000" algn="tl" rotWithShape="0">
                    <a:srgbClr val="000000">
                      <a:alpha val="70000"/>
                    </a:srgbClr>
                  </a:outerShdw>
                </a:effectLst>
              </a:rPr>
              <a:t>MLS# 18026657</a:t>
            </a:r>
          </a:p>
          <a:p>
            <a:pPr algn="r"/>
            <a:r>
              <a:rPr lang="en-US" sz="2400">
                <a:ln w="18415" cmpd="sng">
                  <a:solidFill>
                    <a:srgbClr val="FFFFFF"/>
                  </a:solidFill>
                  <a:prstDash val="solid"/>
                </a:ln>
                <a:effectLst>
                  <a:outerShdw blurRad="63500" dir="3600000" algn="tl" rotWithShape="0">
                    <a:srgbClr val="000000">
                      <a:alpha val="70000"/>
                    </a:srgbClr>
                  </a:outerShdw>
                </a:effectLst>
              </a:rPr>
              <a:t>$372,900</a:t>
            </a:r>
            <a:endParaRPr lang="en-US" sz="2400" dirty="0">
              <a:ln w="18415" cmpd="sng">
                <a:solidFill>
                  <a:srgbClr val="FFFFFF"/>
                </a:solidFill>
                <a:prstDash val="solid"/>
              </a:ln>
              <a:effectLst>
                <a:outerShdw blurRad="63500" dir="3600000" algn="tl" rotWithShape="0">
                  <a:srgbClr val="000000">
                    <a:alpha val="70000"/>
                  </a:srgbClr>
                </a:outerShdw>
              </a:effectLst>
            </a:endParaRPr>
          </a:p>
        </p:txBody>
      </p:sp>
      <p:pic>
        <p:nvPicPr>
          <p:cNvPr id="14" name="Picture 13"/>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36640" y="8173014"/>
            <a:ext cx="1371600" cy="914400"/>
          </a:xfrm>
          <a:prstGeom prst="roundRect">
            <a:avLst/>
          </a:prstGeom>
          <a:ln>
            <a:noFill/>
          </a:ln>
          <a:effectLst>
            <a:outerShdw blurRad="190500" algn="tl" rotWithShape="0">
              <a:srgbClr val="000000">
                <a:alpha val="70000"/>
              </a:srgbClr>
            </a:outerShdw>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36640" y="5957089"/>
            <a:ext cx="1371600" cy="914400"/>
          </a:xfrm>
          <a:prstGeom prst="roundRect">
            <a:avLst/>
          </a:prstGeom>
          <a:ln>
            <a:noFill/>
          </a:ln>
          <a:effectLst>
            <a:outerShdw blurRad="190500" algn="tl" rotWithShape="0">
              <a:srgbClr val="000000">
                <a:alpha val="70000"/>
              </a:srgbClr>
            </a:outerShdw>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36640" y="3741163"/>
            <a:ext cx="1371600" cy="914400"/>
          </a:xfrm>
          <a:prstGeom prst="roundRect">
            <a:avLst/>
          </a:prstGeom>
          <a:ln>
            <a:noFill/>
          </a:ln>
          <a:effectLst>
            <a:outerShdw blurRad="190500" algn="tl" rotWithShape="0">
              <a:srgbClr val="000000">
                <a:alpha val="70000"/>
              </a:srgbClr>
            </a:outerShdw>
          </a:effectLst>
        </p:spPr>
      </p:pic>
      <p:pic>
        <p:nvPicPr>
          <p:cNvPr id="17" name="Picture 16"/>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136640" y="4849126"/>
            <a:ext cx="1371600" cy="914400"/>
          </a:xfrm>
          <a:prstGeom prst="roundRect">
            <a:avLst/>
          </a:prstGeom>
          <a:ln>
            <a:noFill/>
          </a:ln>
          <a:effectLst>
            <a:outerShdw blurRad="190500" algn="tl" rotWithShape="0">
              <a:srgbClr val="000000">
                <a:alpha val="70000"/>
              </a:srgbClr>
            </a:outerShdw>
          </a:effectLst>
        </p:spPr>
      </p:pic>
      <p:sp>
        <p:nvSpPr>
          <p:cNvPr id="3" name="Subtitle 2"/>
          <p:cNvSpPr>
            <a:spLocks noGrp="1"/>
          </p:cNvSpPr>
          <p:nvPr>
            <p:ph type="subTitle" idx="1"/>
          </p:nvPr>
        </p:nvSpPr>
        <p:spPr>
          <a:xfrm>
            <a:off x="197953" y="3642360"/>
            <a:ext cx="5904077" cy="4339606"/>
          </a:xfrm>
        </p:spPr>
        <p:txBody>
          <a:bodyPr anchor="ctr">
            <a:noAutofit/>
          </a:bodyPr>
          <a:lstStyle/>
          <a:p>
            <a:r>
              <a:rPr lang="en-US" sz="1200" dirty="0">
                <a:solidFill>
                  <a:srgbClr val="000000"/>
                </a:solidFill>
              </a:rPr>
              <a:t>This Remarkable fully detached two story home is situated on a quiet tree lined street and is surrounded by a large landscaped fenced yard. This Amazing home with beautiful wood/laminate flooring and distinctive lighting and fans throughout has three large bedrooms upstairs including the spacious master bedroom suite offering a huge walk-in closet, smooth ceilings, large private master bathroom with double vanities, a separate shower and relaxing soaking tub, the large loft room is perfect for an office, game of play room. </a:t>
            </a:r>
          </a:p>
          <a:p>
            <a:r>
              <a:rPr lang="en-US" sz="1200" dirty="0">
                <a:solidFill>
                  <a:srgbClr val="000000"/>
                </a:solidFill>
              </a:rPr>
              <a:t>There are several large rooms with 9 ft smooth ceilings on the main floor including the bright gathering room offering distinctive ceiling fans, huge windows that allows natural lighting to fill the room, the elegant formal dining is appointed with the selected wood/laminate flooring and is perfect for formal dining and entertaining, the large family-size eat-in kitchen with 9 ft smooth ceilings and modern plumbing fixtures offer solid granite counter tops, crafted 42 inch wood cabinets, stylish lighting, stainless appliances including the gas stove, microwave and dishwasher. There is a French door walk-out to the large, private back yard that includes an oversized patio that is perfect for relaxing and outside entertaining. </a:t>
            </a:r>
          </a:p>
          <a:p>
            <a:r>
              <a:rPr lang="en-US" sz="1200" dirty="0">
                <a:solidFill>
                  <a:srgbClr val="000000"/>
                </a:solidFill>
              </a:rPr>
              <a:t>A pre-listing appraisal and pre-listing home inspection is available upon request. The location of this Awesome home allows the school age children to attend the highly recommended Carolina Park schools. Don't miss this "Beautiful Home". Opportunity Knocks, Bring Your Checkbook! Age, </a:t>
            </a:r>
            <a:r>
              <a:rPr lang="en-US" sz="1200" dirty="0" err="1">
                <a:solidFill>
                  <a:srgbClr val="000000"/>
                </a:solidFill>
              </a:rPr>
              <a:t>sqft</a:t>
            </a:r>
            <a:r>
              <a:rPr lang="en-US" sz="1200" dirty="0">
                <a:solidFill>
                  <a:srgbClr val="000000"/>
                </a:solidFill>
              </a:rPr>
              <a:t>., schools, taxes and acreage are approximate, prospective buyer is to verify any and all information deemed necessary.</a:t>
            </a:r>
          </a:p>
        </p:txBody>
      </p:sp>
      <p:pic>
        <p:nvPicPr>
          <p:cNvPr id="18" name="Picture 17"/>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136640" y="7065052"/>
            <a:ext cx="1371600" cy="914400"/>
          </a:xfrm>
          <a:prstGeom prst="roundRect">
            <a:avLst/>
          </a:prstGeom>
          <a:ln>
            <a:noFill/>
          </a:ln>
          <a:effectLst>
            <a:outerShdw blurRad="190500" algn="tl" rotWithShape="0">
              <a:srgbClr val="000000">
                <a:alpha val="70000"/>
              </a:srgbClr>
            </a:outerShdw>
          </a:effectLst>
        </p:spPr>
      </p:pic>
      <p:sp>
        <p:nvSpPr>
          <p:cNvPr id="4" name="Rectangle 3"/>
          <p:cNvSpPr/>
          <p:nvPr/>
        </p:nvSpPr>
        <p:spPr>
          <a:xfrm>
            <a:off x="-4012611" y="914400"/>
            <a:ext cx="3745910" cy="615553"/>
          </a:xfrm>
          <a:prstGeom prst="rect">
            <a:avLst/>
          </a:prstGeom>
        </p:spPr>
        <p:txBody>
          <a:bodyPr wrap="square">
            <a:spAutoFit/>
          </a:bodyPr>
          <a:lstStyle/>
          <a:p>
            <a:pPr algn="ctr"/>
            <a:r>
              <a:rPr lang="en-US" dirty="0">
                <a:ln w="18415" cmpd="sng">
                  <a:noFill/>
                  <a:prstDash val="solid"/>
                </a:ln>
                <a:solidFill>
                  <a:srgbClr val="C00000"/>
                </a:solidFill>
                <a:effectLst>
                  <a:outerShdw blurRad="63500" dir="3600000" algn="tl" rotWithShape="0">
                    <a:srgbClr val="000000">
                      <a:alpha val="70000"/>
                    </a:srgbClr>
                  </a:outerShdw>
                </a:effectLst>
              </a:rPr>
              <a:t>$15,000 Agent Bonus</a:t>
            </a:r>
          </a:p>
          <a:p>
            <a:pPr algn="ctr"/>
            <a:r>
              <a:rPr lang="en-US" sz="1400" i="1" dirty="0">
                <a:ln w="18415" cmpd="sng">
                  <a:noFill/>
                  <a:prstDash val="solid"/>
                </a:ln>
                <a:solidFill>
                  <a:srgbClr val="C00000"/>
                </a:solidFill>
                <a:effectLst>
                  <a:outerShdw blurRad="63500" dir="3600000" algn="tl" rotWithShape="0">
                    <a:srgbClr val="000000">
                      <a:alpha val="70000"/>
                    </a:srgbClr>
                  </a:outerShdw>
                </a:effectLst>
              </a:rPr>
              <a:t>with ratified contract by 4/15/18</a:t>
            </a:r>
            <a:endParaRPr lang="en-US" sz="1800" i="1" dirty="0">
              <a:ln w="18415" cmpd="sng">
                <a:noFill/>
                <a:prstDash val="solid"/>
              </a:ln>
              <a:solidFill>
                <a:srgbClr val="C00000"/>
              </a:solidFill>
            </a:endParaRPr>
          </a:p>
        </p:txBody>
      </p:sp>
      <p:sp>
        <p:nvSpPr>
          <p:cNvPr id="11" name="Rectangle 10">
            <a:extLst>
              <a:ext uri="{FF2B5EF4-FFF2-40B4-BE49-F238E27FC236}">
                <a16:creationId xmlns:a16="http://schemas.microsoft.com/office/drawing/2014/main" id="{CB0FA995-A521-4DBA-9C59-730AE71FC70D}"/>
              </a:ext>
            </a:extLst>
          </p:cNvPr>
          <p:cNvSpPr/>
          <p:nvPr/>
        </p:nvSpPr>
        <p:spPr>
          <a:xfrm>
            <a:off x="265080" y="2673718"/>
            <a:ext cx="3697320" cy="892552"/>
          </a:xfrm>
          <a:prstGeom prst="rect">
            <a:avLst/>
          </a:prstGeom>
        </p:spPr>
        <p:txBody>
          <a:bodyPr wrap="square">
            <a:spAutoFit/>
          </a:bodyPr>
          <a:lstStyle/>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$12,100 Under</a:t>
            </a:r>
          </a:p>
          <a:p>
            <a:pPr algn="ctr"/>
            <a:r>
              <a:rPr lang="en-US" sz="2600" i="1" dirty="0">
                <a:ln w="3175" cmpd="sng">
                  <a:solidFill>
                    <a:srgbClr val="000000"/>
                  </a:solidFill>
                  <a:prstDash val="solid"/>
                </a:ln>
                <a:solidFill>
                  <a:srgbClr val="FFFF00"/>
                </a:solidFill>
                <a:effectLst>
                  <a:outerShdw blurRad="63500" dir="3600000" algn="tl" rotWithShape="0">
                    <a:srgbClr val="000000">
                      <a:alpha val="70000"/>
                    </a:srgbClr>
                  </a:outerShdw>
                </a:effectLst>
              </a:rPr>
              <a:t>Recent Appraised Value</a:t>
            </a:r>
          </a:p>
        </p:txBody>
      </p:sp>
    </p:spTree>
    <p:extLst>
      <p:ext uri="{BB962C8B-B14F-4D97-AF65-F5344CB8AC3E}">
        <p14:creationId xmlns:p14="http://schemas.microsoft.com/office/powerpoint/2010/main" val="11027493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251</TotalTime>
  <Words>344</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Candara</vt:lpstr>
      <vt:lpstr>Symbol</vt:lpstr>
      <vt:lpstr>Waveform</vt:lpstr>
      <vt:lpstr>INCREDIBLE OPPORTUNITY!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CLASSIC RANCH PRICED UNDER $90,000!</dc:title>
  <dc:creator>CVH360</dc:creator>
  <cp:lastModifiedBy>A. Thomas Price</cp:lastModifiedBy>
  <cp:revision>46</cp:revision>
  <dcterms:created xsi:type="dcterms:W3CDTF">2006-08-16T00:00:00Z</dcterms:created>
  <dcterms:modified xsi:type="dcterms:W3CDTF">2018-10-24T11:48:43Z</dcterms:modified>
</cp:coreProperties>
</file>