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11/7/2017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11/7/2017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0400" y="913768"/>
            <a:ext cx="4279052" cy="3209290"/>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718" y="4123059"/>
            <a:ext cx="7316917" cy="3451378"/>
          </a:xfrm>
        </p:spPr>
        <p:txBody>
          <a:bodyPr anchor="ctr">
            <a:noAutofit/>
          </a:bodyPr>
          <a:lstStyle/>
          <a:p>
            <a:r>
              <a:rPr lang="en-US" sz="1300" dirty="0">
                <a:solidFill>
                  <a:schemeClr val="tx2">
                    <a:lumMod val="75000"/>
                  </a:schemeClr>
                </a:solidFill>
                <a:latin typeface="Trebuchet MS" panose="020B0603020202020204" pitchFamily="34" charset="0"/>
              </a:rPr>
              <a:t>PRICE REDUCED $$ ONE OF THE LARGEST 4BR, 2.5 BA DESIGNS INCLUDING LOFT, SCREEN PORCH AND 2 CAR GARAGE, Living Room, Dining room, Family room with gas log fireplace, large open kitchen with breakfast and huge Master Suite. </a:t>
            </a:r>
          </a:p>
          <a:p>
            <a:endParaRPr lang="en-US" sz="1300" dirty="0">
              <a:solidFill>
                <a:schemeClr val="tx2">
                  <a:lumMod val="75000"/>
                </a:schemeClr>
              </a:solidFill>
              <a:latin typeface="Trebuchet MS" panose="020B0603020202020204" pitchFamily="34" charset="0"/>
            </a:endParaRPr>
          </a:p>
          <a:p>
            <a:r>
              <a:rPr lang="en-US" sz="1300" dirty="0">
                <a:solidFill>
                  <a:schemeClr val="tx2">
                    <a:lumMod val="75000"/>
                  </a:schemeClr>
                </a:solidFill>
                <a:latin typeface="Trebuchet MS" panose="020B0603020202020204" pitchFamily="34" charset="0"/>
              </a:rPr>
              <a:t>Home has lots of extras such as beautiful hardwood flooring on first level, 42" cherry cabinets, granite counter tops and stainless appliances and gas range in kitchen, deluxe master bath with garden tub and separate shower and double vanity. </a:t>
            </a:r>
          </a:p>
          <a:p>
            <a:endParaRPr lang="en-US" sz="1300" dirty="0">
              <a:solidFill>
                <a:schemeClr val="tx2">
                  <a:lumMod val="75000"/>
                </a:schemeClr>
              </a:solidFill>
              <a:latin typeface="Trebuchet MS" panose="020B0603020202020204" pitchFamily="34" charset="0"/>
            </a:endParaRPr>
          </a:p>
          <a:p>
            <a:r>
              <a:rPr lang="en-US" sz="1300" dirty="0">
                <a:solidFill>
                  <a:schemeClr val="tx2">
                    <a:lumMod val="75000"/>
                  </a:schemeClr>
                </a:solidFill>
                <a:latin typeface="Trebuchet MS" panose="020B0603020202020204" pitchFamily="34" charset="0"/>
              </a:rPr>
              <a:t>Home comes with gas log fireplace, </a:t>
            </a:r>
            <a:r>
              <a:rPr lang="en-US" sz="1300" dirty="0" err="1">
                <a:solidFill>
                  <a:schemeClr val="tx2">
                    <a:lumMod val="75000"/>
                  </a:schemeClr>
                </a:solidFill>
                <a:latin typeface="Trebuchet MS" panose="020B0603020202020204" pitchFamily="34" charset="0"/>
              </a:rPr>
              <a:t>tankless</a:t>
            </a:r>
            <a:r>
              <a:rPr lang="en-US" sz="1300" dirty="0">
                <a:solidFill>
                  <a:schemeClr val="tx2">
                    <a:lumMod val="75000"/>
                  </a:schemeClr>
                </a:solidFill>
                <a:latin typeface="Trebuchet MS" panose="020B0603020202020204" pitchFamily="34" charset="0"/>
              </a:rPr>
              <a:t> hot water heater and 15 Seer HVAC system. Large lot with open areas behind property creating extended yard. </a:t>
            </a:r>
          </a:p>
          <a:p>
            <a:endParaRPr lang="en-US" sz="1300" dirty="0">
              <a:solidFill>
                <a:schemeClr val="tx2">
                  <a:lumMod val="75000"/>
                </a:schemeClr>
              </a:solidFill>
              <a:latin typeface="Trebuchet MS" panose="020B0603020202020204" pitchFamily="34" charset="0"/>
            </a:endParaRPr>
          </a:p>
          <a:p>
            <a:r>
              <a:rPr lang="en-US" sz="1300" dirty="0">
                <a:solidFill>
                  <a:schemeClr val="tx2">
                    <a:lumMod val="75000"/>
                  </a:schemeClr>
                </a:solidFill>
                <a:latin typeface="Trebuchet MS" panose="020B0603020202020204" pitchFamily="34" charset="0"/>
              </a:rPr>
              <a:t>Well planned housing community located close to wonderful schools, new hospitals, shopping and beaches. A well maintained home and excellent value for Mt Pleasant. Great Opportunity!</a:t>
            </a:r>
          </a:p>
        </p:txBody>
      </p:sp>
      <p:sp>
        <p:nvSpPr>
          <p:cNvPr id="2" name="Title 1"/>
          <p:cNvSpPr>
            <a:spLocks noGrp="1"/>
          </p:cNvSpPr>
          <p:nvPr>
            <p:ph type="ctrTitle"/>
          </p:nvPr>
        </p:nvSpPr>
        <p:spPr>
          <a:xfrm>
            <a:off x="-574" y="3429000"/>
            <a:ext cx="7312912" cy="685800"/>
          </a:xfrm>
        </p:spPr>
        <p:txBody>
          <a:bodyPr anchor="t">
            <a:noAutofit/>
            <a:scene3d>
              <a:camera prst="orthographicFront"/>
              <a:lightRig rig="soft" dir="t">
                <a:rot lat="0" lon="0" rev="17220000"/>
              </a:lightRig>
            </a:scene3d>
            <a:sp3d prstMaterial="softEdge"/>
          </a:bodyPr>
          <a:lstStyle/>
          <a:p>
            <a:r>
              <a:rPr lang="en-US" sz="2400" cap="none" dirty="0">
                <a:ln w="3175" cmpd="sng">
                  <a:solidFill>
                    <a:srgbClr val="FFC000"/>
                  </a:solidFill>
                  <a:prstDash val="solid"/>
                </a:ln>
                <a:solidFill>
                  <a:srgbClr val="FFFF00"/>
                </a:solidFill>
                <a:effectLst>
                  <a:outerShdw blurRad="60007" dist="310007" dir="7680000" sy="30000" kx="1300200" algn="ctr" rotWithShape="0">
                    <a:prstClr val="black">
                      <a:alpha val="32000"/>
                    </a:prstClr>
                  </a:outerShdw>
                </a:effectLst>
                <a:latin typeface="Trebuchet MS" panose="020B0603020202020204" pitchFamily="34" charset="0"/>
              </a:rPr>
              <a:t>3600 Locklear Lane</a:t>
            </a:r>
            <a:br>
              <a:rPr lang="en-US" sz="2000" cap="none" dirty="0">
                <a:ln w="3175" cmpd="sng">
                  <a:solidFill>
                    <a:srgbClr val="FFC000"/>
                  </a:solidFill>
                  <a:prstDash val="solid"/>
                </a:ln>
                <a:solidFill>
                  <a:srgbClr val="FFFF00"/>
                </a:solidFill>
                <a:effectLst>
                  <a:outerShdw blurRad="60007" dist="310007" dir="7680000" sy="30000" kx="1300200" algn="ctr" rotWithShape="0">
                    <a:prstClr val="black">
                      <a:alpha val="32000"/>
                    </a:prstClr>
                  </a:outerShdw>
                </a:effectLst>
                <a:latin typeface="Trebuchet MS" panose="020B0603020202020204" pitchFamily="34" charset="0"/>
              </a:rPr>
            </a:br>
            <a:r>
              <a:rPr lang="en-US" sz="1600" cap="none" dirty="0" err="1">
                <a:ln w="3175" cmpd="sng">
                  <a:solidFill>
                    <a:srgbClr val="FFC000"/>
                  </a:solidFill>
                  <a:prstDash val="solid"/>
                </a:ln>
                <a:solidFill>
                  <a:srgbClr val="FFFF00"/>
                </a:solidFill>
                <a:effectLst>
                  <a:outerShdw blurRad="60007" dist="310007" dir="7680000" sy="30000" kx="1300200" algn="ctr" rotWithShape="0">
                    <a:prstClr val="black">
                      <a:alpha val="32000"/>
                    </a:prstClr>
                  </a:outerShdw>
                </a:effectLst>
                <a:latin typeface="Trebuchet MS" panose="020B0603020202020204" pitchFamily="34" charset="0"/>
              </a:rPr>
              <a:t>Lieben</a:t>
            </a:r>
            <a:r>
              <a:rPr lang="en-US" sz="1600" cap="none" dirty="0">
                <a:ln w="3175" cmpd="sng">
                  <a:solidFill>
                    <a:srgbClr val="FFC000"/>
                  </a:solidFill>
                  <a:prstDash val="solid"/>
                </a:ln>
                <a:solidFill>
                  <a:srgbClr val="FFFF00"/>
                </a:solidFill>
                <a:effectLst>
                  <a:outerShdw blurRad="60007" dist="310007" dir="7680000" sy="30000" kx="1300200" algn="ctr" rotWithShape="0">
                    <a:prstClr val="black">
                      <a:alpha val="32000"/>
                    </a:prstClr>
                  </a:outerShdw>
                </a:effectLst>
                <a:latin typeface="Trebuchet MS" panose="020B0603020202020204" pitchFamily="34" charset="0"/>
              </a:rPr>
              <a:t> Park · MLS# 17018158 · $370,000</a:t>
            </a:r>
            <a:endParaRPr lang="en-US" sz="1400" cap="none" dirty="0">
              <a:ln w="3175" cmpd="sng">
                <a:solidFill>
                  <a:srgbClr val="FFC000"/>
                </a:solidFill>
                <a:prstDash val="solid"/>
              </a:ln>
              <a:solidFill>
                <a:srgbClr val="FFFF00"/>
              </a:solidFill>
              <a:effectLst>
                <a:outerShdw blurRad="60007" dist="310007" dir="7680000" sy="30000" kx="1300200" algn="ctr" rotWithShape="0">
                  <a:prstClr val="black">
                    <a:alpha val="32000"/>
                  </a:prstClr>
                </a:outerShdw>
              </a:effectLst>
              <a:latin typeface="Trebuchet MS" panose="020B0603020202020204" pitchFamily="34" charset="0"/>
            </a:endParaRPr>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1718" y="7203"/>
            <a:ext cx="7315200" cy="830997"/>
          </a:xfrm>
          <a:prstGeom prst="rect">
            <a:avLst/>
          </a:prstGeom>
        </p:spPr>
        <p:txBody>
          <a:bodyPr wrap="square" anchor="ctr">
            <a:spAutoFit/>
          </a:bodyPr>
          <a:lstStyle/>
          <a:p>
            <a:pPr algn="ctr"/>
            <a:r>
              <a:rPr lang="en-US" sz="2400" i="1" dirty="0">
                <a:solidFill>
                  <a:schemeClr val="tx2"/>
                </a:solidFill>
                <a:effectLst>
                  <a:outerShdw blurRad="50800" dist="38100" dir="5400000" algn="t" rotWithShape="0">
                    <a:schemeClr val="accent1">
                      <a:alpha val="40000"/>
                    </a:schemeClr>
                  </a:outerShdw>
                </a:effectLst>
                <a:latin typeface="Trebuchet MS" panose="020B0603020202020204" pitchFamily="34" charset="0"/>
              </a:rPr>
              <a:t>WOW! $370,000 for 4 year old 4 </a:t>
            </a:r>
            <a:r>
              <a:rPr lang="en-US" sz="2400" i="1" dirty="0" err="1">
                <a:solidFill>
                  <a:schemeClr val="tx2"/>
                </a:solidFill>
                <a:effectLst>
                  <a:outerShdw blurRad="50800" dist="38100" dir="5400000" algn="t" rotWithShape="0">
                    <a:schemeClr val="accent1">
                      <a:alpha val="40000"/>
                    </a:schemeClr>
                  </a:outerShdw>
                </a:effectLst>
                <a:latin typeface="Trebuchet MS" panose="020B0603020202020204" pitchFamily="34" charset="0"/>
              </a:rPr>
              <a:t>br</a:t>
            </a:r>
            <a:r>
              <a:rPr lang="en-US" sz="2400" i="1" dirty="0">
                <a:solidFill>
                  <a:schemeClr val="tx2"/>
                </a:solidFill>
                <a:effectLst>
                  <a:outerShdw blurRad="50800" dist="38100" dir="5400000" algn="t" rotWithShape="0">
                    <a:schemeClr val="accent1">
                      <a:alpha val="40000"/>
                    </a:schemeClr>
                  </a:outerShdw>
                </a:effectLst>
                <a:latin typeface="Trebuchet MS" panose="020B0603020202020204" pitchFamily="34" charset="0"/>
              </a:rPr>
              <a:t>, </a:t>
            </a:r>
            <a:r>
              <a:rPr lang="en-US" sz="2400" i="1">
                <a:solidFill>
                  <a:schemeClr val="tx2"/>
                </a:solidFill>
                <a:effectLst>
                  <a:outerShdw blurRad="50800" dist="38100" dir="5400000" algn="t" rotWithShape="0">
                    <a:schemeClr val="accent1">
                      <a:alpha val="40000"/>
                    </a:schemeClr>
                  </a:outerShdw>
                </a:effectLst>
                <a:latin typeface="Trebuchet MS" panose="020B0603020202020204" pitchFamily="34" charset="0"/>
              </a:rPr>
              <a:t>2.5 Ba</a:t>
            </a:r>
            <a:br>
              <a:rPr lang="en-US" sz="2400" i="1">
                <a:solidFill>
                  <a:schemeClr val="tx2"/>
                </a:solidFill>
                <a:effectLst>
                  <a:outerShdw blurRad="50800" dist="38100" dir="5400000" algn="t" rotWithShape="0">
                    <a:schemeClr val="accent1">
                      <a:alpha val="40000"/>
                    </a:schemeClr>
                  </a:outerShdw>
                </a:effectLst>
                <a:latin typeface="Trebuchet MS" panose="020B0603020202020204" pitchFamily="34" charset="0"/>
              </a:rPr>
            </a:br>
            <a:r>
              <a:rPr lang="en-US" sz="2400" i="1">
                <a:solidFill>
                  <a:schemeClr val="tx2"/>
                </a:solidFill>
                <a:effectLst>
                  <a:outerShdw blurRad="50800" dist="38100" dir="5400000" algn="t" rotWithShape="0">
                    <a:schemeClr val="accent1">
                      <a:alpha val="40000"/>
                    </a:schemeClr>
                  </a:outerShdw>
                </a:effectLst>
                <a:latin typeface="Trebuchet MS" panose="020B0603020202020204" pitchFamily="34" charset="0"/>
              </a:rPr>
              <a:t>2633 </a:t>
            </a:r>
            <a:r>
              <a:rPr lang="en-US" sz="2400" i="1" dirty="0" err="1">
                <a:solidFill>
                  <a:schemeClr val="tx2"/>
                </a:solidFill>
                <a:effectLst>
                  <a:outerShdw blurRad="50800" dist="38100" dir="5400000" algn="t" rotWithShape="0">
                    <a:schemeClr val="accent1">
                      <a:alpha val="40000"/>
                    </a:schemeClr>
                  </a:outerShdw>
                </a:effectLst>
                <a:latin typeface="Trebuchet MS" panose="020B0603020202020204" pitchFamily="34" charset="0"/>
              </a:rPr>
              <a:t>sqft</a:t>
            </a:r>
            <a:r>
              <a:rPr lang="en-US" sz="2400" i="1" dirty="0">
                <a:solidFill>
                  <a:schemeClr val="tx2"/>
                </a:solidFill>
                <a:effectLst>
                  <a:outerShdw blurRad="50800" dist="38100" dir="5400000" algn="t" rotWithShape="0">
                    <a:schemeClr val="accent1">
                      <a:alpha val="40000"/>
                    </a:schemeClr>
                  </a:outerShdw>
                </a:effectLst>
                <a:latin typeface="Trebuchet MS" panose="020B0603020202020204" pitchFamily="34" charset="0"/>
              </a:rPr>
              <a:t> home in Mt Pleasant!!</a:t>
            </a:r>
            <a:endParaRPr lang="en-US" i="1" dirty="0">
              <a:solidFill>
                <a:schemeClr val="tx2"/>
              </a:solidFill>
              <a:effectLst>
                <a:outerShdw blurRad="50800" dist="38100" dir="5400000" algn="t" rotWithShape="0">
                  <a:schemeClr val="accent1">
                    <a:alpha val="40000"/>
                  </a:schemeClr>
                </a:outerShdw>
              </a:effectLst>
              <a:latin typeface="Trebuchet MS" panose="020B0603020202020204" pitchFamily="34" charset="0"/>
            </a:endParaRP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2056449"/>
            <a:ext cx="1219200" cy="914400"/>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4564" y="913768"/>
            <a:ext cx="1215822" cy="911867"/>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8623" y="913768"/>
            <a:ext cx="1217508" cy="913131"/>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4564" y="3202933"/>
            <a:ext cx="1215822" cy="911867"/>
          </a:xfrm>
          <a:prstGeom prst="rect">
            <a:avLst/>
          </a:prstGeom>
          <a:ln w="3175">
            <a:noFill/>
          </a:ln>
          <a:effectLst/>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852572"/>
            <a:ext cx="7315200"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Tommy Lovett</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442-1276</a:t>
            </a:r>
            <a:br>
              <a:rPr lang="en-US" sz="1100" dirty="0">
                <a:solidFill>
                  <a:schemeClr val="bg1"/>
                </a:solidFill>
                <a:latin typeface="Trebuchet MS" panose="020B0603020202020204" pitchFamily="34" charset="0"/>
              </a:rPr>
            </a:br>
            <a:endParaRPr lang="en-US" sz="1100" dirty="0">
              <a:solidFill>
                <a:schemeClr val="bg1"/>
              </a:solidFill>
              <a:latin typeface="Trebuchet MS" panose="020B0603020202020204" pitchFamily="34" charset="0"/>
            </a:endParaRP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a:solidFill>
                  <a:schemeClr val="bg1"/>
                </a:solidFill>
                <a:latin typeface="Trebuchet MS" panose="020B0603020202020204" pitchFamily="34" charset="0"/>
              </a:rPr>
              <a:t>www.tommylovettrealestate.com</a:t>
            </a:r>
          </a:p>
        </p:txBody>
      </p:sp>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2057084"/>
            <a:ext cx="1219200" cy="914400"/>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3200400"/>
            <a:ext cx="1219200" cy="914400"/>
          </a:xfrm>
          <a:prstGeom prst="rect">
            <a:avLst/>
          </a:prstGeom>
          <a:ln w="3175">
            <a:noFill/>
          </a:ln>
          <a:effectLst/>
        </p:spPr>
      </p:pic>
      <p:pic>
        <p:nvPicPr>
          <p:cNvPr id="32" name="Picture 31"/>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44564" y="7583958"/>
            <a:ext cx="1213289" cy="909967"/>
          </a:xfrm>
          <a:prstGeom prst="rect">
            <a:avLst/>
          </a:prstGeom>
          <a:ln>
            <a:noFill/>
          </a:ln>
          <a:effectLst/>
        </p:spPr>
      </p:pic>
      <p:pic>
        <p:nvPicPr>
          <p:cNvPr id="33" name="Picture 32"/>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3051173" y="7583327"/>
            <a:ext cx="1214972" cy="911229"/>
          </a:xfrm>
          <a:prstGeom prst="rect">
            <a:avLst/>
          </a:prstGeom>
          <a:ln>
            <a:noFill/>
          </a:ln>
          <a:effectLst/>
        </p:spPr>
      </p:pic>
      <p:pic>
        <p:nvPicPr>
          <p:cNvPr id="34" name="Picture 33"/>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4504475" y="7583327"/>
            <a:ext cx="1214972" cy="911229"/>
          </a:xfrm>
          <a:prstGeom prst="rect">
            <a:avLst/>
          </a:prstGeom>
          <a:ln>
            <a:noFill/>
          </a:ln>
          <a:effectLst/>
        </p:spPr>
      </p:pic>
      <p:pic>
        <p:nvPicPr>
          <p:cNvPr id="35" name="Picture 34"/>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5957777" y="7582376"/>
            <a:ext cx="1217508" cy="913131"/>
          </a:xfrm>
          <a:prstGeom prst="rect">
            <a:avLst/>
          </a:prstGeom>
          <a:ln>
            <a:noFill/>
          </a:ln>
          <a:effectLst/>
        </p:spPr>
      </p:pic>
      <p:pic>
        <p:nvPicPr>
          <p:cNvPr id="41" name="Picture 40"/>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596183" y="7582694"/>
            <a:ext cx="1216660" cy="912495"/>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187</TotalTime>
  <Words>182</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3600 Locklear Lane Lieben Park · MLS# 17018158 · $370,000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44</cp:revision>
  <dcterms:created xsi:type="dcterms:W3CDTF">2006-08-16T00:00:00Z</dcterms:created>
  <dcterms:modified xsi:type="dcterms:W3CDTF">2017-11-07T14:06:53Z</dcterms:modified>
</cp:coreProperties>
</file>