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18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162800"/>
            <a:ext cx="3886200" cy="2873829"/>
          </a:xfrm>
          <a:noFill/>
          <a:effectLst>
            <a:outerShdw blurRad="76200" dir="18900000" sy="23000" kx="-1200000" algn="bl" rotWithShape="0">
              <a:prstClr val="black">
                <a:alpha val="20000"/>
              </a:prstClr>
            </a:outerShdw>
          </a:effectLst>
        </p:spPr>
        <p:txBody>
          <a:bodyPr anchor="ctr">
            <a:noAutofit/>
          </a:bodyPr>
          <a:lstStyle/>
          <a:p>
            <a:pPr algn="l"/>
            <a:r>
              <a:rPr lang="en-US" sz="1100" dirty="0" smtClean="0">
                <a:solidFill>
                  <a:schemeClr val="accent1">
                    <a:lumMod val="75000"/>
                  </a:schemeClr>
                </a:solidFill>
                <a:latin typeface="Trebuchet MS" panose="020B0603020202020204" pitchFamily="34" charset="0"/>
              </a:rPr>
              <a:t>Beautiful water access lot on </a:t>
            </a:r>
            <a:r>
              <a:rPr lang="en-US" sz="1100" dirty="0" err="1" smtClean="0">
                <a:solidFill>
                  <a:schemeClr val="accent1">
                    <a:lumMod val="75000"/>
                  </a:schemeClr>
                </a:solidFill>
                <a:latin typeface="Trebuchet MS" panose="020B0603020202020204" pitchFamily="34" charset="0"/>
              </a:rPr>
              <a:t>Toomer</a:t>
            </a:r>
            <a:r>
              <a:rPr lang="en-US" sz="1100" dirty="0" smtClean="0">
                <a:solidFill>
                  <a:schemeClr val="accent1">
                    <a:lumMod val="75000"/>
                  </a:schemeClr>
                </a:solidFill>
                <a:latin typeface="Trebuchet MS" panose="020B0603020202020204" pitchFamily="34" charset="0"/>
              </a:rPr>
              <a:t> Creek.  Shared dock is already in place and ready to enjoy. Deeded easement allows access to dock from back of lot. Buyer can enjoy the convenience of a backyard dock with the advantages of  completed construction and half the future maintenance costs.  Build a custom home among the palms and enjoy marsh and water views from back porches.  Suggested  home plan is available, if desired, along with pricing from custom builder who is already building on same street. Lot is located in the Tennyson section of Park West.  Park West offers its residents swim and tennis facilities, along with recreational amenities and great Mt. Pleasant schools.  </a:t>
            </a:r>
            <a:endParaRPr lang="en-US" sz="1100" dirty="0">
              <a:solidFill>
                <a:schemeClr val="accent1">
                  <a:lumMod val="75000"/>
                </a:schemeClr>
              </a:solidFill>
              <a:latin typeface="Trebuchet MS" panose="020B0603020202020204" pitchFamily="34" charset="0"/>
            </a:endParaRPr>
          </a:p>
          <a:p>
            <a:pPr algn="l"/>
            <a:r>
              <a:rPr lang="en-US" sz="1100" dirty="0" smtClean="0">
                <a:solidFill>
                  <a:schemeClr val="accent1">
                    <a:lumMod val="75000"/>
                  </a:schemeClr>
                </a:solidFill>
                <a:latin typeface="Trebuchet MS" panose="020B0603020202020204" pitchFamily="34" charset="0"/>
              </a:rPr>
              <a:t>Note:  Lot is heavily treed, but path has been cleared to enable better viewing. Shared dock is off back left corner of lot.  Please refer to CMLS  #1422917 for additional info and copy of survey.</a:t>
            </a:r>
          </a:p>
        </p:txBody>
      </p:sp>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b="1" dirty="0" smtClean="0">
                <a:solidFill>
                  <a:schemeClr val="accent1"/>
                </a:solidFill>
              </a:rPr>
              <a:t>3608 HENRIETTA HARTFORD RD, PARK WEST</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1" y="0"/>
            <a:ext cx="2743200" cy="1475592"/>
          </a:xfrm>
          <a:prstGeom prst="ellipse">
            <a:avLst/>
          </a:prstGeom>
          <a:effectLst/>
        </p:spPr>
      </p:pic>
      <p:sp>
        <p:nvSpPr>
          <p:cNvPr id="7" name="Rectangle 6"/>
          <p:cNvSpPr/>
          <p:nvPr/>
        </p:nvSpPr>
        <p:spPr>
          <a:xfrm>
            <a:off x="2819400" y="2021748"/>
            <a:ext cx="4495800" cy="2954655"/>
          </a:xfrm>
          <a:prstGeom prst="rect">
            <a:avLst/>
          </a:prstGeom>
          <a:ln w="101600" cap="sq">
            <a:noFill/>
            <a:miter lim="800000"/>
          </a:ln>
        </p:spPr>
        <p:txBody>
          <a:bodyPr wrap="square" anchor="ctr">
            <a:spAutoFit/>
          </a:bodyPr>
          <a:lstStyle/>
          <a:p>
            <a:pPr algn="ctr"/>
            <a:r>
              <a:rPr lang="en-US" sz="2400" b="1" dirty="0" smtClean="0">
                <a:solidFill>
                  <a:srgbClr val="F78330"/>
                </a:solidFill>
                <a:latin typeface="AR JULIAN" pitchFamily="2" charset="0"/>
                <a:cs typeface="Lucida Calligraphy"/>
              </a:rPr>
              <a:t> LOT HIGHLIGHTS</a:t>
            </a:r>
          </a:p>
          <a:p>
            <a:endParaRPr lang="en-US" sz="1200" b="1" dirty="0" smtClean="0">
              <a:solidFill>
                <a:srgbClr val="F78330"/>
              </a:solidFill>
              <a:latin typeface="AR JULIAN" pitchFamily="2" charset="0"/>
              <a:cs typeface="Lucida Calligraphy"/>
            </a:endParaRPr>
          </a:p>
          <a:p>
            <a:r>
              <a:rPr lang="en-US" sz="1400" dirty="0" smtClean="0">
                <a:solidFill>
                  <a:schemeClr val="accent1">
                    <a:lumMod val="75000"/>
                  </a:schemeClr>
                </a:solidFill>
              </a:rPr>
              <a:t>• </a:t>
            </a:r>
            <a:r>
              <a:rPr lang="en-US" sz="1800" dirty="0" smtClean="0">
                <a:solidFill>
                  <a:schemeClr val="accent1">
                    <a:lumMod val="75000"/>
                  </a:schemeClr>
                </a:solidFill>
              </a:rPr>
              <a:t>Water access .34 acre lot on </a:t>
            </a:r>
            <a:r>
              <a:rPr lang="en-US" sz="1800" dirty="0" err="1" smtClean="0">
                <a:solidFill>
                  <a:schemeClr val="accent1">
                    <a:lumMod val="75000"/>
                  </a:schemeClr>
                </a:solidFill>
              </a:rPr>
              <a:t>Toomer</a:t>
            </a:r>
            <a:r>
              <a:rPr lang="en-US" sz="1800" dirty="0" smtClean="0">
                <a:solidFill>
                  <a:schemeClr val="accent1">
                    <a:lumMod val="75000"/>
                  </a:schemeClr>
                </a:solidFill>
              </a:rPr>
              <a:t> Creek </a:t>
            </a:r>
          </a:p>
          <a:p>
            <a:r>
              <a:rPr lang="en-US" sz="1800" dirty="0" smtClean="0">
                <a:solidFill>
                  <a:schemeClr val="accent1">
                    <a:lumMod val="75000"/>
                  </a:schemeClr>
                </a:solidFill>
              </a:rPr>
              <a:t>   in Tennyson section of Park West</a:t>
            </a:r>
          </a:p>
          <a:p>
            <a:r>
              <a:rPr lang="en-US" sz="1800" dirty="0" smtClean="0">
                <a:solidFill>
                  <a:schemeClr val="accent1">
                    <a:lumMod val="75000"/>
                  </a:schemeClr>
                </a:solidFill>
              </a:rPr>
              <a:t>• Deeded easement to existing dock</a:t>
            </a:r>
            <a:endParaRPr lang="en-US" sz="1800" dirty="0">
              <a:solidFill>
                <a:schemeClr val="accent1">
                  <a:lumMod val="75000"/>
                </a:schemeClr>
              </a:solidFill>
            </a:endParaRPr>
          </a:p>
          <a:p>
            <a:r>
              <a:rPr lang="en-US" sz="1800" dirty="0" smtClean="0">
                <a:solidFill>
                  <a:schemeClr val="accent1">
                    <a:lumMod val="75000"/>
                  </a:schemeClr>
                </a:solidFill>
              </a:rPr>
              <a:t>• Marsh and water views</a:t>
            </a:r>
            <a:endParaRPr lang="en-US" sz="1800" dirty="0">
              <a:solidFill>
                <a:schemeClr val="accent1">
                  <a:lumMod val="75000"/>
                </a:schemeClr>
              </a:solidFill>
            </a:endParaRPr>
          </a:p>
          <a:p>
            <a:r>
              <a:rPr lang="en-US" sz="1800" dirty="0" smtClean="0">
                <a:solidFill>
                  <a:schemeClr val="accent1">
                    <a:lumMod val="75000"/>
                  </a:schemeClr>
                </a:solidFill>
              </a:rPr>
              <a:t>• Heavily treed level lot ready for a</a:t>
            </a:r>
          </a:p>
          <a:p>
            <a:r>
              <a:rPr lang="en-US" sz="1800" dirty="0" smtClean="0">
                <a:solidFill>
                  <a:schemeClr val="accent1">
                    <a:lumMod val="75000"/>
                  </a:schemeClr>
                </a:solidFill>
              </a:rPr>
              <a:t>   custom </a:t>
            </a:r>
            <a:r>
              <a:rPr lang="en-US" sz="1800" dirty="0" err="1" smtClean="0">
                <a:solidFill>
                  <a:schemeClr val="accent1">
                    <a:lumMod val="75000"/>
                  </a:schemeClr>
                </a:solidFill>
              </a:rPr>
              <a:t>lowcountry</a:t>
            </a:r>
            <a:r>
              <a:rPr lang="en-US" sz="1800" dirty="0" smtClean="0">
                <a:solidFill>
                  <a:schemeClr val="accent1">
                    <a:lumMod val="75000"/>
                  </a:schemeClr>
                </a:solidFill>
              </a:rPr>
              <a:t> home</a:t>
            </a:r>
            <a:endParaRPr lang="en-US" sz="1800" dirty="0">
              <a:solidFill>
                <a:schemeClr val="accent1">
                  <a:lumMod val="75000"/>
                </a:schemeClr>
              </a:solidFill>
            </a:endParaRPr>
          </a:p>
          <a:p>
            <a:r>
              <a:rPr lang="en-US" sz="1400" dirty="0" smtClean="0">
                <a:solidFill>
                  <a:schemeClr val="accent1">
                    <a:lumMod val="75000"/>
                  </a:schemeClr>
                </a:solidFill>
              </a:rPr>
              <a:t> </a:t>
            </a:r>
            <a:endParaRPr lang="en-US" sz="1400" dirty="0">
              <a:solidFill>
                <a:schemeClr val="accent1">
                  <a:lumMod val="75000"/>
                </a:schemeClr>
              </a:solidFill>
            </a:endParaRPr>
          </a:p>
          <a:p>
            <a:r>
              <a:rPr lang="en-US" sz="1400" dirty="0" smtClean="0">
                <a:solidFill>
                  <a:schemeClr val="accent1">
                    <a:lumMod val="75000"/>
                  </a:schemeClr>
                </a:solidFill>
              </a:rPr>
              <a:t>   </a:t>
            </a:r>
          </a:p>
          <a:p>
            <a:endParaRPr lang="en-US" sz="1400" dirty="0">
              <a:solidFill>
                <a:schemeClr val="accent1">
                  <a:lumMod val="75000"/>
                </a:schemeClr>
              </a:solidFill>
            </a:endParaRPr>
          </a:p>
        </p:txBody>
      </p:sp>
      <p:pic>
        <p:nvPicPr>
          <p:cNvPr id="8" name="Picture 7"/>
          <p:cNvPicPr>
            <a:picLocks noChangeAspect="1"/>
          </p:cNvPicPr>
          <p:nvPr/>
        </p:nvPicPr>
        <p:blipFill>
          <a:blip r:embed="rId3" cstate="print"/>
          <a:stretch>
            <a:fillRect/>
          </a:stretch>
        </p:blipFill>
        <p:spPr>
          <a:xfrm>
            <a:off x="381000" y="2362200"/>
            <a:ext cx="2036525"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3886200" y="8534400"/>
            <a:ext cx="3886200" cy="1538883"/>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b="1" dirty="0" smtClean="0">
                <a:solidFill>
                  <a:schemeClr val="accent3"/>
                </a:solidFill>
                <a:latin typeface="Segoe Script" pitchFamily="34" charset="0"/>
              </a:rPr>
              <a:t>Debbie L. Michael</a:t>
            </a:r>
          </a:p>
          <a:p>
            <a:pPr algn="ctr"/>
            <a:r>
              <a:rPr lang="en-US" sz="1400" dirty="0" smtClean="0">
                <a:solidFill>
                  <a:srgbClr val="F78330"/>
                </a:solidFill>
                <a:latin typeface="Trebuchet MS" pitchFamily="34" charset="0"/>
              </a:rPr>
              <a:t>Realtor</a:t>
            </a:r>
            <a:r>
              <a:rPr lang="en-US" b="1" dirty="0">
                <a:solidFill>
                  <a:srgbClr val="F78330"/>
                </a:solidFill>
                <a:latin typeface="Trebuchet MS" panose="020B0603020202020204" pitchFamily="34" charset="0"/>
              </a:rPr>
              <a:t> </a:t>
            </a:r>
          </a:p>
          <a:p>
            <a:pPr algn="ctr"/>
            <a:r>
              <a:rPr lang="en-US" sz="1400" dirty="0" smtClean="0">
                <a:solidFill>
                  <a:srgbClr val="F78330"/>
                </a:solidFill>
                <a:latin typeface="Trebuchet MS" panose="020B0603020202020204" pitchFamily="34" charset="0"/>
              </a:rPr>
              <a:t>Lighthouse </a:t>
            </a:r>
            <a:r>
              <a:rPr lang="en-US" sz="1400" dirty="0">
                <a:solidFill>
                  <a:srgbClr val="F78330"/>
                </a:solidFill>
                <a:latin typeface="Trebuchet MS" panose="020B0603020202020204" pitchFamily="34" charset="0"/>
              </a:rPr>
              <a:t>Realty Group, </a:t>
            </a:r>
            <a:r>
              <a:rPr lang="en-US" sz="1400" dirty="0" smtClean="0">
                <a:solidFill>
                  <a:srgbClr val="F78330"/>
                </a:solidFill>
                <a:latin typeface="Trebuchet MS" panose="020B0603020202020204" pitchFamily="34" charset="0"/>
              </a:rPr>
              <a:t>LLC</a:t>
            </a:r>
          </a:p>
          <a:p>
            <a:pPr algn="ctr"/>
            <a:r>
              <a:rPr lang="en-US" sz="1200" dirty="0" smtClean="0">
                <a:solidFill>
                  <a:schemeClr val="accent1"/>
                </a:solidFill>
                <a:latin typeface="Trebuchet MS" panose="020B0603020202020204" pitchFamily="34" charset="0"/>
              </a:rPr>
              <a:t>lighthouserealtygroupsc.com</a:t>
            </a:r>
          </a:p>
          <a:p>
            <a:pPr algn="ctr"/>
            <a:r>
              <a:rPr lang="en-US" sz="1400" b="1" dirty="0" smtClean="0">
                <a:solidFill>
                  <a:schemeClr val="accent3"/>
                </a:solidFill>
                <a:latin typeface="Trebuchet MS" panose="020B0603020202020204" pitchFamily="34" charset="0"/>
              </a:rPr>
              <a:t>Cell: 704-877-1472</a:t>
            </a:r>
            <a:endParaRPr lang="en-US" sz="1400" b="1" dirty="0">
              <a:solidFill>
                <a:schemeClr val="accent3"/>
              </a:solidFill>
              <a:latin typeface="Trebuchet MS" panose="020B0603020202020204" pitchFamily="34" charset="0"/>
            </a:endParaRPr>
          </a:p>
          <a:p>
            <a:pPr algn="ctr"/>
            <a:r>
              <a:rPr lang="en-US" sz="1400" dirty="0" smtClean="0">
                <a:solidFill>
                  <a:srgbClr val="F78330"/>
                </a:solidFill>
                <a:latin typeface="Trebuchet MS" panose="020B0603020202020204" pitchFamily="34" charset="0"/>
              </a:rPr>
              <a:t>dlmichaelhomes@gmail.com</a:t>
            </a:r>
            <a:endParaRPr lang="en-US" sz="1400" dirty="0">
              <a:solidFill>
                <a:srgbClr val="F78330"/>
              </a:solidFill>
              <a:latin typeface="Trebuchet MS" panose="020B0603020202020204" pitchFamily="34" charset="0"/>
            </a:endParaRPr>
          </a:p>
        </p:txBody>
      </p:sp>
      <p:pic>
        <p:nvPicPr>
          <p:cNvPr id="10" name="Picture 9"/>
          <p:cNvPicPr>
            <a:picLocks noChangeAspect="1"/>
          </p:cNvPicPr>
          <p:nvPr/>
        </p:nvPicPr>
        <p:blipFill>
          <a:blip r:embed="rId4" cstate="print"/>
          <a:stretch>
            <a:fillRect/>
          </a:stretch>
        </p:blipFill>
        <p:spPr>
          <a:xfrm>
            <a:off x="304800" y="5334000"/>
            <a:ext cx="2143775" cy="155448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stretch>
            <a:fillRect/>
          </a:stretch>
        </p:blipFill>
        <p:spPr>
          <a:xfrm>
            <a:off x="2819400" y="4648200"/>
            <a:ext cx="2057400" cy="23622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stretch>
            <a:fillRect/>
          </a:stretch>
        </p:blipFill>
        <p:spPr>
          <a:xfrm>
            <a:off x="5257800" y="5282184"/>
            <a:ext cx="2362200" cy="160629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3" name="Picture 12"/>
          <p:cNvPicPr>
            <a:picLocks noChangeAspect="1"/>
          </p:cNvPicPr>
          <p:nvPr/>
        </p:nvPicPr>
        <p:blipFill>
          <a:blip r:embed="rId7" cstate="print"/>
          <a:stretch>
            <a:fillRect/>
          </a:stretch>
        </p:blipFill>
        <p:spPr>
          <a:xfrm>
            <a:off x="5486400" y="7315200"/>
            <a:ext cx="914400" cy="1219200"/>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461665"/>
          </a:xfrm>
          <a:prstGeom prst="rect">
            <a:avLst/>
          </a:prstGeom>
          <a:solidFill>
            <a:schemeClr val="accent1"/>
          </a:solidFill>
        </p:spPr>
        <p:txBody>
          <a:bodyPr wrap="square" rtlCol="0">
            <a:spAutoFit/>
          </a:bodyPr>
          <a:lstStyle/>
          <a:p>
            <a:pPr algn="ctr"/>
            <a:r>
              <a:rPr lang="en-US" sz="2400" dirty="0" smtClean="0">
                <a:solidFill>
                  <a:schemeClr val="bg1"/>
                </a:solidFill>
                <a:latin typeface="AR JULIAN" pitchFamily="2" charset="0"/>
              </a:rPr>
              <a:t>Priced-to-Sell Lot with Shared Dock: $335,000 </a:t>
            </a:r>
            <a:endParaRPr lang="en-US" sz="2400" dirty="0">
              <a:solidFill>
                <a:schemeClr val="bg1"/>
              </a:solidFill>
              <a:latin typeface="AR JULIAN" pitchFamily="2" charset="0"/>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229</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43</cp:revision>
  <dcterms:created xsi:type="dcterms:W3CDTF">2006-08-16T00:00:00Z</dcterms:created>
  <dcterms:modified xsi:type="dcterms:W3CDTF">2014-10-06T00:40:26Z</dcterms:modified>
</cp:coreProperties>
</file>