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D5E43"/>
    <a:srgbClr val="7865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122"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57DC-F757-7A6E-D16D-832506BBA215}"/>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F97EFBE5-C168-2816-47B9-5F24FD211237}"/>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2076948A-C65C-EDB1-9860-A3D7FECE1748}"/>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BCEE6C30-8BA2-0BEA-E7C2-78C364C32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76F82D-B3D1-B58F-5843-2021A9F5B7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303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BC12E-023E-6283-8980-2F7592A31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E15872-261E-3885-10D4-9367EAB523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1E3D1-5F07-43D4-72CD-E6D01171D881}"/>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318F35BF-1362-7C0F-94DF-D94F1EE60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72BC3-FB6E-E6BD-C969-C6352947DB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946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290AE-62BB-5A3A-A564-29AAA8EDA986}"/>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D8F3F8-6C00-2FF2-68F4-31A0C34A425B}"/>
              </a:ext>
            </a:extLst>
          </p:cNvPr>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ED9FDC-CD56-FC44-01BA-0EA61D2CD832}"/>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3A337B43-C139-0992-EE04-EF719FB93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3D5D0-8BF0-EE01-AFAB-9FBB78B0013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52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21C7-3B8F-E6A8-DE98-5E3ECBD72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BB782-6F34-1FAE-EEDF-B033A2AF64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CCB48-FF47-3BAB-4B34-0D1D385AC6EF}"/>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1B15F528-C46A-8966-EF95-07F61D233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A182EB-1ED6-440C-01CE-4524A8674A5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43734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B581-D7CA-F344-3778-27238F69EF85}"/>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5844EA09-C7C0-F3B1-4C4B-D6E10049E0BD}"/>
              </a:ext>
            </a:extLst>
          </p:cNvPr>
          <p:cNvSpPr>
            <a:spLocks noGrp="1"/>
          </p:cNvSpPr>
          <p:nvPr>
            <p:ph type="body" idx="1"/>
          </p:nvPr>
        </p:nvSpPr>
        <p:spPr>
          <a:xfrm>
            <a:off x="530304" y="6731213"/>
            <a:ext cx="6703695" cy="2200274"/>
          </a:xfrm>
        </p:spPr>
        <p:txBody>
          <a:bodyPr/>
          <a:lstStyle>
            <a:lvl1pPr marL="0" indent="0">
              <a:buNone/>
              <a:defRPr sz="1530">
                <a:solidFill>
                  <a:schemeClr val="tx1">
                    <a:tint val="82000"/>
                  </a:schemeClr>
                </a:solidFill>
              </a:defRPr>
            </a:lvl1pPr>
            <a:lvl2pPr marL="291465" indent="0">
              <a:buNone/>
              <a:defRPr sz="1275">
                <a:solidFill>
                  <a:schemeClr val="tx1">
                    <a:tint val="82000"/>
                  </a:schemeClr>
                </a:solidFill>
              </a:defRPr>
            </a:lvl2pPr>
            <a:lvl3pPr marL="582930" indent="0">
              <a:buNone/>
              <a:defRPr sz="1148">
                <a:solidFill>
                  <a:schemeClr val="tx1">
                    <a:tint val="82000"/>
                  </a:schemeClr>
                </a:solidFill>
              </a:defRPr>
            </a:lvl3pPr>
            <a:lvl4pPr marL="874395" indent="0">
              <a:buNone/>
              <a:defRPr sz="1020">
                <a:solidFill>
                  <a:schemeClr val="tx1">
                    <a:tint val="82000"/>
                  </a:schemeClr>
                </a:solidFill>
              </a:defRPr>
            </a:lvl4pPr>
            <a:lvl5pPr marL="1165860" indent="0">
              <a:buNone/>
              <a:defRPr sz="1020">
                <a:solidFill>
                  <a:schemeClr val="tx1">
                    <a:tint val="82000"/>
                  </a:schemeClr>
                </a:solidFill>
              </a:defRPr>
            </a:lvl5pPr>
            <a:lvl6pPr marL="1457325" indent="0">
              <a:buNone/>
              <a:defRPr sz="1020">
                <a:solidFill>
                  <a:schemeClr val="tx1">
                    <a:tint val="82000"/>
                  </a:schemeClr>
                </a:solidFill>
              </a:defRPr>
            </a:lvl6pPr>
            <a:lvl7pPr marL="1748790" indent="0">
              <a:buNone/>
              <a:defRPr sz="1020">
                <a:solidFill>
                  <a:schemeClr val="tx1">
                    <a:tint val="82000"/>
                  </a:schemeClr>
                </a:solidFill>
              </a:defRPr>
            </a:lvl7pPr>
            <a:lvl8pPr marL="2040255" indent="0">
              <a:buNone/>
              <a:defRPr sz="1020">
                <a:solidFill>
                  <a:schemeClr val="tx1">
                    <a:tint val="82000"/>
                  </a:schemeClr>
                </a:solidFill>
              </a:defRPr>
            </a:lvl8pPr>
            <a:lvl9pPr marL="2331720" indent="0">
              <a:buNone/>
              <a:defRPr sz="102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84FC2B-AE98-1463-946E-4576CF38EB43}"/>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D3C8240C-5128-5D42-5B5E-07A0DB5EC6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1D082-F45C-AB02-60E4-10DA9DD7FA6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84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1BB84-39B7-3977-09A9-E339868D2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20478A-984C-C47F-31FA-A585E533E2D5}"/>
              </a:ext>
            </a:extLst>
          </p:cNvPr>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FE4D69-211E-0B1B-23E8-8012DA471A35}"/>
              </a:ext>
            </a:extLst>
          </p:cNvPr>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2BEB80-A070-3AC0-90B2-1D0330C00408}"/>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6" name="Footer Placeholder 5">
            <a:extLst>
              <a:ext uri="{FF2B5EF4-FFF2-40B4-BE49-F238E27FC236}">
                <a16:creationId xmlns:a16="http://schemas.microsoft.com/office/drawing/2014/main" id="{671552FF-B414-FB00-E0D5-EEF5E83921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83011-A870-79EC-3F68-603E8FD700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66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3292-6328-1996-6BEC-5D6AE4B2EC9F}"/>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ED282C-8F05-C06F-77CE-DEEB9229AF9B}"/>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a:extLst>
              <a:ext uri="{FF2B5EF4-FFF2-40B4-BE49-F238E27FC236}">
                <a16:creationId xmlns:a16="http://schemas.microsoft.com/office/drawing/2014/main" id="{64DCD0DA-7297-ADBC-B2B4-C476B174EF14}"/>
              </a:ext>
            </a:extLst>
          </p:cNvPr>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BD4C79-8D4F-5308-0B64-6ACAD91F9C46}"/>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a:extLst>
              <a:ext uri="{FF2B5EF4-FFF2-40B4-BE49-F238E27FC236}">
                <a16:creationId xmlns:a16="http://schemas.microsoft.com/office/drawing/2014/main" id="{99380BE7-FA91-4205-92A8-38F80C338909}"/>
              </a:ext>
            </a:extLst>
          </p:cNvPr>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AF5E55-1795-DC2F-0EDC-8F66FF296E62}"/>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8" name="Footer Placeholder 7">
            <a:extLst>
              <a:ext uri="{FF2B5EF4-FFF2-40B4-BE49-F238E27FC236}">
                <a16:creationId xmlns:a16="http://schemas.microsoft.com/office/drawing/2014/main" id="{A996CB4A-CEC4-E4F1-1B18-94383BD11A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5D999D-B459-E55A-FA13-22282DF8F4F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734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76B96-9F77-F603-F550-12C6396310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DD1E5-C0BF-211E-88AC-994258EE88DD}"/>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4" name="Footer Placeholder 3">
            <a:extLst>
              <a:ext uri="{FF2B5EF4-FFF2-40B4-BE49-F238E27FC236}">
                <a16:creationId xmlns:a16="http://schemas.microsoft.com/office/drawing/2014/main" id="{29416709-EC6D-7391-7C30-724BD0891F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BEFBA0-6E6D-034E-27D6-236E0F3A890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53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F41144-B64F-D4F1-9FC4-21CFF35AD814}"/>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3" name="Footer Placeholder 2">
            <a:extLst>
              <a:ext uri="{FF2B5EF4-FFF2-40B4-BE49-F238E27FC236}">
                <a16:creationId xmlns:a16="http://schemas.microsoft.com/office/drawing/2014/main" id="{E70D3F50-6012-DD69-6BA8-CF43F96745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76213D-349E-2591-D54A-B22BDD96A9D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04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24B3-7C37-E080-87F8-67A5038C3DDD}"/>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F613C8E5-72C7-68AD-E994-75FA9DDBC799}"/>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4B06FF-D27B-DED7-7D04-A2A92544DF7D}"/>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A5568610-67EE-8066-309F-0A4BC94970A4}"/>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6" name="Footer Placeholder 5">
            <a:extLst>
              <a:ext uri="{FF2B5EF4-FFF2-40B4-BE49-F238E27FC236}">
                <a16:creationId xmlns:a16="http://schemas.microsoft.com/office/drawing/2014/main" id="{60527E66-A544-C797-9F89-CFA4E1F91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AA144-F57B-94B3-866F-EDE9697AD2F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9808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33D6A-6B7B-D01B-5F6D-4C0EAF34B5F6}"/>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C3408BA8-0F60-D18E-3532-566859AC1F9C}"/>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3CE4CE25-A652-E0B6-7390-7A7E2B021EF1}"/>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516F5849-8B6F-F8FB-D00A-7CDE94CB3537}"/>
              </a:ext>
            </a:extLst>
          </p:cNvPr>
          <p:cNvSpPr>
            <a:spLocks noGrp="1"/>
          </p:cNvSpPr>
          <p:nvPr>
            <p:ph type="dt" sz="half" idx="10"/>
          </p:nvPr>
        </p:nvSpPr>
        <p:spPr/>
        <p:txBody>
          <a:bodyPr/>
          <a:lstStyle/>
          <a:p>
            <a:fld id="{1D8BD707-D9CF-40AE-B4C6-C98DA3205C09}" type="datetimeFigureOut">
              <a:rPr lang="en-US" smtClean="0"/>
              <a:pPr/>
              <a:t>2/11/2026</a:t>
            </a:fld>
            <a:endParaRPr lang="en-US"/>
          </a:p>
        </p:txBody>
      </p:sp>
      <p:sp>
        <p:nvSpPr>
          <p:cNvPr id="6" name="Footer Placeholder 5">
            <a:extLst>
              <a:ext uri="{FF2B5EF4-FFF2-40B4-BE49-F238E27FC236}">
                <a16:creationId xmlns:a16="http://schemas.microsoft.com/office/drawing/2014/main" id="{E21016F4-5EBE-22EC-2759-45E2E2482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C2173-5A33-F564-B60B-8A4DEE4FE50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01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41B4F4-3A0E-33D7-185D-5EA9E3954FA8}"/>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0BE1DC-B021-3A13-4F79-DF8ED338EB47}"/>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B7E740-9144-7A69-53D7-484D4F40D9A5}"/>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82000"/>
                  </a:schemeClr>
                </a:solidFill>
              </a:defRPr>
            </a:lvl1pPr>
          </a:lstStyle>
          <a:p>
            <a:fld id="{1D8BD707-D9CF-40AE-B4C6-C98DA3205C09}" type="datetimeFigureOut">
              <a:rPr lang="en-US" smtClean="0"/>
              <a:pPr/>
              <a:t>2/11/2026</a:t>
            </a:fld>
            <a:endParaRPr lang="en-US"/>
          </a:p>
        </p:txBody>
      </p:sp>
      <p:sp>
        <p:nvSpPr>
          <p:cNvPr id="5" name="Footer Placeholder 4">
            <a:extLst>
              <a:ext uri="{FF2B5EF4-FFF2-40B4-BE49-F238E27FC236}">
                <a16:creationId xmlns:a16="http://schemas.microsoft.com/office/drawing/2014/main" id="{3E83A27E-33E5-7C79-69D8-E34A80DBE594}"/>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44F2E0B-D382-D876-303A-F0BD39FFB177}"/>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82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89651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6255" y="0"/>
            <a:ext cx="5982970" cy="712426"/>
          </a:xfrm>
        </p:spPr>
        <p:txBody>
          <a:bodyPr anchor="ctr">
            <a:normAutofit/>
          </a:bodyPr>
          <a:lstStyle/>
          <a:p>
            <a:r>
              <a:rPr lang="en-US" sz="2800" dirty="0">
                <a:ln w="500">
                  <a:noFill/>
                </a:ln>
                <a:solidFill>
                  <a:srgbClr val="7D5E43"/>
                </a:solidFill>
                <a:latin typeface="Adobe Handwriting Ernie" panose="03050502040307020404" pitchFamily="66" charset="0"/>
              </a:rPr>
              <a:t>Log Cabin on a Pond</a:t>
            </a:r>
          </a:p>
        </p:txBody>
      </p:sp>
      <p:sp>
        <p:nvSpPr>
          <p:cNvPr id="5" name="Rectangle 4"/>
          <p:cNvSpPr/>
          <p:nvPr/>
        </p:nvSpPr>
        <p:spPr>
          <a:xfrm>
            <a:off x="1783080" y="4247746"/>
            <a:ext cx="5986145" cy="4339650"/>
          </a:xfrm>
          <a:prstGeom prst="rect">
            <a:avLst/>
          </a:prstGeom>
        </p:spPr>
        <p:txBody>
          <a:bodyPr wrap="square" anchor="ctr">
            <a:spAutoFit/>
          </a:bodyPr>
          <a:lstStyle/>
          <a:p>
            <a:pPr algn="ctr"/>
            <a:r>
              <a:rPr lang="en-US" sz="1150" b="1" dirty="0">
                <a:solidFill>
                  <a:srgbClr val="7D5E43"/>
                </a:solidFill>
              </a:rPr>
              <a:t>SPECIAL FINANCING AVAILABLE !! </a:t>
            </a:r>
          </a:p>
          <a:p>
            <a:pPr algn="ctr"/>
            <a:endParaRPr lang="en-US" sz="1150" dirty="0">
              <a:solidFill>
                <a:srgbClr val="7D5E43"/>
              </a:solidFill>
            </a:endParaRPr>
          </a:p>
          <a:p>
            <a:pPr algn="ctr"/>
            <a:r>
              <a:rPr lang="en-US" sz="1150" dirty="0">
                <a:solidFill>
                  <a:srgbClr val="7D5E43"/>
                </a:solidFill>
              </a:rPr>
              <a:t>Pond/Lake Marion Retreat &amp; nestled in the community of Princess Pond in Summerton, South Carolina. This Log Cabin offers a well-appointed retreat with ample space and modern updates. This residence is set on approx. 0.72 acres, offering direct pond/lake access. The main level of the home features an inviting open floor plan that integrates the living spaces. The living room, complete with a cozy fireplace, creates a warm atmosphere, while the dining area is perfect for hosting family or intimate dinners.</a:t>
            </a:r>
          </a:p>
          <a:p>
            <a:pPr algn="ctr"/>
            <a:r>
              <a:rPr lang="en-US" sz="1150" dirty="0">
                <a:solidFill>
                  <a:srgbClr val="7D5E43"/>
                </a:solidFill>
              </a:rPr>
              <a:t>Additional features: new pine flooring, exposed ceiling beams, a renovated kitchen that offers picturesque views of the backyard and access to a fishing dock for outdoor entertainment. The main level also includes the owner's bedroom and a renovated bathroom. The upper level ensures ample space for family and guests and accommodates two-bedroom sets and an additional bathroom. With the convenience of the laundry room on the main level, the cabin is designed for ease of living. The exterior is equally impressive, featuring a welcoming front &amp; rear porch, boat ramp, and a parking pad located at the front of the property. This beautiful cabin provides a unique blend of comfort, style, and natural beauty, making it a perfect place to call home year-round or as a seasonal retreat, and although you are off the beaten path and secluded from the hustle and bustle of everyday life you are conveniently located just minutes to the I-95, and approximately 10 minutes to Santee. If you are simply looking for a private escape, this exceptional property offers the perfect blend of nature and functionality. To top it all off, the seller is making the furniture available, enhancing your lifestyle with direct access to Lake Marion, golfing, dinning and shopping experience. Quick Settlement Available! Come see this magnificent home today! Call your Realtor and reserve your showing appointment.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1787" b="1787"/>
          <a:stretch/>
        </p:blipFill>
        <p:spPr bwMode="auto">
          <a:xfrm>
            <a:off x="2146246" y="655320"/>
            <a:ext cx="5262988" cy="3383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14782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295656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443484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591312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739140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857" y="8869680"/>
            <a:ext cx="1779365"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1">
            <a:extLst>
              <a:ext uri="{FF2B5EF4-FFF2-40B4-BE49-F238E27FC236}">
                <a16:creationId xmlns:a16="http://schemas.microsoft.com/office/drawing/2014/main" id="{07610E54-A945-830E-890E-2060FDF65CF9}"/>
              </a:ext>
            </a:extLst>
          </p:cNvPr>
          <p:cNvSpPr txBox="1">
            <a:spLocks/>
          </p:cNvSpPr>
          <p:nvPr/>
        </p:nvSpPr>
        <p:spPr>
          <a:xfrm>
            <a:off x="2146246" y="3400064"/>
            <a:ext cx="5262989" cy="638536"/>
          </a:xfrm>
          <a:prstGeom prst="rect">
            <a:avLst/>
          </a:prstGeom>
          <a:solidFill>
            <a:srgbClr val="000000">
              <a:alpha val="25098"/>
            </a:srgbClr>
          </a:solidFill>
        </p:spPr>
        <p:txBody>
          <a:bodyPr vert="horz" lIns="91440" tIns="45720" rIns="91440" bIns="45720" rtlCol="0" anchor="ctr">
            <a:norm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en-US" sz="2000" b="1" dirty="0">
                <a:ln w="3175">
                  <a:solidFill>
                    <a:srgbClr val="7D5E43"/>
                  </a:solidFill>
                </a:ln>
                <a:solidFill>
                  <a:schemeClr val="bg1"/>
                </a:solidFill>
              </a:rPr>
              <a:t>3616 Princess Pond Road</a:t>
            </a:r>
          </a:p>
          <a:p>
            <a:r>
              <a:rPr lang="en-US" sz="1400" b="1" dirty="0">
                <a:ln w="3175">
                  <a:solidFill>
                    <a:srgbClr val="7D5E43"/>
                  </a:solidFill>
                </a:ln>
                <a:solidFill>
                  <a:schemeClr val="bg1"/>
                </a:solidFill>
              </a:rPr>
              <a:t>Princess Pond | Summerton, SC 29148 | MLS# 25024263 | $449,000</a:t>
            </a:r>
          </a:p>
        </p:txBody>
      </p:sp>
      <p:grpSp>
        <p:nvGrpSpPr>
          <p:cNvPr id="7" name="Group 6">
            <a:extLst>
              <a:ext uri="{FF2B5EF4-FFF2-40B4-BE49-F238E27FC236}">
                <a16:creationId xmlns:a16="http://schemas.microsoft.com/office/drawing/2014/main" id="{B9A9E519-47C2-AC1D-2AC6-874716B1D7EB}"/>
              </a:ext>
            </a:extLst>
          </p:cNvPr>
          <p:cNvGrpSpPr/>
          <p:nvPr/>
        </p:nvGrpSpPr>
        <p:grpSpPr>
          <a:xfrm>
            <a:off x="1906556" y="8827294"/>
            <a:ext cx="5742369" cy="1231106"/>
            <a:chOff x="1934146" y="8827294"/>
            <a:chExt cx="5742369" cy="1231106"/>
          </a:xfrm>
        </p:grpSpPr>
        <p:pic>
          <p:nvPicPr>
            <p:cNvPr id="102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860095" y="8898779"/>
              <a:ext cx="816420"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742562" y="8827294"/>
              <a:ext cx="2936748" cy="1231106"/>
            </a:xfrm>
            <a:prstGeom prst="rect">
              <a:avLst/>
            </a:prstGeom>
          </p:spPr>
          <p:txBody>
            <a:bodyPr wrap="square">
              <a:spAutoFit/>
            </a:bodyPr>
            <a:lstStyle/>
            <a:p>
              <a:pPr algn="ctr"/>
              <a:r>
                <a:rPr lang="en-US" sz="1200" b="1" i="1" dirty="0">
                  <a:solidFill>
                    <a:srgbClr val="786541"/>
                  </a:solidFill>
                </a:rPr>
                <a:t>Gil Aviles </a:t>
              </a:r>
            </a:p>
            <a:p>
              <a:pPr algn="ctr"/>
              <a:r>
                <a:rPr lang="en-US" sz="1200" dirty="0">
                  <a:solidFill>
                    <a:srgbClr val="786541"/>
                  </a:solidFill>
                </a:rPr>
                <a:t>843-697-5535</a:t>
              </a:r>
            </a:p>
            <a:p>
              <a:pPr algn="ctr"/>
              <a:r>
                <a:rPr lang="en-US" sz="1200" dirty="0">
                  <a:solidFill>
                    <a:srgbClr val="786541"/>
                  </a:solidFill>
                </a:rPr>
                <a:t>gil@aviles-realestate.com</a:t>
              </a:r>
            </a:p>
            <a:p>
              <a:pPr algn="ctr"/>
              <a:r>
                <a:rPr lang="en-US" sz="1200" dirty="0">
                  <a:solidFill>
                    <a:srgbClr val="786541"/>
                  </a:solidFill>
                </a:rPr>
                <a:t>www.Aviles-RealEstate.com</a:t>
              </a:r>
            </a:p>
            <a:p>
              <a:pPr algn="ctr"/>
              <a:endParaRPr lang="en-US" sz="800" dirty="0">
                <a:solidFill>
                  <a:srgbClr val="786541"/>
                </a:solidFill>
              </a:endParaRPr>
            </a:p>
            <a:p>
              <a:pPr algn="ctr"/>
              <a:r>
                <a:rPr lang="en-US" sz="900" dirty="0">
                  <a:solidFill>
                    <a:srgbClr val="786541"/>
                  </a:solidFill>
                </a:rPr>
                <a:t>Aviles Real Estate Brokerage</a:t>
              </a:r>
            </a:p>
            <a:p>
              <a:pPr algn="ctr"/>
              <a:r>
                <a:rPr lang="en-US" sz="900" dirty="0">
                  <a:solidFill>
                    <a:srgbClr val="786541"/>
                  </a:solidFill>
                </a:rPr>
                <a:t>Charleston, SC / Miami, FL</a:t>
              </a:r>
              <a:endParaRPr lang="en-US" sz="1100" dirty="0">
                <a:solidFill>
                  <a:srgbClr val="786541"/>
                </a:solidFill>
              </a:endParaRPr>
            </a:p>
          </p:txBody>
        </p:sp>
        <p:pic>
          <p:nvPicPr>
            <p:cNvPr id="6" name="Picture 4">
              <a:extLst>
                <a:ext uri="{FF2B5EF4-FFF2-40B4-BE49-F238E27FC236}">
                  <a16:creationId xmlns:a16="http://schemas.microsoft.com/office/drawing/2014/main" id="{A151ADEC-A756-57D7-80B8-3CF0132B821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34146" y="9147987"/>
              <a:ext cx="1627632" cy="5897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450580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154</TotalTime>
  <Words>399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Ernie</vt:lpstr>
      <vt:lpstr>Aptos</vt:lpstr>
      <vt:lpstr>Aptos Display</vt:lpstr>
      <vt:lpstr>Arial</vt:lpstr>
      <vt:lpstr>Office Theme</vt:lpstr>
      <vt:lpstr>Log Cabin on a Pond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20</cp:revision>
  <dcterms:created xsi:type="dcterms:W3CDTF">2006-08-16T00:00:00Z</dcterms:created>
  <dcterms:modified xsi:type="dcterms:W3CDTF">2026-02-11T18:08:30Z</dcterms:modified>
</cp:coreProperties>
</file>