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326A"/>
    <a:srgbClr val="FF7575"/>
    <a:srgbClr val="F5822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4" d="100"/>
          <a:sy n="54" d="100"/>
        </p:scale>
        <p:origin x="2438" y="4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7/14/2023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24456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7/14/2023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16929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7/14/2023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99663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7/14/2023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816293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7/14/2023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86500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72EAF3-99EF-42A4-8450-453F282A5E58}" type="datetimeFigureOut">
              <a:rPr lang="en-US" smtClean="0"/>
              <a:t>7/14/2023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71871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72EAF3-99EF-42A4-8450-453F282A5E58}" type="datetimeFigureOut">
              <a:rPr lang="en-US" smtClean="0"/>
              <a:t>7/14/2023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72687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72EAF3-99EF-42A4-8450-453F282A5E58}" type="datetimeFigureOut">
              <a:rPr lang="en-US" smtClean="0"/>
              <a:t>7/14/2023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43548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7/14/2023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24892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7/14/2023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243063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7/14/2023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49072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7772EAF3-99EF-42A4-8450-453F282A5E58}" type="datetimeFigureOut">
              <a:rPr lang="en-US" smtClean="0"/>
              <a:t>7/14/2023</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85853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hyperlink" Target="https://s3.amazonaws.com/embed.animoto.com/play.html?w=swf/production/vp1&amp;e=1689260453&amp;f=PNs700M1xiphjsH1MiqO0g&amp;d=0&amp;m=p&amp;r=360p+720p+1080p&amp;volume=100&amp;start_res=1080p&amp;i=m&amp;asset_domain=s3-p.animoto.com&amp;animoto_domain=animoto.com&amp;options=autostart"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1582"/>
            <a:ext cx="8229600" cy="841857"/>
          </a:xfrm>
        </p:spPr>
        <p:txBody>
          <a:bodyPr anchor="ctr">
            <a:noAutofit/>
          </a:bodyPr>
          <a:lstStyle/>
          <a:p>
            <a:r>
              <a:rPr lang="en-US" sz="2800" b="1" dirty="0">
                <a:solidFill>
                  <a:srgbClr val="1E326A"/>
                </a:solidFill>
                <a:latin typeface="Franklin Gothic ATF" panose="020B0503060602040204" pitchFamily="34" charset="0"/>
              </a:rPr>
              <a:t>New Listing Hamlin Plantation Townhome</a:t>
            </a:r>
          </a:p>
        </p:txBody>
      </p:sp>
      <p:sp>
        <p:nvSpPr>
          <p:cNvPr id="3" name="Subtitle 2"/>
          <p:cNvSpPr>
            <a:spLocks noGrp="1"/>
          </p:cNvSpPr>
          <p:nvPr>
            <p:ph type="subTitle" idx="1"/>
          </p:nvPr>
        </p:nvSpPr>
        <p:spPr>
          <a:xfrm>
            <a:off x="282295" y="4715082"/>
            <a:ext cx="7656868" cy="4220566"/>
          </a:xfrm>
        </p:spPr>
        <p:txBody>
          <a:bodyPr anchor="ctr">
            <a:noAutofit/>
          </a:bodyPr>
          <a:lstStyle/>
          <a:p>
            <a:pPr>
              <a:lnSpc>
                <a:spcPct val="100000"/>
              </a:lnSpc>
              <a:spcBef>
                <a:spcPts val="0"/>
              </a:spcBef>
            </a:pPr>
            <a:r>
              <a:rPr lang="en-US" sz="1500" dirty="0">
                <a:solidFill>
                  <a:srgbClr val="1E326A"/>
                </a:solidFill>
                <a:latin typeface="Franklin Gothic ATF" panose="020B0503060602040204" pitchFamily="34" charset="0"/>
              </a:rPr>
              <a:t>Hot New Listing- Townhome in Hamlin Plantation in Mt. Pleasant with garage and storage galore!</a:t>
            </a:r>
          </a:p>
          <a:p>
            <a:pPr>
              <a:lnSpc>
                <a:spcPct val="100000"/>
              </a:lnSpc>
              <a:spcBef>
                <a:spcPts val="0"/>
              </a:spcBef>
            </a:pPr>
            <a:endParaRPr lang="en-US" sz="1500" dirty="0">
              <a:solidFill>
                <a:srgbClr val="1E326A"/>
              </a:solidFill>
              <a:latin typeface="Franklin Gothic ATF" panose="020B0503060602040204" pitchFamily="34" charset="0"/>
            </a:endParaRPr>
          </a:p>
          <a:p>
            <a:pPr>
              <a:lnSpc>
                <a:spcPct val="100000"/>
              </a:lnSpc>
              <a:spcBef>
                <a:spcPts val="0"/>
              </a:spcBef>
            </a:pPr>
            <a:r>
              <a:rPr lang="en-US" sz="1500" dirty="0">
                <a:solidFill>
                  <a:srgbClr val="1E326A"/>
                </a:solidFill>
                <a:latin typeface="Franklin Gothic ATF" panose="020B0503060602040204" pitchFamily="34" charset="0"/>
              </a:rPr>
              <a:t>Hamlin Plantation offers a lifestyle for those who like to live as though they are on vacation!  Top notch amenities, proximity to the beach and located in an amazing school zone with access to every type of shopping, restaurants and medical care you could ever want or need. Are you having trouble finding a turn key townhome or condo that has plenty of space for your storage needs? Well check out 3628 Billings Street. It has a 2 car garage with additional storage on the first level. The entire exterior was recently renovated- new roof, gutters, windows, and cement board siding! This 2 bedroom townhome has bamboo flooring throughout- no wall to wall carpet here!  Every room is generous in size including a huge family room and spacious kitchen with abundant cabinets. A lush wooded lot is a view you will love as it creates a super private vibe. Swimming, tennis, walking and jogging paths, a stunning clubhouse all make this the lifestyle you can’t resist. </a:t>
            </a:r>
          </a:p>
          <a:p>
            <a:pPr>
              <a:lnSpc>
                <a:spcPct val="100000"/>
              </a:lnSpc>
              <a:spcBef>
                <a:spcPts val="0"/>
              </a:spcBef>
            </a:pPr>
            <a:r>
              <a:rPr lang="en-US" sz="1500" dirty="0">
                <a:solidFill>
                  <a:srgbClr val="1E326A"/>
                </a:solidFill>
                <a:latin typeface="Franklin Gothic ATF" panose="020B0503060602040204" pitchFamily="34" charset="0"/>
              </a:rPr>
              <a:t>Schedule tours in </a:t>
            </a:r>
            <a:r>
              <a:rPr lang="en-US" sz="1500" dirty="0" err="1">
                <a:solidFill>
                  <a:srgbClr val="1E326A"/>
                </a:solidFill>
                <a:latin typeface="Franklin Gothic ATF" panose="020B0503060602040204" pitchFamily="34" charset="0"/>
              </a:rPr>
              <a:t>Showingtime</a:t>
            </a:r>
            <a:r>
              <a:rPr lang="en-US" sz="1500" dirty="0">
                <a:solidFill>
                  <a:srgbClr val="1E326A"/>
                </a:solidFill>
                <a:latin typeface="Franklin Gothic ATF" panose="020B0503060602040204" pitchFamily="34" charset="0"/>
              </a:rPr>
              <a:t>!</a:t>
            </a:r>
          </a:p>
          <a:p>
            <a:pPr>
              <a:lnSpc>
                <a:spcPct val="100000"/>
              </a:lnSpc>
              <a:spcBef>
                <a:spcPts val="0"/>
              </a:spcBef>
            </a:pPr>
            <a:endParaRPr lang="en-US" sz="1500" dirty="0">
              <a:solidFill>
                <a:srgbClr val="1E326A"/>
              </a:solidFill>
              <a:latin typeface="Franklin Gothic ATF" panose="020B0503060602040204" pitchFamily="34" charset="0"/>
            </a:endParaRPr>
          </a:p>
          <a:p>
            <a:pPr>
              <a:lnSpc>
                <a:spcPct val="100000"/>
              </a:lnSpc>
              <a:spcBef>
                <a:spcPts val="0"/>
              </a:spcBef>
            </a:pPr>
            <a:r>
              <a:rPr lang="en-US" sz="1500" dirty="0">
                <a:solidFill>
                  <a:srgbClr val="1E326A"/>
                </a:solidFill>
                <a:latin typeface="Franklin Gothic ATF" panose="020B0503060602040204" pitchFamily="34" charset="0"/>
                <a:hlinkClick r:id="rId2"/>
              </a:rPr>
              <a:t>Take a video tour of the property!</a:t>
            </a:r>
            <a:endParaRPr lang="en-US" sz="1500" dirty="0">
              <a:solidFill>
                <a:srgbClr val="1E326A"/>
              </a:solidFill>
              <a:latin typeface="Franklin Gothic ATF" panose="020B0503060602040204" pitchFamily="34" charset="0"/>
            </a:endParaRPr>
          </a:p>
        </p:txBody>
      </p:sp>
      <p:sp>
        <p:nvSpPr>
          <p:cNvPr id="15" name="Rectangle 14"/>
          <p:cNvSpPr/>
          <p:nvPr/>
        </p:nvSpPr>
        <p:spPr>
          <a:xfrm>
            <a:off x="1858429" y="3321225"/>
            <a:ext cx="4512742" cy="1384995"/>
          </a:xfrm>
          <a:prstGeom prst="rect">
            <a:avLst/>
          </a:prstGeom>
        </p:spPr>
        <p:txBody>
          <a:bodyPr wrap="square">
            <a:spAutoFit/>
          </a:bodyPr>
          <a:lstStyle/>
          <a:p>
            <a:pPr algn="ctr"/>
            <a:r>
              <a:rPr lang="pl-PL" sz="2400" b="1">
                <a:solidFill>
                  <a:srgbClr val="FF7575"/>
                </a:solidFill>
                <a:latin typeface="Franklin Gothic ATF" panose="020B0503060602040204" pitchFamily="34" charset="0"/>
              </a:rPr>
              <a:t>3628 Billings Street</a:t>
            </a:r>
          </a:p>
          <a:p>
            <a:pPr algn="ctr"/>
            <a:r>
              <a:rPr lang="en-US" sz="2000">
                <a:solidFill>
                  <a:srgbClr val="FF7575"/>
                </a:solidFill>
                <a:latin typeface="Franklin Gothic ATF" panose="020B0503060602040204" pitchFamily="34" charset="0"/>
              </a:rPr>
              <a:t>Mount </a:t>
            </a:r>
            <a:r>
              <a:rPr lang="en-US" sz="2000" dirty="0">
                <a:solidFill>
                  <a:srgbClr val="FF7575"/>
                </a:solidFill>
                <a:latin typeface="Franklin Gothic ATF" panose="020B0503060602040204" pitchFamily="34" charset="0"/>
              </a:rPr>
              <a:t>Pleasant, SC 29466</a:t>
            </a:r>
          </a:p>
          <a:p>
            <a:pPr algn="ctr"/>
            <a:r>
              <a:rPr lang="en-US" sz="2000" dirty="0">
                <a:solidFill>
                  <a:srgbClr val="FF7575"/>
                </a:solidFill>
                <a:latin typeface="Franklin Gothic ATF" panose="020B0503060602040204" pitchFamily="34" charset="0"/>
              </a:rPr>
              <a:t>MLS# 23015840</a:t>
            </a:r>
          </a:p>
          <a:p>
            <a:pPr algn="ctr"/>
            <a:r>
              <a:rPr lang="en-US" sz="2000" dirty="0">
                <a:solidFill>
                  <a:srgbClr val="FF7575"/>
                </a:solidFill>
                <a:latin typeface="Franklin Gothic ATF" panose="020B0503060602040204" pitchFamily="34" charset="0"/>
              </a:rPr>
              <a:t>$549,000</a:t>
            </a:r>
          </a:p>
        </p:txBody>
      </p:sp>
      <p:sp>
        <p:nvSpPr>
          <p:cNvPr id="24" name="Rectangle 23">
            <a:extLst>
              <a:ext uri="{FF2B5EF4-FFF2-40B4-BE49-F238E27FC236}">
                <a16:creationId xmlns:a16="http://schemas.microsoft.com/office/drawing/2014/main" id="{319B1B8F-DCEE-4128-BB88-7F5689692D63}"/>
              </a:ext>
            </a:extLst>
          </p:cNvPr>
          <p:cNvSpPr/>
          <p:nvPr/>
        </p:nvSpPr>
        <p:spPr>
          <a:xfrm>
            <a:off x="228600" y="8936245"/>
            <a:ext cx="7772400" cy="1107996"/>
          </a:xfrm>
          <a:prstGeom prst="rect">
            <a:avLst/>
          </a:prstGeom>
        </p:spPr>
        <p:txBody>
          <a:bodyPr wrap="square">
            <a:spAutoFit/>
          </a:bodyPr>
          <a:lstStyle/>
          <a:p>
            <a:pPr algn="ctr"/>
            <a:r>
              <a:rPr lang="en-US" b="1" dirty="0">
                <a:latin typeface="Franklin Gothic ATF" panose="020B0503060602040204" pitchFamily="34" charset="0"/>
              </a:rPr>
              <a:t>Ellen O'Neil</a:t>
            </a:r>
          </a:p>
          <a:p>
            <a:pPr algn="ctr"/>
            <a:r>
              <a:rPr lang="en-US" sz="1200" dirty="0">
                <a:latin typeface="Franklin Gothic ATF" panose="020B0503060602040204" pitchFamily="34" charset="0"/>
              </a:rPr>
              <a:t>Broker/Owner, ABR, e-PRO, CNE</a:t>
            </a:r>
          </a:p>
          <a:p>
            <a:pPr algn="ctr"/>
            <a:r>
              <a:rPr lang="en-US" sz="1200" dirty="0">
                <a:latin typeface="Franklin Gothic ATF" panose="020B0503060602040204" pitchFamily="34" charset="0"/>
              </a:rPr>
              <a:t>Charleston Realtor of Distinction</a:t>
            </a:r>
          </a:p>
          <a:p>
            <a:pPr algn="ctr"/>
            <a:r>
              <a:rPr lang="en-US" sz="1200" dirty="0">
                <a:latin typeface="Franklin Gothic ATF" panose="020B0503060602040204" pitchFamily="34" charset="0"/>
              </a:rPr>
              <a:t>(843) 300-8530</a:t>
            </a:r>
          </a:p>
          <a:p>
            <a:pPr algn="ctr"/>
            <a:r>
              <a:rPr lang="en-US" sz="1200" dirty="0">
                <a:latin typeface="Franklin Gothic ATF" panose="020B0503060602040204" pitchFamily="34" charset="0"/>
              </a:rPr>
              <a:t>www.EllenONeilProperties.com</a:t>
            </a:r>
            <a:endParaRPr lang="en-US" dirty="0">
              <a:latin typeface="Franklin Gothic ATF" panose="020B050306060204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2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86460" y="9170203"/>
            <a:ext cx="1352702" cy="640080"/>
          </a:xfrm>
          <a:prstGeom prst="rect">
            <a:avLst/>
          </a:prstGeom>
          <a:effectLst/>
        </p:spPr>
      </p:pic>
      <p:pic>
        <p:nvPicPr>
          <p:cNvPr id="14" name="Picture 13"/>
          <p:cNvPicPr>
            <a:picLocks noChangeAspect="1"/>
          </p:cNvPicPr>
          <p:nvPr/>
        </p:nvPicPr>
        <p:blipFill>
          <a:blip r:embed="rId5">
            <a:extLst>
              <a:ext uri="{28A0092B-C50C-407E-A947-70E740481C1C}">
                <a14:useLocalDpi xmlns:a14="http://schemas.microsoft.com/office/drawing/2010/main" val="0"/>
              </a:ext>
            </a:extLst>
          </a:blip>
          <a:srcRect/>
          <a:stretch/>
        </p:blipFill>
        <p:spPr>
          <a:xfrm>
            <a:off x="2280324" y="829848"/>
            <a:ext cx="3668953" cy="2447880"/>
          </a:xfrm>
          <a:prstGeom prst="rect">
            <a:avLst/>
          </a:prstGeom>
        </p:spPr>
      </p:pic>
      <p:pic>
        <p:nvPicPr>
          <p:cNvPr id="12" name="Picture 11">
            <a:extLst>
              <a:ext uri="{FF2B5EF4-FFF2-40B4-BE49-F238E27FC236}">
                <a16:creationId xmlns:a16="http://schemas.microsoft.com/office/drawing/2014/main" id="{4747DAF0-BD60-4503-B8E6-9C16CD335B90}"/>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282338" y="2257970"/>
            <a:ext cx="1536192" cy="1020127"/>
          </a:xfrm>
          <a:prstGeom prst="rect">
            <a:avLst/>
          </a:prstGeom>
          <a:ln>
            <a:noFill/>
          </a:ln>
          <a:effectLst/>
        </p:spPr>
      </p:pic>
      <p:pic>
        <p:nvPicPr>
          <p:cNvPr id="17" name="Picture 16">
            <a:extLst>
              <a:ext uri="{FF2B5EF4-FFF2-40B4-BE49-F238E27FC236}">
                <a16:creationId xmlns:a16="http://schemas.microsoft.com/office/drawing/2014/main" id="{C0F5ABF3-94AC-44E7-A6D1-A96368B2C69F}"/>
              </a:ext>
            </a:extLst>
          </p:cNvPr>
          <p:cNvPicPr>
            <a:picLocks/>
          </p:cNvPicPr>
          <p:nvPr/>
        </p:nvPicPr>
        <p:blipFill>
          <a:blip r:embed="rId7">
            <a:extLst>
              <a:ext uri="{28A0092B-C50C-407E-A947-70E740481C1C}">
                <a14:useLocalDpi xmlns:a14="http://schemas.microsoft.com/office/drawing/2010/main" val="0"/>
              </a:ext>
            </a:extLst>
          </a:blip>
          <a:srcRect/>
          <a:stretch/>
        </p:blipFill>
        <p:spPr>
          <a:xfrm>
            <a:off x="282338" y="3683443"/>
            <a:ext cx="1536192" cy="1022527"/>
          </a:xfrm>
          <a:prstGeom prst="rect">
            <a:avLst/>
          </a:prstGeom>
          <a:ln>
            <a:noFill/>
          </a:ln>
          <a:effectLst/>
        </p:spPr>
      </p:pic>
      <p:pic>
        <p:nvPicPr>
          <p:cNvPr id="20" name="Picture 19">
            <a:extLst>
              <a:ext uri="{FF2B5EF4-FFF2-40B4-BE49-F238E27FC236}">
                <a16:creationId xmlns:a16="http://schemas.microsoft.com/office/drawing/2014/main" id="{67C64B65-866C-4710-B050-D17BACA94A95}"/>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6401015" y="2257045"/>
            <a:ext cx="1535366" cy="1021977"/>
          </a:xfrm>
          <a:prstGeom prst="rect">
            <a:avLst/>
          </a:prstGeom>
          <a:ln>
            <a:noFill/>
          </a:ln>
          <a:effectLst/>
        </p:spPr>
      </p:pic>
      <p:pic>
        <p:nvPicPr>
          <p:cNvPr id="21" name="Picture 20">
            <a:extLst>
              <a:ext uri="{FF2B5EF4-FFF2-40B4-BE49-F238E27FC236}">
                <a16:creationId xmlns:a16="http://schemas.microsoft.com/office/drawing/2014/main" id="{AA0C36E2-B6DF-4D7E-91C2-7AE193A50970}"/>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6656634" y="3682092"/>
            <a:ext cx="1024128" cy="1024128"/>
          </a:xfrm>
          <a:prstGeom prst="rect">
            <a:avLst/>
          </a:prstGeom>
          <a:ln>
            <a:noFill/>
          </a:ln>
          <a:effectLst/>
        </p:spPr>
      </p:pic>
      <p:pic>
        <p:nvPicPr>
          <p:cNvPr id="18" name="Picture 17">
            <a:extLst>
              <a:ext uri="{FF2B5EF4-FFF2-40B4-BE49-F238E27FC236}">
                <a16:creationId xmlns:a16="http://schemas.microsoft.com/office/drawing/2014/main" id="{CF70C3F9-2C80-72F7-130C-554550DD6653}"/>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282338" y="839049"/>
            <a:ext cx="1536192" cy="1005725"/>
          </a:xfrm>
          <a:prstGeom prst="rect">
            <a:avLst/>
          </a:prstGeom>
          <a:ln>
            <a:noFill/>
          </a:ln>
          <a:effectLst/>
        </p:spPr>
      </p:pic>
      <p:pic>
        <p:nvPicPr>
          <p:cNvPr id="4" name="Picture 3">
            <a:extLst>
              <a:ext uri="{FF2B5EF4-FFF2-40B4-BE49-F238E27FC236}">
                <a16:creationId xmlns:a16="http://schemas.microsoft.com/office/drawing/2014/main" id="{503E7039-F2FE-5100-EFC7-27B34ABE0AD3}"/>
              </a:ext>
            </a:extLst>
          </p:cNvPr>
          <p:cNvPicPr>
            <a:picLocks/>
          </p:cNvPicPr>
          <p:nvPr/>
        </p:nvPicPr>
        <p:blipFill>
          <a:blip r:embed="rId11">
            <a:extLst>
              <a:ext uri="{28A0092B-C50C-407E-A947-70E740481C1C}">
                <a14:useLocalDpi xmlns:a14="http://schemas.microsoft.com/office/drawing/2010/main" val="0"/>
              </a:ext>
            </a:extLst>
          </a:blip>
          <a:srcRect/>
          <a:stretch/>
        </p:blipFill>
        <p:spPr>
          <a:xfrm>
            <a:off x="6400602" y="830201"/>
            <a:ext cx="1536192" cy="1020127"/>
          </a:xfrm>
          <a:prstGeom prst="rect">
            <a:avLst/>
          </a:prstGeom>
          <a:ln>
            <a:noFill/>
          </a:ln>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1866</TotalTime>
  <Words>256</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Franklin Gothic ATF</vt:lpstr>
      <vt:lpstr>Office Theme</vt:lpstr>
      <vt:lpstr>New Listing Hamlin Plantation Townhome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93</cp:revision>
  <dcterms:created xsi:type="dcterms:W3CDTF">2016-07-16T19:46:25Z</dcterms:created>
  <dcterms:modified xsi:type="dcterms:W3CDTF">2023-07-14T16:26:03Z</dcterms:modified>
</cp:coreProperties>
</file>