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46"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15120"/>
            <a:ext cx="7772399" cy="4371974"/>
          </a:xfrm>
          <a:prstGeom prst="rect">
            <a:avLst/>
          </a:prstGeom>
          <a:ln>
            <a:noFill/>
          </a:ln>
          <a:effectLst>
            <a:softEdge rad="112500"/>
          </a:effectLst>
        </p:spPr>
      </p:pic>
      <p:sp>
        <p:nvSpPr>
          <p:cNvPr id="3" name="Subtitle 2"/>
          <p:cNvSpPr>
            <a:spLocks noGrp="1"/>
          </p:cNvSpPr>
          <p:nvPr>
            <p:ph type="subTitle" idx="1"/>
          </p:nvPr>
        </p:nvSpPr>
        <p:spPr>
          <a:xfrm>
            <a:off x="1" y="3048000"/>
            <a:ext cx="7772398" cy="3440151"/>
          </a:xfrm>
        </p:spPr>
        <p:txBody>
          <a:bodyPr anchor="ctr">
            <a:noAutofit/>
          </a:bodyPr>
          <a:lstStyle/>
          <a:p>
            <a:r>
              <a:rPr lang="en-US" sz="1300" dirty="0">
                <a:solidFill>
                  <a:schemeClr val="tx2">
                    <a:lumMod val="75000"/>
                  </a:schemeClr>
                </a:solidFill>
                <a:latin typeface="Georgia" panose="02040502050405020303" pitchFamily="18" charset="0"/>
              </a:rPr>
              <a:t>This beautifully maintained 4 bedroom 3.5 bath home has it all!  The open floor plan is perfect for families and entertaining.  There are upgrades throughout the home, which sits on a hard-to-find large lot with beautiful pond views.  You will be impressed with the hardwood floors, beautiful granite counters and stainless steel appliances.  The popular St. Helena floor plan features the master bedroom downstairs with three additional bedrooms upstairs, one with its own full bath perfect for guests.  There is a second family room upstairs in addition to a loft. The owner's suite has a luxurious bathroom with a gorgeous tiled shower and double sinks. An irrigation system will keep the yard looking lush throughout the warm summer months so you can enjoy the pond views and large yard with extensive landscaping all done for you! It's an easy walk to the beautiful pool and playground.  Simply move right in and start enjoying everything that this growing neighborhood has to </a:t>
            </a:r>
            <a:r>
              <a:rPr lang="en-US" sz="1300" dirty="0" smtClean="0">
                <a:solidFill>
                  <a:schemeClr val="tx2">
                    <a:lumMod val="75000"/>
                  </a:schemeClr>
                </a:solidFill>
                <a:latin typeface="Georgia" panose="02040502050405020303" pitchFamily="18" charset="0"/>
              </a:rPr>
              <a:t>offer!</a:t>
            </a:r>
          </a:p>
          <a:p>
            <a:endParaRPr lang="en-US" sz="1300" dirty="0" smtClean="0">
              <a:solidFill>
                <a:schemeClr val="tx2">
                  <a:lumMod val="75000"/>
                </a:schemeClr>
              </a:solidFill>
              <a:latin typeface="Georgia" panose="02040502050405020303" pitchFamily="18" charset="0"/>
            </a:endParaRPr>
          </a:p>
          <a:p>
            <a:r>
              <a:rPr lang="en-US" sz="1300" b="1" dirty="0" smtClean="0">
                <a:solidFill>
                  <a:schemeClr val="tx2">
                    <a:lumMod val="50000"/>
                  </a:schemeClr>
                </a:solidFill>
                <a:latin typeface="Georgia" panose="02040502050405020303" pitchFamily="18" charset="0"/>
              </a:rPr>
              <a:t>COME </a:t>
            </a:r>
            <a:r>
              <a:rPr lang="en-US" sz="1300" b="1" dirty="0">
                <a:solidFill>
                  <a:schemeClr val="tx2">
                    <a:lumMod val="50000"/>
                  </a:schemeClr>
                </a:solidFill>
                <a:latin typeface="Georgia" panose="02040502050405020303" pitchFamily="18" charset="0"/>
              </a:rPr>
              <a:t>SEE IT FOR YOURSELF DURING OUR OPEN HOUSES SCHEDULED SATURDAY AND SUNDAY (APRIL 2 AND 3) FROM 12-3 PM!</a:t>
            </a:r>
          </a:p>
          <a:p>
            <a:endParaRPr lang="en-US" sz="1300" dirty="0" smtClean="0">
              <a:solidFill>
                <a:schemeClr val="tx2">
                  <a:lumMod val="75000"/>
                </a:schemeClr>
              </a:solidFill>
              <a:latin typeface="Georgia" panose="02040502050405020303" pitchFamily="18" charset="0"/>
            </a:endParaRPr>
          </a:p>
          <a:p>
            <a:r>
              <a:rPr lang="en-US" sz="1300" i="1" dirty="0" smtClean="0">
                <a:solidFill>
                  <a:srgbClr val="C00000"/>
                </a:solidFill>
                <a:effectLst>
                  <a:outerShdw blurRad="38100" dist="38100" dir="2700000" algn="tl">
                    <a:srgbClr val="000000">
                      <a:alpha val="43137"/>
                    </a:srgbClr>
                  </a:outerShdw>
                </a:effectLst>
                <a:latin typeface="Georgia" panose="02040502050405020303" pitchFamily="18" charset="0"/>
              </a:rPr>
              <a:t>For </a:t>
            </a:r>
            <a:r>
              <a:rPr lang="en-US" sz="1300" i="1" dirty="0">
                <a:solidFill>
                  <a:srgbClr val="C00000"/>
                </a:solidFill>
                <a:effectLst>
                  <a:outerShdw blurRad="38100" dist="38100" dir="2700000" algn="tl">
                    <a:srgbClr val="000000">
                      <a:alpha val="43137"/>
                    </a:srgbClr>
                  </a:outerShdw>
                </a:effectLst>
                <a:latin typeface="Georgia" panose="02040502050405020303" pitchFamily="18" charset="0"/>
              </a:rPr>
              <a:t>more details and to use the 3D Walk Through Tour Click Here:</a:t>
            </a:r>
          </a:p>
          <a:p>
            <a:r>
              <a:rPr lang="en-US" sz="1300" i="1" dirty="0">
                <a:solidFill>
                  <a:srgbClr val="C00000"/>
                </a:solidFill>
                <a:effectLst>
                  <a:outerShdw blurRad="38100" dist="38100" dir="2700000" algn="tl">
                    <a:srgbClr val="000000">
                      <a:alpha val="43137"/>
                    </a:srgbClr>
                  </a:outerShdw>
                </a:effectLst>
                <a:latin typeface="Georgia" panose="02040502050405020303" pitchFamily="18" charset="0"/>
              </a:rPr>
              <a:t>http://</a:t>
            </a:r>
            <a:r>
              <a:rPr lang="en-US" sz="1300" i="1" dirty="0" smtClean="0">
                <a:solidFill>
                  <a:srgbClr val="C00000"/>
                </a:solidFill>
                <a:effectLst>
                  <a:outerShdw blurRad="38100" dist="38100" dir="2700000" algn="tl">
                    <a:srgbClr val="000000">
                      <a:alpha val="43137"/>
                    </a:srgbClr>
                  </a:outerShdw>
                </a:effectLst>
                <a:latin typeface="Georgia" panose="02040502050405020303" pitchFamily="18" charset="0"/>
              </a:rPr>
              <a:t>ellenoneilrealty.com/property/3634-shutesbury-st-mt-pleasant-sc</a:t>
            </a:r>
            <a:endParaRPr lang="en-US" sz="1300" i="1" dirty="0">
              <a:solidFill>
                <a:srgbClr val="C00000"/>
              </a:solidFill>
              <a:effectLst>
                <a:outerShdw blurRad="38100" dist="38100" dir="2700000" algn="tl">
                  <a:srgbClr val="000000">
                    <a:alpha val="43137"/>
                  </a:srgbClr>
                </a:outerShdw>
              </a:effectLst>
              <a:latin typeface="Georgia" panose="02040502050405020303" pitchFamily="18" charset="0"/>
            </a:endParaRPr>
          </a:p>
        </p:txBody>
      </p:sp>
      <p:sp>
        <p:nvSpPr>
          <p:cNvPr id="5" name="Rectangle 4"/>
          <p:cNvSpPr/>
          <p:nvPr/>
        </p:nvSpPr>
        <p:spPr>
          <a:xfrm>
            <a:off x="181604" y="8838426"/>
            <a:ext cx="3704595" cy="1107996"/>
          </a:xfrm>
          <a:prstGeom prst="rect">
            <a:avLst/>
          </a:prstGeom>
        </p:spPr>
        <p:txBody>
          <a:bodyPr wrap="square">
            <a:spAutoFit/>
          </a:bodyPr>
          <a:lstStyle/>
          <a:p>
            <a:r>
              <a:rPr lang="en-US" sz="1800" b="1" dirty="0">
                <a:solidFill>
                  <a:schemeClr val="bg1"/>
                </a:solidFill>
                <a:latin typeface="Georgia" panose="02040502050405020303" pitchFamily="18" charset="0"/>
              </a:rPr>
              <a:t>Ellen </a:t>
            </a:r>
            <a:r>
              <a:rPr lang="en-US" sz="1800" b="1" dirty="0" smtClean="0">
                <a:solidFill>
                  <a:schemeClr val="bg1"/>
                </a:solidFill>
                <a:latin typeface="Georgia" panose="02040502050405020303" pitchFamily="18" charset="0"/>
              </a:rPr>
              <a:t>O'Neil</a:t>
            </a:r>
          </a:p>
          <a:p>
            <a:r>
              <a:rPr lang="en-US" sz="1600" dirty="0">
                <a:solidFill>
                  <a:schemeClr val="bg1"/>
                </a:solidFill>
                <a:latin typeface="Georgia" panose="02040502050405020303" pitchFamily="18" charset="0"/>
              </a:rPr>
              <a:t>843-300-8530</a:t>
            </a:r>
          </a:p>
          <a:p>
            <a:r>
              <a:rPr lang="en-US" sz="1600" dirty="0">
                <a:solidFill>
                  <a:schemeClr val="bg1"/>
                </a:solidFill>
                <a:latin typeface="Georgia" panose="02040502050405020303" pitchFamily="18" charset="0"/>
              </a:rPr>
              <a:t>ellen@ellenoneilrealty.com</a:t>
            </a:r>
          </a:p>
          <a:p>
            <a:r>
              <a:rPr lang="en-US" sz="1600" dirty="0">
                <a:solidFill>
                  <a:schemeClr val="bg1"/>
                </a:solidFill>
                <a:latin typeface="Georgia" panose="02040502050405020303" pitchFamily="18" charset="0"/>
              </a:rPr>
              <a:t>www.EllenONeilRealty.com</a:t>
            </a:r>
            <a:endParaRPr lang="en-US" sz="1600" dirty="0" smtClean="0">
              <a:solidFill>
                <a:schemeClr val="bg1"/>
              </a:solidFill>
              <a:latin typeface="Georgia" panose="02040502050405020303" pitchFamily="18" charset="0"/>
            </a:endParaRPr>
          </a:p>
        </p:txBody>
      </p:sp>
      <p:sp>
        <p:nvSpPr>
          <p:cNvPr id="10" name="Rectangle 9"/>
          <p:cNvSpPr/>
          <p:nvPr/>
        </p:nvSpPr>
        <p:spPr>
          <a:xfrm>
            <a:off x="2334785" y="657453"/>
            <a:ext cx="5437613" cy="1292662"/>
          </a:xfrm>
          <a:prstGeom prst="rect">
            <a:avLst/>
          </a:prstGeom>
          <a:noFill/>
        </p:spPr>
        <p:txBody>
          <a:bodyPr wrap="square">
            <a:spAutoFit/>
          </a:bodyPr>
          <a:lstStyle/>
          <a:p>
            <a:pPr algn="ctr"/>
            <a:r>
              <a:rPr lang="en-US" sz="2400" dirty="0">
                <a:solidFill>
                  <a:schemeClr val="tx2"/>
                </a:solidFill>
                <a:latin typeface="Georgia" panose="02040502050405020303" pitchFamily="18" charset="0"/>
              </a:rPr>
              <a:t>3634 </a:t>
            </a:r>
            <a:r>
              <a:rPr lang="en-US" sz="2400" dirty="0" err="1">
                <a:solidFill>
                  <a:schemeClr val="tx2"/>
                </a:solidFill>
                <a:latin typeface="Georgia" panose="02040502050405020303" pitchFamily="18" charset="0"/>
              </a:rPr>
              <a:t>Shutesbury</a:t>
            </a:r>
            <a:r>
              <a:rPr lang="en-US" sz="2400" dirty="0">
                <a:solidFill>
                  <a:schemeClr val="tx2"/>
                </a:solidFill>
                <a:latin typeface="Georgia" panose="02040502050405020303" pitchFamily="18" charset="0"/>
              </a:rPr>
              <a:t> Street</a:t>
            </a:r>
          </a:p>
          <a:p>
            <a:pPr algn="ctr"/>
            <a:endParaRPr lang="en-US" sz="1800" dirty="0" smtClean="0">
              <a:solidFill>
                <a:schemeClr val="tx2"/>
              </a:solidFill>
              <a:latin typeface="Georgia" panose="02040502050405020303" pitchFamily="18" charset="0"/>
            </a:endParaRPr>
          </a:p>
          <a:p>
            <a:pPr algn="ctr"/>
            <a:r>
              <a:rPr lang="en-US" sz="1800" dirty="0" smtClean="0">
                <a:solidFill>
                  <a:schemeClr val="tx2"/>
                </a:solidFill>
                <a:latin typeface="Georgia" panose="02040502050405020303" pitchFamily="18" charset="0"/>
              </a:rPr>
              <a:t>Mount </a:t>
            </a:r>
            <a:r>
              <a:rPr lang="en-US" sz="1800" dirty="0">
                <a:solidFill>
                  <a:schemeClr val="tx2"/>
                </a:solidFill>
                <a:latin typeface="Georgia" panose="02040502050405020303" pitchFamily="18" charset="0"/>
              </a:rPr>
              <a:t>Pleasant, SC 29466</a:t>
            </a:r>
          </a:p>
          <a:p>
            <a:pPr algn="ctr"/>
            <a:r>
              <a:rPr lang="en-US" sz="1800" dirty="0">
                <a:solidFill>
                  <a:schemeClr val="tx2"/>
                </a:solidFill>
                <a:latin typeface="Georgia" panose="02040502050405020303" pitchFamily="18" charset="0"/>
              </a:rPr>
              <a:t>MLS# </a:t>
            </a:r>
            <a:r>
              <a:rPr lang="en-US" sz="1800" dirty="0" smtClean="0">
                <a:solidFill>
                  <a:schemeClr val="tx2"/>
                </a:solidFill>
                <a:latin typeface="Georgia" panose="02040502050405020303" pitchFamily="18" charset="0"/>
              </a:rPr>
              <a:t>16007248 | $</a:t>
            </a:r>
            <a:r>
              <a:rPr lang="en-US" sz="1800" dirty="0">
                <a:solidFill>
                  <a:schemeClr val="tx2"/>
                </a:solidFill>
                <a:latin typeface="Georgia" panose="02040502050405020303" pitchFamily="18" charset="0"/>
              </a:rPr>
              <a:t>529,000</a:t>
            </a:r>
            <a:endParaRPr lang="en-US" sz="1200" dirty="0">
              <a:solidFill>
                <a:schemeClr val="tx2"/>
              </a:solidFill>
              <a:latin typeface="Georgia" panose="02040502050405020303" pitchFamily="18" charset="0"/>
            </a:endParaRPr>
          </a:p>
        </p:txBody>
      </p:sp>
      <p:grpSp>
        <p:nvGrpSpPr>
          <p:cNvPr id="15" name="Group 14"/>
          <p:cNvGrpSpPr/>
          <p:nvPr/>
        </p:nvGrpSpPr>
        <p:grpSpPr>
          <a:xfrm>
            <a:off x="5029200" y="8833024"/>
            <a:ext cx="2624138" cy="1118800"/>
            <a:chOff x="5148262" y="8801100"/>
            <a:chExt cx="2624138" cy="111880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0331" y="8801100"/>
              <a:ext cx="2539999" cy="952500"/>
            </a:xfrm>
            <a:prstGeom prst="rect">
              <a:avLst/>
            </a:prstGeom>
          </p:spPr>
        </p:pic>
        <p:sp>
          <p:nvSpPr>
            <p:cNvPr id="11" name="Rectangle 10"/>
            <p:cNvSpPr/>
            <p:nvPr/>
          </p:nvSpPr>
          <p:spPr>
            <a:xfrm>
              <a:off x="5148262" y="9689068"/>
              <a:ext cx="2624138" cy="230832"/>
            </a:xfrm>
            <a:prstGeom prst="rect">
              <a:avLst/>
            </a:prstGeom>
          </p:spPr>
          <p:txBody>
            <a:bodyPr wrap="square">
              <a:spAutoFit/>
            </a:bodyPr>
            <a:lstStyle/>
            <a:p>
              <a:pPr algn="ctr"/>
              <a:r>
                <a:rPr lang="en-US" sz="900" dirty="0">
                  <a:solidFill>
                    <a:schemeClr val="bg1"/>
                  </a:solidFill>
                  <a:latin typeface="Georgia" panose="02040502050405020303" pitchFamily="18" charset="0"/>
                </a:rPr>
                <a:t>Ellen O'Neil </a:t>
              </a:r>
              <a:r>
                <a:rPr lang="en-US" sz="900" dirty="0" smtClean="0">
                  <a:solidFill>
                    <a:schemeClr val="bg1"/>
                  </a:solidFill>
                  <a:latin typeface="Georgia" panose="02040502050405020303" pitchFamily="18" charset="0"/>
                </a:rPr>
                <a:t>Realty | Mt</a:t>
              </a:r>
              <a:r>
                <a:rPr lang="en-US" sz="900" dirty="0">
                  <a:solidFill>
                    <a:schemeClr val="bg1"/>
                  </a:solidFill>
                  <a:latin typeface="Georgia" panose="02040502050405020303" pitchFamily="18" charset="0"/>
                </a:rPr>
                <a:t>. Pleasant, SC 29466</a:t>
              </a:r>
            </a:p>
          </p:txBody>
        </p:sp>
      </p:grpSp>
      <p:sp>
        <p:nvSpPr>
          <p:cNvPr id="2" name="Rectangle 1"/>
          <p:cNvSpPr/>
          <p:nvPr/>
        </p:nvSpPr>
        <p:spPr>
          <a:xfrm>
            <a:off x="2325150" y="0"/>
            <a:ext cx="5447249" cy="523220"/>
          </a:xfrm>
          <a:prstGeom prst="rect">
            <a:avLst/>
          </a:prstGeom>
        </p:spPr>
        <p:txBody>
          <a:bodyPr wrap="square">
            <a:spAutoFit/>
          </a:bodyPr>
          <a:lstStyle/>
          <a:p>
            <a:pPr algn="ctr"/>
            <a:r>
              <a:rPr lang="en-US" sz="2800" i="1" dirty="0" smtClean="0">
                <a:solidFill>
                  <a:srgbClr val="C00000"/>
                </a:solidFill>
                <a:effectLst>
                  <a:outerShdw blurRad="38100" dist="38100" dir="2700000" algn="tl">
                    <a:srgbClr val="000000">
                      <a:alpha val="43137"/>
                    </a:srgbClr>
                  </a:outerShdw>
                </a:effectLst>
                <a:latin typeface="Georgia" panose="02040502050405020303" pitchFamily="18" charset="0"/>
              </a:rPr>
              <a:t>Carolina </a:t>
            </a:r>
            <a:r>
              <a:rPr lang="en-US" sz="2800" i="1" dirty="0">
                <a:solidFill>
                  <a:srgbClr val="C00000"/>
                </a:solidFill>
                <a:effectLst>
                  <a:outerShdw blurRad="38100" dist="38100" dir="2700000" algn="tl">
                    <a:srgbClr val="000000">
                      <a:alpha val="43137"/>
                    </a:srgbClr>
                  </a:outerShdw>
                </a:effectLst>
                <a:latin typeface="Georgia" panose="02040502050405020303" pitchFamily="18" charset="0"/>
              </a:rPr>
              <a:t>Park Beauty</a:t>
            </a:r>
            <a:r>
              <a:rPr lang="en-US" sz="2800" i="1" dirty="0" smtClean="0">
                <a:solidFill>
                  <a:srgbClr val="C00000"/>
                </a:solidFill>
                <a:effectLst>
                  <a:outerShdw blurRad="38100" dist="38100" dir="2700000" algn="tl">
                    <a:srgbClr val="000000">
                      <a:alpha val="43137"/>
                    </a:srgbClr>
                  </a:outerShdw>
                </a:effectLst>
                <a:latin typeface="Georgia" panose="02040502050405020303" pitchFamily="18" charset="0"/>
              </a:rPr>
              <a:t>!</a:t>
            </a:r>
          </a:p>
        </p:txBody>
      </p:sp>
      <p:sp>
        <p:nvSpPr>
          <p:cNvPr id="12" name="Rectangle 11"/>
          <p:cNvSpPr/>
          <p:nvPr/>
        </p:nvSpPr>
        <p:spPr>
          <a:xfrm>
            <a:off x="7924800" y="2828199"/>
            <a:ext cx="1816523" cy="400110"/>
          </a:xfrm>
          <a:prstGeom prst="rect">
            <a:avLst/>
          </a:prstGeom>
        </p:spPr>
        <p:txBody>
          <a:bodyPr wrap="none">
            <a:spAutoFit/>
          </a:bodyPr>
          <a:lstStyle/>
          <a:p>
            <a:r>
              <a:rPr lang="en-US" i="1" dirty="0">
                <a:solidFill>
                  <a:srgbClr val="C00000"/>
                </a:solidFill>
                <a:latin typeface="Georgia" panose="02040502050405020303" pitchFamily="18" charset="0"/>
              </a:rPr>
              <a:t>Price Reduced</a:t>
            </a:r>
            <a:endParaRPr lang="en-US" dirty="0"/>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96049" y="8943974"/>
            <a:ext cx="780303" cy="89690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6912" y="2084348"/>
            <a:ext cx="1828803" cy="1028701"/>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25150" y="2084352"/>
            <a:ext cx="1828796" cy="1028697"/>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44310" y="2084349"/>
            <a:ext cx="1828800" cy="1028700"/>
          </a:xfrm>
          <a:prstGeom prst="rect">
            <a:avLst/>
          </a:prstGeom>
          <a:ln>
            <a:noFill/>
          </a:ln>
          <a:effectLst>
            <a:softEdge rad="112500"/>
          </a:effectLst>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5400000">
            <a:off x="-389132" y="389131"/>
            <a:ext cx="3113049" cy="2334787"/>
          </a:xfrm>
          <a:prstGeom prst="rect">
            <a:avLst/>
          </a:prstGeom>
          <a:ln>
            <a:noFill/>
          </a:ln>
          <a:effectLst>
            <a:softEdge rad="112500"/>
          </a:effectLst>
        </p:spPr>
      </p:pic>
    </p:spTree>
    <p:extLst>
      <p:ext uri="{BB962C8B-B14F-4D97-AF65-F5344CB8AC3E}">
        <p14:creationId xmlns:p14="http://schemas.microsoft.com/office/powerpoint/2010/main" val="87438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250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18</cp:revision>
  <dcterms:created xsi:type="dcterms:W3CDTF">2006-08-16T00:00:00Z</dcterms:created>
  <dcterms:modified xsi:type="dcterms:W3CDTF">2016-03-30T16:50:49Z</dcterms:modified>
</cp:coreProperties>
</file>