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715120"/>
            <a:ext cx="7772399" cy="4371974"/>
          </a:xfrm>
          <a:prstGeom prst="rect">
            <a:avLst/>
          </a:prstGeom>
          <a:ln>
            <a:noFill/>
          </a:ln>
          <a:effectLst>
            <a:softEdge rad="112500"/>
          </a:effectLst>
        </p:spPr>
      </p:pic>
      <p:sp>
        <p:nvSpPr>
          <p:cNvPr id="3" name="Subtitle 2"/>
          <p:cNvSpPr>
            <a:spLocks noGrp="1"/>
          </p:cNvSpPr>
          <p:nvPr>
            <p:ph type="subTitle" idx="1"/>
          </p:nvPr>
        </p:nvSpPr>
        <p:spPr>
          <a:xfrm>
            <a:off x="1" y="3048000"/>
            <a:ext cx="7772398" cy="3440151"/>
          </a:xfrm>
        </p:spPr>
        <p:txBody>
          <a:bodyPr anchor="ctr">
            <a:noAutofit/>
          </a:bodyPr>
          <a:lstStyle/>
          <a:p>
            <a:r>
              <a:rPr lang="en-US" sz="1400" dirty="0">
                <a:solidFill>
                  <a:schemeClr val="tx2">
                    <a:lumMod val="75000"/>
                  </a:schemeClr>
                </a:solidFill>
                <a:latin typeface="Georgia" panose="02040502050405020303" pitchFamily="18" charset="0"/>
              </a:rPr>
              <a:t>NEW PRICE for this awesome home on a uniquely large pond lot </a:t>
            </a:r>
            <a:r>
              <a:rPr lang="en-US" sz="1400" dirty="0" smtClean="0">
                <a:solidFill>
                  <a:schemeClr val="tx2">
                    <a:lumMod val="75000"/>
                  </a:schemeClr>
                </a:solidFill>
                <a:latin typeface="Georgia" panose="02040502050405020303" pitchFamily="18" charset="0"/>
              </a:rPr>
              <a:t>within </a:t>
            </a:r>
            <a:r>
              <a:rPr lang="en-US" sz="1400" dirty="0">
                <a:solidFill>
                  <a:schemeClr val="tx2">
                    <a:lumMod val="75000"/>
                  </a:schemeClr>
                </a:solidFill>
                <a:latin typeface="Georgia" panose="02040502050405020303" pitchFamily="18" charset="0"/>
              </a:rPr>
              <a:t>walking distance to the amenity center! The time is right to make this your home! The owners spared no expense when choosing their upgrades in this fantastic four bedroom 3.5 bath home with an open floor plan perfect for families and entertaining. The cook will LOVE this kitchen with its gas range, gorgeous granite, numerous cabinets and a large pantry</a:t>
            </a:r>
            <a:r>
              <a:rPr lang="en-US" sz="1400" dirty="0" smtClean="0">
                <a:solidFill>
                  <a:schemeClr val="tx2">
                    <a:lumMod val="75000"/>
                  </a:schemeClr>
                </a:solidFill>
                <a:latin typeface="Georgia" panose="02040502050405020303" pitchFamily="18" charset="0"/>
              </a:rPr>
              <a:t>!  </a:t>
            </a:r>
            <a:r>
              <a:rPr lang="en-US" sz="1400" dirty="0">
                <a:solidFill>
                  <a:schemeClr val="tx2">
                    <a:lumMod val="75000"/>
                  </a:schemeClr>
                </a:solidFill>
                <a:latin typeface="Georgia" panose="02040502050405020303" pitchFamily="18" charset="0"/>
              </a:rPr>
              <a:t>The master bedroom is DOWNSTAIRS and overlooks the huge back yard and pond! There is over 2800 square feet of living space to enjoy- including a large loft and second family room upstairs! This is a premium lot with great privacy- a rare find!  Carolina Park will offer residents a truly all inclusive lifestyle.  The time is right to make this your new home</a:t>
            </a:r>
            <a:r>
              <a:rPr lang="en-US" sz="1400" dirty="0" smtClean="0">
                <a:solidFill>
                  <a:schemeClr val="tx2">
                    <a:lumMod val="75000"/>
                  </a:schemeClr>
                </a:solidFill>
                <a:latin typeface="Georgia" panose="02040502050405020303" pitchFamily="18" charset="0"/>
              </a:rPr>
              <a:t>!</a:t>
            </a:r>
          </a:p>
          <a:p>
            <a:endParaRPr lang="en-US" sz="1200" dirty="0" smtClean="0">
              <a:solidFill>
                <a:schemeClr val="tx2">
                  <a:lumMod val="75000"/>
                </a:schemeClr>
              </a:solidFill>
              <a:latin typeface="Georgia" panose="02040502050405020303" pitchFamily="18" charset="0"/>
            </a:endParaRPr>
          </a:p>
          <a:p>
            <a:r>
              <a:rPr lang="en-US" sz="1300" b="1" dirty="0" smtClean="0">
                <a:solidFill>
                  <a:schemeClr val="tx2">
                    <a:lumMod val="50000"/>
                  </a:schemeClr>
                </a:solidFill>
                <a:latin typeface="Georgia" panose="02040502050405020303" pitchFamily="18" charset="0"/>
              </a:rPr>
              <a:t>SCHEDULE A TOUR TODAY OR COME CHECK IT OUT DURING THE OPEN HOUSE EVENTS ON SATURDAY AND SUNDAY, APRIL 16 AND 17, FROM 12-3!</a:t>
            </a:r>
          </a:p>
          <a:p>
            <a:endParaRPr lang="en-US" sz="1200" dirty="0" smtClean="0">
              <a:solidFill>
                <a:schemeClr val="tx2">
                  <a:lumMod val="75000"/>
                </a:schemeClr>
              </a:solidFill>
              <a:latin typeface="Georgia" panose="02040502050405020303" pitchFamily="18" charset="0"/>
            </a:endParaRPr>
          </a:p>
          <a:p>
            <a:r>
              <a:rPr lang="en-US" sz="1300" i="1" dirty="0" smtClean="0">
                <a:solidFill>
                  <a:srgbClr val="C00000"/>
                </a:solidFill>
                <a:effectLst>
                  <a:outerShdw blurRad="38100" dist="38100" dir="2700000" algn="tl">
                    <a:srgbClr val="000000">
                      <a:alpha val="43137"/>
                    </a:srgbClr>
                  </a:outerShdw>
                </a:effectLst>
                <a:latin typeface="Georgia" panose="02040502050405020303" pitchFamily="18" charset="0"/>
              </a:rPr>
              <a:t>For </a:t>
            </a:r>
            <a:r>
              <a:rPr lang="en-US" sz="1300" i="1" dirty="0">
                <a:solidFill>
                  <a:srgbClr val="C00000"/>
                </a:solidFill>
                <a:effectLst>
                  <a:outerShdw blurRad="38100" dist="38100" dir="2700000" algn="tl">
                    <a:srgbClr val="000000">
                      <a:alpha val="43137"/>
                    </a:srgbClr>
                  </a:outerShdw>
                </a:effectLst>
                <a:latin typeface="Georgia" panose="02040502050405020303" pitchFamily="18" charset="0"/>
              </a:rPr>
              <a:t>more details and to use the 3D Walk Through Tour Click Here:</a:t>
            </a:r>
          </a:p>
          <a:p>
            <a:r>
              <a:rPr lang="en-US" sz="1300" i="1" dirty="0">
                <a:solidFill>
                  <a:srgbClr val="C00000"/>
                </a:solidFill>
                <a:effectLst>
                  <a:outerShdw blurRad="38100" dist="38100" dir="2700000" algn="tl">
                    <a:srgbClr val="000000">
                      <a:alpha val="43137"/>
                    </a:srgbClr>
                  </a:outerShdw>
                </a:effectLst>
                <a:latin typeface="Georgia" panose="02040502050405020303" pitchFamily="18" charset="0"/>
              </a:rPr>
              <a:t>http://</a:t>
            </a:r>
            <a:r>
              <a:rPr lang="en-US" sz="1300" i="1" dirty="0" smtClean="0">
                <a:solidFill>
                  <a:srgbClr val="C00000"/>
                </a:solidFill>
                <a:effectLst>
                  <a:outerShdw blurRad="38100" dist="38100" dir="2700000" algn="tl">
                    <a:srgbClr val="000000">
                      <a:alpha val="43137"/>
                    </a:srgbClr>
                  </a:outerShdw>
                </a:effectLst>
                <a:latin typeface="Georgia" panose="02040502050405020303" pitchFamily="18" charset="0"/>
              </a:rPr>
              <a:t>ellenoneilrealty.com/property/3634-shutesbury-st-mt-pleasant-sc</a:t>
            </a:r>
            <a:endParaRPr lang="en-US" sz="1300" i="1" dirty="0">
              <a:solidFill>
                <a:srgbClr val="C00000"/>
              </a:solidFill>
              <a:effectLst>
                <a:outerShdw blurRad="38100" dist="38100" dir="2700000" algn="tl">
                  <a:srgbClr val="000000">
                    <a:alpha val="43137"/>
                  </a:srgbClr>
                </a:outerShdw>
              </a:effectLst>
              <a:latin typeface="Georgia" panose="02040502050405020303" pitchFamily="18" charset="0"/>
            </a:endParaRPr>
          </a:p>
        </p:txBody>
      </p:sp>
      <p:sp>
        <p:nvSpPr>
          <p:cNvPr id="5" name="Rectangle 4"/>
          <p:cNvSpPr/>
          <p:nvPr/>
        </p:nvSpPr>
        <p:spPr>
          <a:xfrm>
            <a:off x="181604" y="8838426"/>
            <a:ext cx="3704595" cy="1107996"/>
          </a:xfrm>
          <a:prstGeom prst="rect">
            <a:avLst/>
          </a:prstGeom>
        </p:spPr>
        <p:txBody>
          <a:bodyPr wrap="square">
            <a:spAutoFit/>
          </a:bodyPr>
          <a:lstStyle/>
          <a:p>
            <a:r>
              <a:rPr lang="en-US" sz="1800" b="1" dirty="0">
                <a:solidFill>
                  <a:schemeClr val="bg1"/>
                </a:solidFill>
                <a:latin typeface="Georgia" panose="02040502050405020303" pitchFamily="18" charset="0"/>
              </a:rPr>
              <a:t>Ellen </a:t>
            </a:r>
            <a:r>
              <a:rPr lang="en-US" sz="1800" b="1" dirty="0" smtClean="0">
                <a:solidFill>
                  <a:schemeClr val="bg1"/>
                </a:solidFill>
                <a:latin typeface="Georgia" panose="02040502050405020303" pitchFamily="18" charset="0"/>
              </a:rPr>
              <a:t>O'Neil</a:t>
            </a:r>
          </a:p>
          <a:p>
            <a:r>
              <a:rPr lang="en-US" sz="1600" dirty="0">
                <a:solidFill>
                  <a:schemeClr val="bg1"/>
                </a:solidFill>
                <a:latin typeface="Georgia" panose="02040502050405020303" pitchFamily="18" charset="0"/>
              </a:rPr>
              <a:t>843-300-8530</a:t>
            </a:r>
          </a:p>
          <a:p>
            <a:r>
              <a:rPr lang="en-US" sz="1600" dirty="0">
                <a:solidFill>
                  <a:schemeClr val="bg1"/>
                </a:solidFill>
                <a:latin typeface="Georgia" panose="02040502050405020303" pitchFamily="18" charset="0"/>
              </a:rPr>
              <a:t>ellen@ellenoneilrealty.com</a:t>
            </a:r>
          </a:p>
          <a:p>
            <a:r>
              <a:rPr lang="en-US" sz="1600" dirty="0">
                <a:solidFill>
                  <a:schemeClr val="bg1"/>
                </a:solidFill>
                <a:latin typeface="Georgia" panose="02040502050405020303" pitchFamily="18" charset="0"/>
              </a:rPr>
              <a:t>www.EllenONeilRealty.com</a:t>
            </a:r>
            <a:endParaRPr lang="en-US" sz="1600" dirty="0" smtClean="0">
              <a:solidFill>
                <a:schemeClr val="bg1"/>
              </a:solidFill>
              <a:latin typeface="Georgia" panose="02040502050405020303" pitchFamily="18" charset="0"/>
            </a:endParaRPr>
          </a:p>
        </p:txBody>
      </p:sp>
      <p:sp>
        <p:nvSpPr>
          <p:cNvPr id="10" name="Rectangle 9"/>
          <p:cNvSpPr/>
          <p:nvPr/>
        </p:nvSpPr>
        <p:spPr>
          <a:xfrm>
            <a:off x="2334785" y="657453"/>
            <a:ext cx="5437613" cy="1292662"/>
          </a:xfrm>
          <a:prstGeom prst="rect">
            <a:avLst/>
          </a:prstGeom>
          <a:noFill/>
        </p:spPr>
        <p:txBody>
          <a:bodyPr wrap="square">
            <a:spAutoFit/>
          </a:bodyPr>
          <a:lstStyle/>
          <a:p>
            <a:pPr algn="ctr"/>
            <a:r>
              <a:rPr lang="en-US" sz="2400" dirty="0">
                <a:solidFill>
                  <a:schemeClr val="tx2"/>
                </a:solidFill>
                <a:latin typeface="Georgia" panose="02040502050405020303" pitchFamily="18" charset="0"/>
              </a:rPr>
              <a:t>3634 </a:t>
            </a:r>
            <a:r>
              <a:rPr lang="en-US" sz="2400" dirty="0" err="1">
                <a:solidFill>
                  <a:schemeClr val="tx2"/>
                </a:solidFill>
                <a:latin typeface="Georgia" panose="02040502050405020303" pitchFamily="18" charset="0"/>
              </a:rPr>
              <a:t>Shutesbury</a:t>
            </a:r>
            <a:r>
              <a:rPr lang="en-US" sz="2400" dirty="0">
                <a:solidFill>
                  <a:schemeClr val="tx2"/>
                </a:solidFill>
                <a:latin typeface="Georgia" panose="02040502050405020303" pitchFamily="18" charset="0"/>
              </a:rPr>
              <a:t> Street</a:t>
            </a:r>
          </a:p>
          <a:p>
            <a:pPr algn="ctr"/>
            <a:endParaRPr lang="en-US" sz="1800" dirty="0" smtClean="0">
              <a:solidFill>
                <a:schemeClr val="tx2"/>
              </a:solidFill>
              <a:latin typeface="Georgia" panose="02040502050405020303" pitchFamily="18" charset="0"/>
            </a:endParaRPr>
          </a:p>
          <a:p>
            <a:pPr algn="ctr"/>
            <a:r>
              <a:rPr lang="en-US" sz="1800" dirty="0" smtClean="0">
                <a:solidFill>
                  <a:schemeClr val="tx2"/>
                </a:solidFill>
                <a:latin typeface="Georgia" panose="02040502050405020303" pitchFamily="18" charset="0"/>
              </a:rPr>
              <a:t>Mount </a:t>
            </a:r>
            <a:r>
              <a:rPr lang="en-US" sz="1800" dirty="0">
                <a:solidFill>
                  <a:schemeClr val="tx2"/>
                </a:solidFill>
                <a:latin typeface="Georgia" panose="02040502050405020303" pitchFamily="18" charset="0"/>
              </a:rPr>
              <a:t>Pleasant, SC 29466</a:t>
            </a:r>
          </a:p>
          <a:p>
            <a:pPr algn="ctr"/>
            <a:r>
              <a:rPr lang="en-US" sz="1800" dirty="0">
                <a:solidFill>
                  <a:schemeClr val="tx2"/>
                </a:solidFill>
                <a:latin typeface="Georgia" panose="02040502050405020303" pitchFamily="18" charset="0"/>
              </a:rPr>
              <a:t>MLS# </a:t>
            </a:r>
            <a:r>
              <a:rPr lang="en-US" sz="1800" dirty="0" smtClean="0">
                <a:solidFill>
                  <a:schemeClr val="tx2"/>
                </a:solidFill>
                <a:latin typeface="Georgia" panose="02040502050405020303" pitchFamily="18" charset="0"/>
              </a:rPr>
              <a:t>16007248 | $524,900</a:t>
            </a:r>
            <a:endParaRPr lang="en-US" sz="1200" dirty="0">
              <a:solidFill>
                <a:schemeClr val="tx2"/>
              </a:solidFill>
              <a:latin typeface="Georgia" panose="02040502050405020303" pitchFamily="18" charset="0"/>
            </a:endParaRPr>
          </a:p>
        </p:txBody>
      </p:sp>
      <p:grpSp>
        <p:nvGrpSpPr>
          <p:cNvPr id="15" name="Group 14"/>
          <p:cNvGrpSpPr/>
          <p:nvPr/>
        </p:nvGrpSpPr>
        <p:grpSpPr>
          <a:xfrm>
            <a:off x="5029200" y="8833024"/>
            <a:ext cx="2624138" cy="1118800"/>
            <a:chOff x="5148262" y="8801100"/>
            <a:chExt cx="2624138" cy="111880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0331" y="8801100"/>
              <a:ext cx="2539999" cy="952500"/>
            </a:xfrm>
            <a:prstGeom prst="rect">
              <a:avLst/>
            </a:prstGeom>
          </p:spPr>
        </p:pic>
        <p:sp>
          <p:nvSpPr>
            <p:cNvPr id="11" name="Rectangle 10"/>
            <p:cNvSpPr/>
            <p:nvPr/>
          </p:nvSpPr>
          <p:spPr>
            <a:xfrm>
              <a:off x="5148262" y="9689068"/>
              <a:ext cx="2624138" cy="230832"/>
            </a:xfrm>
            <a:prstGeom prst="rect">
              <a:avLst/>
            </a:prstGeom>
          </p:spPr>
          <p:txBody>
            <a:bodyPr wrap="square">
              <a:spAutoFit/>
            </a:bodyPr>
            <a:lstStyle/>
            <a:p>
              <a:pPr algn="ctr"/>
              <a:r>
                <a:rPr lang="en-US" sz="900" dirty="0">
                  <a:solidFill>
                    <a:schemeClr val="bg1"/>
                  </a:solidFill>
                  <a:latin typeface="Georgia" panose="02040502050405020303" pitchFamily="18" charset="0"/>
                </a:rPr>
                <a:t>Ellen O'Neil </a:t>
              </a:r>
              <a:r>
                <a:rPr lang="en-US" sz="900" dirty="0" smtClean="0">
                  <a:solidFill>
                    <a:schemeClr val="bg1"/>
                  </a:solidFill>
                  <a:latin typeface="Georgia" panose="02040502050405020303" pitchFamily="18" charset="0"/>
                </a:rPr>
                <a:t>Realty | Mt</a:t>
              </a:r>
              <a:r>
                <a:rPr lang="en-US" sz="900" dirty="0">
                  <a:solidFill>
                    <a:schemeClr val="bg1"/>
                  </a:solidFill>
                  <a:latin typeface="Georgia" panose="02040502050405020303" pitchFamily="18" charset="0"/>
                </a:rPr>
                <a:t>. Pleasant, SC 29466</a:t>
              </a:r>
            </a:p>
          </p:txBody>
        </p:sp>
      </p:grpSp>
      <p:sp>
        <p:nvSpPr>
          <p:cNvPr id="2" name="Rectangle 1"/>
          <p:cNvSpPr/>
          <p:nvPr/>
        </p:nvSpPr>
        <p:spPr>
          <a:xfrm>
            <a:off x="2325150" y="0"/>
            <a:ext cx="5447249" cy="523220"/>
          </a:xfrm>
          <a:prstGeom prst="rect">
            <a:avLst/>
          </a:prstGeom>
        </p:spPr>
        <p:txBody>
          <a:bodyPr wrap="square">
            <a:spAutoFit/>
          </a:bodyPr>
          <a:lstStyle/>
          <a:p>
            <a:pPr algn="ctr"/>
            <a:r>
              <a:rPr lang="en-US" sz="2800" i="1" dirty="0" smtClean="0">
                <a:solidFill>
                  <a:srgbClr val="C00000"/>
                </a:solidFill>
                <a:effectLst>
                  <a:outerShdw blurRad="38100" dist="38100" dir="2700000" algn="tl">
                    <a:srgbClr val="000000">
                      <a:alpha val="43137"/>
                    </a:srgbClr>
                  </a:outerShdw>
                </a:effectLst>
                <a:latin typeface="Georgia" panose="02040502050405020303" pitchFamily="18" charset="0"/>
              </a:rPr>
              <a:t>Carolina </a:t>
            </a:r>
            <a:r>
              <a:rPr lang="en-US" sz="2800" i="1" dirty="0">
                <a:solidFill>
                  <a:srgbClr val="C00000"/>
                </a:solidFill>
                <a:effectLst>
                  <a:outerShdw blurRad="38100" dist="38100" dir="2700000" algn="tl">
                    <a:srgbClr val="000000">
                      <a:alpha val="43137"/>
                    </a:srgbClr>
                  </a:outerShdw>
                </a:effectLst>
                <a:latin typeface="Georgia" panose="02040502050405020303" pitchFamily="18" charset="0"/>
              </a:rPr>
              <a:t>Park Beauty</a:t>
            </a:r>
            <a:r>
              <a:rPr lang="en-US" sz="2800" i="1" dirty="0" smtClean="0">
                <a:solidFill>
                  <a:srgbClr val="C00000"/>
                </a:solidFill>
                <a:effectLst>
                  <a:outerShdw blurRad="38100" dist="38100" dir="2700000" algn="tl">
                    <a:srgbClr val="000000">
                      <a:alpha val="43137"/>
                    </a:srgbClr>
                  </a:outerShdw>
                </a:effectLst>
                <a:latin typeface="Georgia" panose="02040502050405020303" pitchFamily="18" charset="0"/>
              </a:rPr>
              <a:t>!</a:t>
            </a:r>
          </a:p>
        </p:txBody>
      </p:sp>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96049" y="8943974"/>
            <a:ext cx="780303" cy="89690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6912" y="2084348"/>
            <a:ext cx="1828803" cy="1028701"/>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25150" y="2084352"/>
            <a:ext cx="1828796" cy="1028697"/>
          </a:xfrm>
          <a:prstGeom prst="rect">
            <a:avLst/>
          </a:prstGeom>
          <a:ln>
            <a:noFill/>
          </a:ln>
          <a:effectLst>
            <a:softEdge rad="112500"/>
          </a:effectLst>
        </p:spPr>
      </p:pic>
      <p:pic>
        <p:nvPicPr>
          <p:cNvPr id="23" name="Picture 2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144310" y="2084349"/>
            <a:ext cx="1828800" cy="1028700"/>
          </a:xfrm>
          <a:prstGeom prst="rect">
            <a:avLst/>
          </a:prstGeom>
          <a:ln>
            <a:noFill/>
          </a:ln>
          <a:effectLst>
            <a:softEdge rad="112500"/>
          </a:effectLst>
        </p:spPr>
      </p:pic>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5400000">
            <a:off x="-389132" y="389131"/>
            <a:ext cx="3113049" cy="2334787"/>
          </a:xfrm>
          <a:prstGeom prst="rect">
            <a:avLst/>
          </a:prstGeom>
          <a:ln>
            <a:noFill/>
          </a:ln>
          <a:effectLst>
            <a:softEdge rad="112500"/>
          </a:effectLst>
        </p:spPr>
      </p:pic>
      <p:sp>
        <p:nvSpPr>
          <p:cNvPr id="12" name="Rectangle 11"/>
          <p:cNvSpPr/>
          <p:nvPr/>
        </p:nvSpPr>
        <p:spPr>
          <a:xfrm>
            <a:off x="259130" y="2647890"/>
            <a:ext cx="1816523" cy="400110"/>
          </a:xfrm>
          <a:prstGeom prst="rect">
            <a:avLst/>
          </a:prstGeom>
        </p:spPr>
        <p:txBody>
          <a:bodyPr wrap="none">
            <a:spAutoFit/>
          </a:bodyPr>
          <a:lstStyle/>
          <a:p>
            <a:r>
              <a:rPr lang="en-US" i="1" dirty="0">
                <a:solidFill>
                  <a:srgbClr val="C00000"/>
                </a:solidFill>
                <a:latin typeface="Georgia" panose="02040502050405020303" pitchFamily="18" charset="0"/>
              </a:rPr>
              <a:t>Price Reduced</a:t>
            </a:r>
            <a:endParaRPr lang="en-US" dirty="0"/>
          </a:p>
        </p:txBody>
      </p:sp>
    </p:spTree>
    <p:extLst>
      <p:ext uri="{BB962C8B-B14F-4D97-AF65-F5344CB8AC3E}">
        <p14:creationId xmlns:p14="http://schemas.microsoft.com/office/powerpoint/2010/main" val="874387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227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21</cp:revision>
  <dcterms:created xsi:type="dcterms:W3CDTF">2006-08-16T00:00:00Z</dcterms:created>
  <dcterms:modified xsi:type="dcterms:W3CDTF">2016-04-12T20:31:52Z</dcterms:modified>
</cp:coreProperties>
</file>