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Thomas Price" initials="ATP" lastIdx="1" clrIdx="0">
    <p:extLst>
      <p:ext uri="{19B8F6BF-5375-455C-9EA6-DF929625EA0E}">
        <p15:presenceInfo xmlns:p15="http://schemas.microsoft.com/office/powerpoint/2012/main" userId="ba047377dcc515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B53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92"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5/13/2020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sp>
        <p:nvSpPr>
          <p:cNvPr id="22" name="Rectangle 21"/>
          <p:cNvSpPr/>
          <p:nvPr/>
        </p:nvSpPr>
        <p:spPr>
          <a:xfrm rot="10800000">
            <a:off x="0" y="0"/>
            <a:ext cx="7315200" cy="871220"/>
          </a:xfrm>
          <a:prstGeom prst="rect">
            <a:avLst/>
          </a:prstGeom>
          <a:gradFill flip="none" rotWithShape="1">
            <a:gsLst>
              <a:gs pos="0">
                <a:srgbClr val="1B53A8">
                  <a:alpha val="0"/>
                </a:srgbClr>
              </a:gs>
              <a:gs pos="100000">
                <a:srgbClr val="1B53A8"/>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
            <a:ext cx="7315200" cy="738664"/>
          </a:xfrm>
        </p:spPr>
        <p:txBody>
          <a:bodyPr anchor="t">
            <a:noAutofit/>
          </a:bodyPr>
          <a:lstStyle/>
          <a:p>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363 Confederate Circle</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South Windermere  • Charleston • MLS# 19030652 • $619,500</a:t>
            </a:r>
          </a:p>
        </p:txBody>
      </p:sp>
      <p:sp>
        <p:nvSpPr>
          <p:cNvPr id="3" name="Subtitle 2"/>
          <p:cNvSpPr>
            <a:spLocks noGrp="1"/>
          </p:cNvSpPr>
          <p:nvPr>
            <p:ph type="subTitle" idx="1"/>
          </p:nvPr>
        </p:nvSpPr>
        <p:spPr>
          <a:xfrm>
            <a:off x="1359028" y="4953000"/>
            <a:ext cx="4597146" cy="3274884"/>
          </a:xfrm>
        </p:spPr>
        <p:txBody>
          <a:bodyPr anchor="ctr">
            <a:noAutofit/>
          </a:bodyPr>
          <a:lstStyle/>
          <a:p>
            <a:r>
              <a:rPr lang="en-US" sz="1400" dirty="0">
                <a:solidFill>
                  <a:schemeClr val="bg1"/>
                </a:solidFill>
                <a:latin typeface="Arial Narrow" panose="020B0606020202030204" pitchFamily="34" charset="0"/>
                <a:cs typeface="Arial" panose="020B0604020202020204" pitchFamily="34" charset="0"/>
              </a:rPr>
              <a:t>The Brick Ranch Style Home in South Windermere at 363 Confederate Circle may be the place for you. Egrets, Herons and other wildlife frequent the tidal creeks on each side of the approach to Confederate Circle. This special home was lovingly cared for by its owners of 40 years. You will begin to sense the comfortable "at home" feel as you enter the 308 </a:t>
            </a:r>
            <a:r>
              <a:rPr lang="en-US" sz="1400" dirty="0" err="1">
                <a:solidFill>
                  <a:schemeClr val="bg1"/>
                </a:solidFill>
                <a:latin typeface="Arial Narrow" panose="020B0606020202030204" pitchFamily="34" charset="0"/>
                <a:cs typeface="Arial" panose="020B0604020202020204" pitchFamily="34" charset="0"/>
              </a:rPr>
              <a:t>sq.ft</a:t>
            </a:r>
            <a:r>
              <a:rPr lang="en-US" sz="1400" dirty="0">
                <a:solidFill>
                  <a:schemeClr val="bg1"/>
                </a:solidFill>
                <a:latin typeface="Arial Narrow" panose="020B0606020202030204" pitchFamily="34" charset="0"/>
                <a:cs typeface="Arial" panose="020B0604020202020204" pitchFamily="34" charset="0"/>
              </a:rPr>
              <a:t> year round climate controlled sun room, perfect for enjoying the view or relaxing with a favorite book and refreshing snack. The sun room opens to a very spacious living room featuring a sandstone fireplace with gas logs. A custom built corner wall unit is perfect to display your special decorative pieces. The separate dining room leads to a fully equipped eat-in kitchen including 2 stainless steel dishwashers, Profile glass cook top and built in microwave oven, Kitchen Aid wall oven, an </a:t>
            </a:r>
            <a:r>
              <a:rPr lang="en-US" sz="1400" dirty="0" err="1">
                <a:solidFill>
                  <a:schemeClr val="bg1"/>
                </a:solidFill>
                <a:latin typeface="Arial Narrow" panose="020B0606020202030204" pitchFamily="34" charset="0"/>
                <a:cs typeface="Arial" panose="020B0604020202020204" pitchFamily="34" charset="0"/>
              </a:rPr>
              <a:t>Artica</a:t>
            </a:r>
            <a:r>
              <a:rPr lang="en-US" sz="1400" dirty="0">
                <a:solidFill>
                  <a:schemeClr val="bg1"/>
                </a:solidFill>
                <a:latin typeface="Arial Narrow" panose="020B0606020202030204" pitchFamily="34" charset="0"/>
                <a:cs typeface="Arial" panose="020B0604020202020204" pitchFamily="34" charset="0"/>
              </a:rPr>
              <a:t> side-by-side refrigerator/freezer and instant hot water tap. These are among the many features that family and friends will enjoy.</a:t>
            </a:r>
          </a:p>
        </p:txBody>
      </p:sp>
      <p:sp>
        <p:nvSpPr>
          <p:cNvPr id="16" name="Rectangle 15"/>
          <p:cNvSpPr/>
          <p:nvPr/>
        </p:nvSpPr>
        <p:spPr>
          <a:xfrm>
            <a:off x="1524001"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Susan Garfinkel</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843-696-5838 | susanrealtor44@gmail.com</a:t>
            </a:r>
          </a:p>
        </p:txBody>
      </p:sp>
      <p:sp>
        <p:nvSpPr>
          <p:cNvPr id="23" name="Rectangle 22"/>
          <p:cNvSpPr/>
          <p:nvPr/>
        </p:nvSpPr>
        <p:spPr>
          <a:xfrm>
            <a:off x="228600"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450" y="8305800"/>
            <a:ext cx="647700" cy="78105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15050" y="8372267"/>
            <a:ext cx="647700" cy="647941"/>
          </a:xfrm>
          <a:prstGeom prst="ellipse">
            <a:avLst/>
          </a:prstGeom>
          <a:ln w="28575">
            <a:solidFill>
              <a:schemeClr val="bg2">
                <a:lumMod val="75000"/>
              </a:schemeClr>
            </a:solidFill>
          </a:ln>
        </p:spPr>
      </p:pic>
      <p:pic>
        <p:nvPicPr>
          <p:cNvPr id="4" name="Picture 3"/>
          <p:cNvPicPr>
            <a:picLocks/>
          </p:cNvPicPr>
          <p:nvPr/>
        </p:nvPicPr>
        <p:blipFill>
          <a:blip r:embed="rId6" cstate="print">
            <a:extLst>
              <a:ext uri="{28A0092B-C50C-407E-A947-70E740481C1C}">
                <a14:useLocalDpi xmlns:a14="http://schemas.microsoft.com/office/drawing/2010/main" val="0"/>
              </a:ext>
            </a:extLst>
          </a:blip>
          <a:srcRect/>
          <a:stretch/>
        </p:blipFill>
        <p:spPr>
          <a:xfrm>
            <a:off x="6027611" y="4861311"/>
            <a:ext cx="1216152" cy="810768"/>
          </a:xfrm>
          <a:prstGeom prst="rect">
            <a:avLst/>
          </a:prstGeom>
          <a:ln>
            <a:noFill/>
          </a:ln>
        </p:spPr>
      </p:pic>
      <p:pic>
        <p:nvPicPr>
          <p:cNvPr id="6" name="Picture 5"/>
          <p:cNvPicPr>
            <a:picLocks/>
          </p:cNvPicPr>
          <p:nvPr/>
        </p:nvPicPr>
        <p:blipFill>
          <a:blip r:embed="rId7" cstate="print">
            <a:extLst>
              <a:ext uri="{28A0092B-C50C-407E-A947-70E740481C1C}">
                <a14:useLocalDpi xmlns:a14="http://schemas.microsoft.com/office/drawing/2010/main" val="0"/>
              </a:ext>
            </a:extLst>
          </a:blip>
          <a:srcRect/>
          <a:stretch/>
        </p:blipFill>
        <p:spPr>
          <a:xfrm>
            <a:off x="6027611" y="3999972"/>
            <a:ext cx="1216152" cy="810768"/>
          </a:xfrm>
          <a:prstGeom prst="rect">
            <a:avLst/>
          </a:prstGeom>
          <a:ln>
            <a:noFill/>
          </a:ln>
        </p:spPr>
      </p:pic>
      <p:pic>
        <p:nvPicPr>
          <p:cNvPr id="7" name="Picture 6"/>
          <p:cNvPicPr>
            <a:picLocks/>
          </p:cNvPicPr>
          <p:nvPr/>
        </p:nvPicPr>
        <p:blipFill>
          <a:blip r:embed="rId8" cstate="print">
            <a:extLst>
              <a:ext uri="{28A0092B-C50C-407E-A947-70E740481C1C}">
                <a14:useLocalDpi xmlns:a14="http://schemas.microsoft.com/office/drawing/2010/main" val="0"/>
              </a:ext>
            </a:extLst>
          </a:blip>
          <a:srcRect/>
          <a:stretch/>
        </p:blipFill>
        <p:spPr>
          <a:xfrm>
            <a:off x="71438" y="4867375"/>
            <a:ext cx="1216152" cy="810768"/>
          </a:xfrm>
          <a:prstGeom prst="rect">
            <a:avLst/>
          </a:prstGeom>
          <a:ln>
            <a:noFill/>
          </a:ln>
        </p:spPr>
      </p:pic>
      <p:pic>
        <p:nvPicPr>
          <p:cNvPr id="8" name="Picture 7"/>
          <p:cNvPicPr>
            <a:picLocks/>
          </p:cNvPicPr>
          <p:nvPr/>
        </p:nvPicPr>
        <p:blipFill>
          <a:blip r:embed="rId9" cstate="print">
            <a:extLst>
              <a:ext uri="{28A0092B-C50C-407E-A947-70E740481C1C}">
                <a14:useLocalDpi xmlns:a14="http://schemas.microsoft.com/office/drawing/2010/main" val="0"/>
              </a:ext>
            </a:extLst>
          </a:blip>
          <a:srcRect/>
          <a:stretch/>
        </p:blipFill>
        <p:spPr>
          <a:xfrm>
            <a:off x="71438" y="5731182"/>
            <a:ext cx="1216152" cy="811895"/>
          </a:xfrm>
          <a:prstGeom prst="rect">
            <a:avLst/>
          </a:prstGeom>
          <a:ln>
            <a:noFill/>
          </a:ln>
        </p:spPr>
      </p:pic>
      <p:pic>
        <p:nvPicPr>
          <p:cNvPr id="9" name="Picture 8"/>
          <p:cNvPicPr>
            <a:picLocks/>
          </p:cNvPicPr>
          <p:nvPr/>
        </p:nvPicPr>
        <p:blipFill>
          <a:blip r:embed="rId10" cstate="print">
            <a:extLst>
              <a:ext uri="{28A0092B-C50C-407E-A947-70E740481C1C}">
                <a14:useLocalDpi xmlns:a14="http://schemas.microsoft.com/office/drawing/2010/main" val="0"/>
              </a:ext>
            </a:extLst>
          </a:blip>
          <a:srcRect/>
          <a:stretch/>
        </p:blipFill>
        <p:spPr>
          <a:xfrm>
            <a:off x="71438" y="6596117"/>
            <a:ext cx="1216152" cy="810768"/>
          </a:xfrm>
          <a:prstGeom prst="rect">
            <a:avLst/>
          </a:prstGeom>
          <a:ln>
            <a:noFill/>
          </a:ln>
        </p:spPr>
      </p:pic>
      <p:pic>
        <p:nvPicPr>
          <p:cNvPr id="11" name="Picture 10"/>
          <p:cNvPicPr>
            <a:picLocks/>
          </p:cNvPicPr>
          <p:nvPr/>
        </p:nvPicPr>
        <p:blipFill>
          <a:blip r:embed="rId11" cstate="print">
            <a:extLst>
              <a:ext uri="{28A0092B-C50C-407E-A947-70E740481C1C}">
                <a14:useLocalDpi xmlns:a14="http://schemas.microsoft.com/office/drawing/2010/main" val="0"/>
              </a:ext>
            </a:extLst>
          </a:blip>
          <a:srcRect/>
          <a:stretch/>
        </p:blipFill>
        <p:spPr>
          <a:xfrm>
            <a:off x="6027611" y="5722650"/>
            <a:ext cx="1216152" cy="810768"/>
          </a:xfrm>
          <a:prstGeom prst="rect">
            <a:avLst/>
          </a:prstGeom>
          <a:ln>
            <a:noFill/>
          </a:ln>
        </p:spPr>
      </p:pic>
      <p:pic>
        <p:nvPicPr>
          <p:cNvPr id="12" name="Picture 11"/>
          <p:cNvPicPr>
            <a:picLocks/>
          </p:cNvPicPr>
          <p:nvPr/>
        </p:nvPicPr>
        <p:blipFill>
          <a:blip r:embed="rId12" cstate="print">
            <a:extLst>
              <a:ext uri="{28A0092B-C50C-407E-A947-70E740481C1C}">
                <a14:useLocalDpi xmlns:a14="http://schemas.microsoft.com/office/drawing/2010/main" val="0"/>
              </a:ext>
            </a:extLst>
          </a:blip>
          <a:srcRect/>
          <a:stretch/>
        </p:blipFill>
        <p:spPr>
          <a:xfrm>
            <a:off x="6027611" y="6583989"/>
            <a:ext cx="1216152" cy="810768"/>
          </a:xfrm>
          <a:prstGeom prst="rect">
            <a:avLst/>
          </a:prstGeom>
          <a:ln>
            <a:noFill/>
          </a:ln>
        </p:spPr>
      </p:pic>
      <p:pic>
        <p:nvPicPr>
          <p:cNvPr id="13" name="Picture 12"/>
          <p:cNvPicPr>
            <a:picLocks/>
          </p:cNvPicPr>
          <p:nvPr/>
        </p:nvPicPr>
        <p:blipFill>
          <a:blip r:embed="rId13" cstate="print">
            <a:extLst>
              <a:ext uri="{28A0092B-C50C-407E-A947-70E740481C1C}">
                <a14:useLocalDpi xmlns:a14="http://schemas.microsoft.com/office/drawing/2010/main" val="0"/>
              </a:ext>
            </a:extLst>
          </a:blip>
          <a:srcRect/>
          <a:stretch/>
        </p:blipFill>
        <p:spPr>
          <a:xfrm>
            <a:off x="71438" y="4001480"/>
            <a:ext cx="1216152" cy="813816"/>
          </a:xfrm>
          <a:prstGeom prst="rect">
            <a:avLst/>
          </a:prstGeom>
          <a:ln>
            <a:noFill/>
          </a:ln>
        </p:spPr>
      </p:pic>
      <p:pic>
        <p:nvPicPr>
          <p:cNvPr id="27" name="Picture 26"/>
          <p:cNvPicPr>
            <a:picLocks/>
          </p:cNvPicPr>
          <p:nvPr/>
        </p:nvPicPr>
        <p:blipFill>
          <a:blip r:embed="rId14" cstate="print">
            <a:extLst>
              <a:ext uri="{28A0092B-C50C-407E-A947-70E740481C1C}">
                <a14:useLocalDpi xmlns:a14="http://schemas.microsoft.com/office/drawing/2010/main" val="0"/>
              </a:ext>
            </a:extLst>
          </a:blip>
          <a:srcRect/>
          <a:stretch/>
        </p:blipFill>
        <p:spPr>
          <a:xfrm>
            <a:off x="71438" y="7459924"/>
            <a:ext cx="1216152" cy="811895"/>
          </a:xfrm>
          <a:prstGeom prst="rect">
            <a:avLst/>
          </a:prstGeom>
          <a:ln>
            <a:noFill/>
          </a:ln>
        </p:spPr>
      </p:pic>
      <p:pic>
        <p:nvPicPr>
          <p:cNvPr id="28" name="Picture 27"/>
          <p:cNvPicPr>
            <a:picLocks/>
          </p:cNvPicPr>
          <p:nvPr/>
        </p:nvPicPr>
        <p:blipFill>
          <a:blip r:embed="rId15" cstate="print">
            <a:extLst>
              <a:ext uri="{28A0092B-C50C-407E-A947-70E740481C1C}">
                <a14:useLocalDpi xmlns:a14="http://schemas.microsoft.com/office/drawing/2010/main" val="0"/>
              </a:ext>
            </a:extLst>
          </a:blip>
          <a:srcRect/>
          <a:stretch/>
        </p:blipFill>
        <p:spPr>
          <a:xfrm>
            <a:off x="6027611" y="7445328"/>
            <a:ext cx="1216152" cy="810768"/>
          </a:xfrm>
          <a:prstGeom prst="rect">
            <a:avLst/>
          </a:prstGeom>
          <a:ln>
            <a:noFill/>
          </a:ln>
        </p:spPr>
      </p:pic>
      <p:sp>
        <p:nvSpPr>
          <p:cNvPr id="10" name="Rectangle 9">
            <a:extLst>
              <a:ext uri="{FF2B5EF4-FFF2-40B4-BE49-F238E27FC236}">
                <a16:creationId xmlns:a16="http://schemas.microsoft.com/office/drawing/2014/main" id="{DE86ABB1-675B-4C1B-A730-B867059F06DE}"/>
              </a:ext>
            </a:extLst>
          </p:cNvPr>
          <p:cNvSpPr/>
          <p:nvPr/>
        </p:nvSpPr>
        <p:spPr>
          <a:xfrm>
            <a:off x="228600" y="4191000"/>
            <a:ext cx="6858000" cy="461665"/>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Motivated Seller!!</a:t>
            </a:r>
            <a:endParaRPr lang="en-US" sz="2400" i="1" dirty="0">
              <a:solidFill>
                <a:srgbClr val="FFFF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231</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363 Confederate Circle South Windermere  • Charleston • MLS# 19030652 • $619,500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2020-05-13T19:08:39Z</dcterms:modified>
</cp:coreProperties>
</file>