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326A"/>
    <a:srgbClr val="FF7575"/>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438" y="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2445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1692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9966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81629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8650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2EAF3-99EF-42A4-8450-453F282A5E58}"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7187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72EAF3-99EF-42A4-8450-453F282A5E58}" type="datetimeFigureOut">
              <a:rPr lang="en-US" smtClean="0"/>
              <a:t>7/24/2024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7268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72EAF3-99EF-42A4-8450-453F282A5E58}" type="datetimeFigureOut">
              <a:rPr lang="en-US" smtClean="0"/>
              <a:t>7/24/2024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4354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7/24/2024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2489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2430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4907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7772EAF3-99EF-42A4-8450-453F282A5E58}" type="datetimeFigureOut">
              <a:rPr lang="en-US" smtClean="0"/>
              <a:t>7/24/2024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8585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hyperlink" Target="https://vimeo.com/989620049?share=copy"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582"/>
            <a:ext cx="8229600" cy="608979"/>
          </a:xfrm>
        </p:spPr>
        <p:txBody>
          <a:bodyPr anchor="ctr">
            <a:noAutofit/>
          </a:bodyPr>
          <a:lstStyle/>
          <a:p>
            <a:r>
              <a:rPr lang="en-US" sz="2400" b="1" dirty="0">
                <a:solidFill>
                  <a:srgbClr val="1E326A"/>
                </a:solidFill>
                <a:latin typeface="Franklin Gothic ATF" panose="020B0503060602040204" pitchFamily="34" charset="0"/>
              </a:rPr>
              <a:t>New Listing and Open House</a:t>
            </a:r>
            <a:br>
              <a:rPr lang="en-US" sz="2400" b="1" dirty="0">
                <a:solidFill>
                  <a:srgbClr val="1E326A"/>
                </a:solidFill>
                <a:latin typeface="Franklin Gothic ATF" panose="020B0503060602040204" pitchFamily="34" charset="0"/>
              </a:rPr>
            </a:br>
            <a:r>
              <a:rPr lang="en-US" sz="2000" b="1" dirty="0">
                <a:solidFill>
                  <a:srgbClr val="1E326A"/>
                </a:solidFill>
                <a:latin typeface="Franklin Gothic ATF" panose="020B0503060602040204" pitchFamily="34" charset="0"/>
              </a:rPr>
              <a:t>Sunday, July 28 from 11 AM - 2 PM</a:t>
            </a:r>
            <a:endParaRPr lang="en-US" sz="1800" i="1" dirty="0">
              <a:solidFill>
                <a:srgbClr val="1E326A"/>
              </a:solidFill>
              <a:latin typeface="Franklin Gothic ATF" panose="020B0503060602040204" pitchFamily="34" charset="0"/>
            </a:endParaRPr>
          </a:p>
        </p:txBody>
      </p:sp>
      <p:sp>
        <p:nvSpPr>
          <p:cNvPr id="3" name="Subtitle 2"/>
          <p:cNvSpPr>
            <a:spLocks noGrp="1"/>
          </p:cNvSpPr>
          <p:nvPr>
            <p:ph type="subTitle" idx="1"/>
          </p:nvPr>
        </p:nvSpPr>
        <p:spPr>
          <a:xfrm>
            <a:off x="85417" y="4715082"/>
            <a:ext cx="8058766" cy="4220566"/>
          </a:xfrm>
        </p:spPr>
        <p:txBody>
          <a:bodyPr anchor="ctr">
            <a:noAutofit/>
          </a:bodyPr>
          <a:lstStyle/>
          <a:p>
            <a:pPr>
              <a:lnSpc>
                <a:spcPct val="100000"/>
              </a:lnSpc>
              <a:spcBef>
                <a:spcPts val="0"/>
              </a:spcBef>
            </a:pPr>
            <a:r>
              <a:rPr lang="en-US" sz="1400" dirty="0">
                <a:solidFill>
                  <a:srgbClr val="1E326A"/>
                </a:solidFill>
                <a:latin typeface="Franklin Gothic ATF" panose="020B0503060602040204" pitchFamily="34" charset="0"/>
              </a:rPr>
              <a:t>There are so many things to love at 363 Mount Royall! Located in popular </a:t>
            </a:r>
            <a:r>
              <a:rPr lang="en-US" sz="1400" dirty="0" err="1">
                <a:solidFill>
                  <a:srgbClr val="1E326A"/>
                </a:solidFill>
                <a:latin typeface="Franklin Gothic ATF" panose="020B0503060602040204" pitchFamily="34" charset="0"/>
              </a:rPr>
              <a:t>Longpoint</a:t>
            </a:r>
            <a:r>
              <a:rPr lang="en-US" sz="1400" dirty="0">
                <a:solidFill>
                  <a:srgbClr val="1E326A"/>
                </a:solidFill>
                <a:latin typeface="Franklin Gothic ATF" panose="020B0503060602040204" pitchFamily="34" charset="0"/>
              </a:rPr>
              <a:t> Subdivision, this 4 bedroom home sits on a massive corner lot with marsh views and an ultra private wooded lot. With a side loading garage and front porch you could not ask for better curb appeal! The current owners have lovingly maintained and made numerous renovations to this home. The open floor plan is a winner! Talk about a spacious living area...The kitchen has been remodeled and you can enjoy views of the ultra private backyard through the bay window while eating. The screened porch has been converted to a stunning sun-filled heated and cooled living space with views galore. Upstairs the primary bath has been renovated into a spa- like retreat, and the guest bathroom has also been remodeled. So whether you are indoors spending time with friends and family, or out on the huge deck enjoying the massive yard, there is plenty of room to live your best life at 363 Mount Royall! </a:t>
            </a:r>
            <a:r>
              <a:rPr lang="en-US" sz="1400" dirty="0" err="1">
                <a:solidFill>
                  <a:srgbClr val="1E326A"/>
                </a:solidFill>
                <a:latin typeface="Franklin Gothic ATF" panose="020B0503060602040204" pitchFamily="34" charset="0"/>
              </a:rPr>
              <a:t>Longpoint</a:t>
            </a:r>
            <a:r>
              <a:rPr lang="en-US" sz="1400" dirty="0">
                <a:solidFill>
                  <a:srgbClr val="1E326A"/>
                </a:solidFill>
                <a:latin typeface="Franklin Gothic ATF" panose="020B0503060602040204" pitchFamily="34" charset="0"/>
              </a:rPr>
              <a:t> offers wonderful amenities for the enjoyment of its residents. Swimming, a playground, soccer fields and food truck nights are all great gathering places for neighbors. This central location puts you in the heart of all that Mt. Pleasant has to offer- minutes to shopping at Belle Hall or Towne Center, be at the beach in ten minutes or Historic Downtown Charleston in 20! It is a stones throw to Palmetto Island County Park and commuters love easy access to Hwy 17 and Hwy 526. Don't delay - see this stunner of a home before it's too late!</a:t>
            </a:r>
          </a:p>
          <a:p>
            <a:pPr>
              <a:lnSpc>
                <a:spcPct val="100000"/>
              </a:lnSpc>
              <a:spcBef>
                <a:spcPts val="0"/>
              </a:spcBef>
            </a:pPr>
            <a:endParaRPr lang="en-US" sz="1400" dirty="0">
              <a:solidFill>
                <a:srgbClr val="1E326A"/>
              </a:solidFill>
              <a:latin typeface="Franklin Gothic ATF" panose="020B0503060602040204" pitchFamily="34" charset="0"/>
              <a:hlinkClick r:id="rId2"/>
            </a:endParaRPr>
          </a:p>
          <a:p>
            <a:pPr>
              <a:lnSpc>
                <a:spcPct val="100000"/>
              </a:lnSpc>
              <a:spcBef>
                <a:spcPts val="0"/>
              </a:spcBef>
            </a:pPr>
            <a:r>
              <a:rPr lang="en-US" sz="1400" dirty="0">
                <a:solidFill>
                  <a:srgbClr val="1E326A"/>
                </a:solidFill>
                <a:latin typeface="Franklin Gothic ATF" panose="020B0503060602040204" pitchFamily="34" charset="0"/>
                <a:hlinkClick r:id="rId2"/>
              </a:rPr>
              <a:t>Video Tour</a:t>
            </a:r>
            <a:endParaRPr lang="en-US" sz="1400" dirty="0">
              <a:solidFill>
                <a:srgbClr val="1E326A"/>
              </a:solidFill>
              <a:latin typeface="Franklin Gothic ATF" panose="020B0503060602040204" pitchFamily="34" charset="0"/>
            </a:endParaRPr>
          </a:p>
        </p:txBody>
      </p:sp>
      <p:sp>
        <p:nvSpPr>
          <p:cNvPr id="15" name="Rectangle 14"/>
          <p:cNvSpPr/>
          <p:nvPr/>
        </p:nvSpPr>
        <p:spPr>
          <a:xfrm>
            <a:off x="1858429" y="3414509"/>
            <a:ext cx="4512742" cy="1231106"/>
          </a:xfrm>
          <a:prstGeom prst="rect">
            <a:avLst/>
          </a:prstGeom>
        </p:spPr>
        <p:txBody>
          <a:bodyPr wrap="square">
            <a:spAutoFit/>
          </a:bodyPr>
          <a:lstStyle/>
          <a:p>
            <a:pPr algn="ctr"/>
            <a:r>
              <a:rPr lang="pl-PL" sz="2000" b="1" dirty="0">
                <a:solidFill>
                  <a:srgbClr val="FF7575"/>
                </a:solidFill>
                <a:latin typeface="Franklin Gothic ATF" panose="020B0503060602040204" pitchFamily="34" charset="0"/>
              </a:rPr>
              <a:t>363 Mt Royall Drive</a:t>
            </a:r>
          </a:p>
          <a:p>
            <a:pPr algn="ctr"/>
            <a:r>
              <a:rPr lang="en-US" dirty="0" err="1">
                <a:solidFill>
                  <a:srgbClr val="FF7575"/>
                </a:solidFill>
                <a:latin typeface="Franklin Gothic ATF" panose="020B0503060602040204" pitchFamily="34" charset="0"/>
              </a:rPr>
              <a:t>Longpoint</a:t>
            </a:r>
            <a:endParaRPr lang="en-US" dirty="0">
              <a:solidFill>
                <a:srgbClr val="FF7575"/>
              </a:solidFill>
              <a:latin typeface="Franklin Gothic ATF" panose="020B0503060602040204" pitchFamily="34" charset="0"/>
            </a:endParaRPr>
          </a:p>
          <a:p>
            <a:pPr algn="ctr"/>
            <a:r>
              <a:rPr lang="en-US" dirty="0">
                <a:solidFill>
                  <a:srgbClr val="FF7575"/>
                </a:solidFill>
                <a:latin typeface="Franklin Gothic ATF" panose="020B0503060602040204" pitchFamily="34" charset="0"/>
              </a:rPr>
              <a:t>Mount Pleasant, SC 29464</a:t>
            </a:r>
          </a:p>
          <a:p>
            <a:pPr algn="ctr"/>
            <a:r>
              <a:rPr lang="en-US" dirty="0">
                <a:solidFill>
                  <a:srgbClr val="FF7575"/>
                </a:solidFill>
                <a:latin typeface="Franklin Gothic ATF" panose="020B0503060602040204" pitchFamily="34" charset="0"/>
              </a:rPr>
              <a:t>MLS# 24018207 | $874,900</a:t>
            </a:r>
          </a:p>
        </p:txBody>
      </p:sp>
      <p:sp>
        <p:nvSpPr>
          <p:cNvPr id="24" name="Rectangle 23">
            <a:extLst>
              <a:ext uri="{FF2B5EF4-FFF2-40B4-BE49-F238E27FC236}">
                <a16:creationId xmlns:a16="http://schemas.microsoft.com/office/drawing/2014/main" id="{319B1B8F-DCEE-4128-BB88-7F5689692D63}"/>
              </a:ext>
            </a:extLst>
          </p:cNvPr>
          <p:cNvSpPr/>
          <p:nvPr/>
        </p:nvSpPr>
        <p:spPr>
          <a:xfrm>
            <a:off x="228600" y="8936245"/>
            <a:ext cx="7772400" cy="1107996"/>
          </a:xfrm>
          <a:prstGeom prst="rect">
            <a:avLst/>
          </a:prstGeom>
        </p:spPr>
        <p:txBody>
          <a:bodyPr wrap="square">
            <a:spAutoFit/>
          </a:bodyPr>
          <a:lstStyle/>
          <a:p>
            <a:pPr algn="ctr"/>
            <a:r>
              <a:rPr lang="en-US" b="1" dirty="0">
                <a:latin typeface="Franklin Gothic ATF" panose="020B0503060602040204" pitchFamily="34" charset="0"/>
              </a:rPr>
              <a:t>Ellen O'Neil</a:t>
            </a:r>
          </a:p>
          <a:p>
            <a:pPr algn="ctr"/>
            <a:r>
              <a:rPr lang="en-US" sz="1200" dirty="0">
                <a:latin typeface="Franklin Gothic ATF" panose="020B0503060602040204" pitchFamily="34" charset="0"/>
              </a:rPr>
              <a:t>Broker/Owner, ABR, e-PRO, CNE</a:t>
            </a:r>
          </a:p>
          <a:p>
            <a:pPr algn="ctr"/>
            <a:r>
              <a:rPr lang="en-US" sz="1200" dirty="0">
                <a:latin typeface="Franklin Gothic ATF" panose="020B0503060602040204" pitchFamily="34" charset="0"/>
              </a:rPr>
              <a:t>Charleston Realtor of Distinction</a:t>
            </a:r>
          </a:p>
          <a:p>
            <a:pPr algn="ctr"/>
            <a:r>
              <a:rPr lang="en-US" sz="1200" dirty="0">
                <a:latin typeface="Franklin Gothic ATF" panose="020B0503060602040204" pitchFamily="34" charset="0"/>
              </a:rPr>
              <a:t>(843) 300-8530</a:t>
            </a:r>
          </a:p>
          <a:p>
            <a:pPr algn="ctr"/>
            <a:r>
              <a:rPr lang="en-US" sz="1200" dirty="0">
                <a:latin typeface="Franklin Gothic ATF" panose="020B0503060602040204" pitchFamily="34" charset="0"/>
              </a:rPr>
              <a:t>www.EllenONeilProperties.com</a:t>
            </a:r>
            <a:endParaRPr lang="en-US" dirty="0">
              <a:latin typeface="Franklin Gothic ATF" panose="020B0503060602040204" pitchFamily="34" charset="0"/>
            </a:endParaRPr>
          </a:p>
        </p:txBody>
      </p:sp>
      <p:pic>
        <p:nvPicPr>
          <p:cNvPr id="25" name="Picture 24">
            <a:extLst>
              <a:ext uri="{FF2B5EF4-FFF2-40B4-BE49-F238E27FC236}">
                <a16:creationId xmlns:a16="http://schemas.microsoft.com/office/drawing/2014/main" id="{44E437F7-E5BF-4467-80A2-AE504B3D3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95" y="9170203"/>
            <a:ext cx="2199590" cy="640080"/>
          </a:xfrm>
          <a:prstGeom prst="rect">
            <a:avLst/>
          </a:prstGeom>
          <a:effectLst/>
        </p:spPr>
      </p:pic>
      <p:pic>
        <p:nvPicPr>
          <p:cNvPr id="26" name="Picture 25">
            <a:extLst>
              <a:ext uri="{FF2B5EF4-FFF2-40B4-BE49-F238E27FC236}">
                <a16:creationId xmlns:a16="http://schemas.microsoft.com/office/drawing/2014/main" id="{A00855F7-5DD9-4E0A-A245-FD11596518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6460" y="9170203"/>
            <a:ext cx="1352702" cy="640080"/>
          </a:xfrm>
          <a:prstGeom prst="rect">
            <a:avLst/>
          </a:prstGeom>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p:blipFill>
        <p:spPr>
          <a:xfrm>
            <a:off x="2279230" y="648461"/>
            <a:ext cx="3671141" cy="2448744"/>
          </a:xfrm>
          <a:prstGeom prst="rect">
            <a:avLst/>
          </a:prstGeom>
        </p:spPr>
      </p:pic>
      <p:pic>
        <p:nvPicPr>
          <p:cNvPr id="21" name="Picture 20">
            <a:extLst>
              <a:ext uri="{FF2B5EF4-FFF2-40B4-BE49-F238E27FC236}">
                <a16:creationId xmlns:a16="http://schemas.microsoft.com/office/drawing/2014/main" id="{AA0C36E2-B6DF-4D7E-91C2-7AE193A5097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907013" y="3495052"/>
            <a:ext cx="1024128" cy="1024128"/>
          </a:xfrm>
          <a:prstGeom prst="rect">
            <a:avLst/>
          </a:prstGeom>
          <a:ln>
            <a:noFill/>
          </a:ln>
          <a:effectLst/>
        </p:spPr>
      </p:pic>
      <p:sp>
        <p:nvSpPr>
          <p:cNvPr id="5" name="Rectangle 4">
            <a:extLst>
              <a:ext uri="{FF2B5EF4-FFF2-40B4-BE49-F238E27FC236}">
                <a16:creationId xmlns:a16="http://schemas.microsoft.com/office/drawing/2014/main" id="{E7454892-5DFC-CD4D-F677-6F96DD608AA6}"/>
              </a:ext>
            </a:extLst>
          </p:cNvPr>
          <p:cNvSpPr/>
          <p:nvPr/>
        </p:nvSpPr>
        <p:spPr>
          <a:xfrm>
            <a:off x="8588852" y="3321225"/>
            <a:ext cx="1660451" cy="261610"/>
          </a:xfrm>
          <a:prstGeom prst="rect">
            <a:avLst/>
          </a:prstGeom>
        </p:spPr>
        <p:txBody>
          <a:bodyPr wrap="square">
            <a:spAutoFit/>
          </a:bodyPr>
          <a:lstStyle/>
          <a:p>
            <a:pPr algn="ctr"/>
            <a:r>
              <a:rPr lang="en-US" sz="1050" i="1" dirty="0">
                <a:latin typeface="Franklin Gothic ATF" panose="020B0503060602040204" pitchFamily="34" charset="0"/>
              </a:rPr>
              <a:t>Video Tour</a:t>
            </a:r>
          </a:p>
        </p:txBody>
      </p:sp>
      <p:pic>
        <p:nvPicPr>
          <p:cNvPr id="12" name="Picture 11">
            <a:extLst>
              <a:ext uri="{FF2B5EF4-FFF2-40B4-BE49-F238E27FC236}">
                <a16:creationId xmlns:a16="http://schemas.microsoft.com/office/drawing/2014/main" id="{4747DAF0-BD60-4503-B8E6-9C16CD335B90}"/>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324725" y="2098853"/>
            <a:ext cx="1645920" cy="1095513"/>
          </a:xfrm>
          <a:prstGeom prst="rect">
            <a:avLst/>
          </a:prstGeom>
          <a:ln>
            <a:noFill/>
          </a:ln>
          <a:effectLst/>
        </p:spPr>
      </p:pic>
      <p:pic>
        <p:nvPicPr>
          <p:cNvPr id="17" name="Picture 16">
            <a:extLst>
              <a:ext uri="{FF2B5EF4-FFF2-40B4-BE49-F238E27FC236}">
                <a16:creationId xmlns:a16="http://schemas.microsoft.com/office/drawing/2014/main" id="{C0F5ABF3-94AC-44E7-A6D1-A96368B2C69F}"/>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324725" y="3549192"/>
            <a:ext cx="1643347" cy="1095565"/>
          </a:xfrm>
          <a:prstGeom prst="rect">
            <a:avLst/>
          </a:prstGeom>
          <a:ln>
            <a:noFill/>
          </a:ln>
          <a:effectLst/>
        </p:spPr>
      </p:pic>
      <p:pic>
        <p:nvPicPr>
          <p:cNvPr id="18" name="Picture 17">
            <a:extLst>
              <a:ext uri="{FF2B5EF4-FFF2-40B4-BE49-F238E27FC236}">
                <a16:creationId xmlns:a16="http://schemas.microsoft.com/office/drawing/2014/main" id="{CF70C3F9-2C80-72F7-130C-554550DD6653}"/>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324725" y="648461"/>
            <a:ext cx="1645920" cy="1095565"/>
          </a:xfrm>
          <a:prstGeom prst="rect">
            <a:avLst/>
          </a:prstGeom>
          <a:ln>
            <a:noFill/>
          </a:ln>
          <a:effectLst/>
        </p:spPr>
      </p:pic>
      <p:pic>
        <p:nvPicPr>
          <p:cNvPr id="4" name="Picture 3">
            <a:extLst>
              <a:ext uri="{FF2B5EF4-FFF2-40B4-BE49-F238E27FC236}">
                <a16:creationId xmlns:a16="http://schemas.microsoft.com/office/drawing/2014/main" id="{503E7039-F2FE-5100-EFC7-27B34ABE0AD3}"/>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6259317" y="648461"/>
            <a:ext cx="1645558" cy="1095565"/>
          </a:xfrm>
          <a:prstGeom prst="rect">
            <a:avLst/>
          </a:prstGeom>
          <a:ln>
            <a:noFill/>
          </a:ln>
          <a:effectLst/>
        </p:spPr>
      </p:pic>
      <p:pic>
        <p:nvPicPr>
          <p:cNvPr id="6" name="Picture 5">
            <a:extLst>
              <a:ext uri="{FF2B5EF4-FFF2-40B4-BE49-F238E27FC236}">
                <a16:creationId xmlns:a16="http://schemas.microsoft.com/office/drawing/2014/main" id="{FA46EE7E-58C9-24AC-DAA7-6043514F54EC}"/>
              </a:ext>
            </a:extLst>
          </p:cNvPr>
          <p:cNvPicPr>
            <a:picLocks/>
          </p:cNvPicPr>
          <p:nvPr/>
        </p:nvPicPr>
        <p:blipFill>
          <a:blip r:embed="rId11">
            <a:extLst>
              <a:ext uri="{28A0092B-C50C-407E-A947-70E740481C1C}">
                <a14:useLocalDpi xmlns:a14="http://schemas.microsoft.com/office/drawing/2010/main" val="0"/>
              </a:ext>
            </a:extLst>
          </a:blip>
          <a:srcRect/>
          <a:stretch/>
        </p:blipFill>
        <p:spPr>
          <a:xfrm>
            <a:off x="6258955" y="2099147"/>
            <a:ext cx="1645920" cy="1094925"/>
          </a:xfrm>
          <a:prstGeom prst="rect">
            <a:avLst/>
          </a:prstGeom>
          <a:ln>
            <a:noFill/>
          </a:ln>
          <a:effectLst/>
        </p:spPr>
      </p:pic>
      <p:pic>
        <p:nvPicPr>
          <p:cNvPr id="7" name="Picture 6">
            <a:extLst>
              <a:ext uri="{FF2B5EF4-FFF2-40B4-BE49-F238E27FC236}">
                <a16:creationId xmlns:a16="http://schemas.microsoft.com/office/drawing/2014/main" id="{1712C9B1-2991-698E-FFCB-C7030D273D16}"/>
              </a:ext>
            </a:extLst>
          </p:cNvPr>
          <p:cNvPicPr>
            <a:picLocks/>
          </p:cNvPicPr>
          <p:nvPr/>
        </p:nvPicPr>
        <p:blipFill>
          <a:blip r:embed="rId12">
            <a:extLst>
              <a:ext uri="{28A0092B-C50C-407E-A947-70E740481C1C}">
                <a14:useLocalDpi xmlns:a14="http://schemas.microsoft.com/office/drawing/2010/main" val="0"/>
              </a:ext>
            </a:extLst>
          </a:blip>
          <a:srcRect/>
          <a:stretch/>
        </p:blipFill>
        <p:spPr>
          <a:xfrm>
            <a:off x="6258955" y="3549192"/>
            <a:ext cx="1645920" cy="1097280"/>
          </a:xfrm>
          <a:prstGeom prst="rect">
            <a:avLst/>
          </a:prstGeom>
          <a:ln>
            <a:noFill/>
          </a:ln>
          <a:effectLst/>
        </p:spPr>
      </p:pic>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1923</TotalTime>
  <Words>352</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Franklin Gothic ATF</vt:lpstr>
      <vt:lpstr>Office Theme</vt:lpstr>
      <vt:lpstr>New Listing and Open House Sunday, July 28 from 11 AM - 2 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107</cp:revision>
  <dcterms:created xsi:type="dcterms:W3CDTF">2016-07-16T19:46:25Z</dcterms:created>
  <dcterms:modified xsi:type="dcterms:W3CDTF">2024-07-24T16:06:55Z</dcterms:modified>
</cp:coreProperties>
</file>