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48" y="-202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3/3/2016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mailto:kwhitehead@kwchs.com" TargetMode="External"/><Relationship Id="rId7" Type="http://schemas.openxmlformats.org/officeDocument/2006/relationships/image" Target="../media/image5.jpg"/><Relationship Id="rId12" Type="http://schemas.openxmlformats.org/officeDocument/2006/relationships/image" Target="../media/image10.jpeg"/><Relationship Id="rId2" Type="http://schemas.openxmlformats.org/officeDocument/2006/relationships/image" Target="../media/image2.jp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eg"/><Relationship Id="rId5" Type="http://schemas.openxmlformats.org/officeDocument/2006/relationships/image" Target="../media/image3.pn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hyperlink" Target="http://www.charlestonislandagents.com/" TargetMode="External"/><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397" y="15240"/>
            <a:ext cx="7752080" cy="542154"/>
          </a:xfrm>
        </p:spPr>
        <p:txBody>
          <a:bodyPr>
            <a:noAutofit/>
          </a:bodyPr>
          <a:lstStyle/>
          <a:p>
            <a:r>
              <a:rPr lang="en-US" sz="3000" b="1" i="1" dirty="0" smtClean="0">
                <a:ln>
                  <a:solidFill>
                    <a:schemeClr val="tx1">
                      <a:lumMod val="95000"/>
                    </a:schemeClr>
                  </a:solidFill>
                </a:ln>
                <a:effectLst>
                  <a:outerShdw blurRad="50800" dist="38100" dir="5400000" algn="t" rotWithShape="0">
                    <a:schemeClr val="bg1"/>
                  </a:outerShdw>
                </a:effectLst>
                <a:latin typeface="Goudy Old Style" panose="02020502050305020303" pitchFamily="18" charset="0"/>
              </a:rPr>
              <a:t>Price Reduced In </a:t>
            </a:r>
            <a:r>
              <a:rPr lang="en-US" sz="3000" b="1" i="1" dirty="0" smtClean="0">
                <a:ln>
                  <a:solidFill>
                    <a:schemeClr val="tx1">
                      <a:lumMod val="95000"/>
                    </a:schemeClr>
                  </a:solidFill>
                </a:ln>
                <a:effectLst>
                  <a:outerShdw blurRad="50800" dist="38100" dir="5400000" algn="t" rotWithShape="0">
                    <a:schemeClr val="bg1"/>
                  </a:outerShdw>
                </a:effectLst>
                <a:latin typeface="Goudy Old Style" panose="02020502050305020303" pitchFamily="18" charset="0"/>
              </a:rPr>
              <a:t>Dunes West!</a:t>
            </a:r>
            <a:endParaRPr lang="en-US" sz="3000" b="1" i="1" dirty="0">
              <a:ln>
                <a:solidFill>
                  <a:schemeClr val="tx1">
                    <a:lumMod val="95000"/>
                  </a:schemeClr>
                </a:solidFill>
              </a:ln>
              <a:effectLst>
                <a:outerShdw blurRad="50800" dist="38100" dir="5400000" algn="t" rotWithShape="0">
                  <a:schemeClr val="bg1"/>
                </a:outerShdw>
              </a:effectLst>
              <a:latin typeface="Goudy Old Style" panose="02020502050305020303" pitchFamily="18" charset="0"/>
            </a:endParaRPr>
          </a:p>
        </p:txBody>
      </p:sp>
      <p:sp>
        <p:nvSpPr>
          <p:cNvPr id="3" name="Subtitle 2"/>
          <p:cNvSpPr>
            <a:spLocks noGrp="1"/>
          </p:cNvSpPr>
          <p:nvPr>
            <p:ph type="subTitle" idx="1"/>
          </p:nvPr>
        </p:nvSpPr>
        <p:spPr>
          <a:xfrm>
            <a:off x="-4763" y="4842541"/>
            <a:ext cx="7772400" cy="3052614"/>
          </a:xfrm>
        </p:spPr>
        <p:txBody>
          <a:bodyPr anchor="ctr">
            <a:noAutofit/>
          </a:bodyPr>
          <a:lstStyle/>
          <a:p>
            <a:r>
              <a:rPr lang="en-US" sz="1350" dirty="0">
                <a:solidFill>
                  <a:schemeClr val="tx2">
                    <a:lumMod val="10000"/>
                  </a:schemeClr>
                </a:solidFill>
                <a:latin typeface="Goudy Old Style" panose="02020502050305020303" pitchFamily="18" charset="0"/>
              </a:rPr>
              <a:t>Great opportunity in Dunes West! Immaculately kept home that feels and looks brand new! Over an acre private lot in Dunes West overlooking the 8th tee box. This home has everything you need! Let the pictures do the talking!! Walk in the front door to the beautiful open foyer with </a:t>
            </a:r>
            <a:r>
              <a:rPr lang="en-US" sz="1350" dirty="0" smtClean="0">
                <a:solidFill>
                  <a:schemeClr val="tx2">
                    <a:lumMod val="10000"/>
                  </a:schemeClr>
                </a:solidFill>
                <a:latin typeface="Goudy Old Style" panose="02020502050305020303" pitchFamily="18" charset="0"/>
              </a:rPr>
              <a:t>Brazilian </a:t>
            </a:r>
            <a:r>
              <a:rPr lang="en-US" sz="1350" dirty="0">
                <a:solidFill>
                  <a:schemeClr val="tx2">
                    <a:lumMod val="10000"/>
                  </a:schemeClr>
                </a:solidFill>
                <a:latin typeface="Goudy Old Style" panose="02020502050305020303" pitchFamily="18" charset="0"/>
              </a:rPr>
              <a:t>cherry floors and extensive crown molding. To the right of the foyer is the large dining room that connects to the kitchen. The eat-in kitchen offers updated appliances and cabinetry, granite counter tops. Off the kitchen you will find the keeping room that has an abundance of natural light with a wine bar and wine fridge. The living room is spacious with </a:t>
            </a:r>
            <a:r>
              <a:rPr lang="en-US" sz="1350" dirty="0" smtClean="0">
                <a:solidFill>
                  <a:schemeClr val="tx2">
                    <a:lumMod val="10000"/>
                  </a:schemeClr>
                </a:solidFill>
                <a:latin typeface="Goudy Old Style" panose="02020502050305020303" pitchFamily="18" charset="0"/>
              </a:rPr>
              <a:t>French </a:t>
            </a:r>
            <a:r>
              <a:rPr lang="en-US" sz="1350" dirty="0">
                <a:solidFill>
                  <a:schemeClr val="tx2">
                    <a:lumMod val="10000"/>
                  </a:schemeClr>
                </a:solidFill>
                <a:latin typeface="Goudy Old Style" panose="02020502050305020303" pitchFamily="18" charset="0"/>
              </a:rPr>
              <a:t>doors leading to the large newly updated screen porch.</a:t>
            </a:r>
          </a:p>
          <a:p>
            <a:r>
              <a:rPr lang="en-US" sz="1350" dirty="0">
                <a:solidFill>
                  <a:schemeClr val="tx2">
                    <a:lumMod val="10000"/>
                  </a:schemeClr>
                </a:solidFill>
                <a:latin typeface="Goudy Old Style" panose="02020502050305020303" pitchFamily="18" charset="0"/>
              </a:rPr>
              <a:t>The main floor also offers the Master bedroom with separate his/hers closets, large bathroom with separate shower and tub. Upstairs offers 4 bedrooms and 2 full baths. The first floor (some people call it a </a:t>
            </a:r>
            <a:r>
              <a:rPr lang="en-US" sz="1350" dirty="0" err="1">
                <a:solidFill>
                  <a:schemeClr val="tx2">
                    <a:lumMod val="10000"/>
                  </a:schemeClr>
                </a:solidFill>
                <a:latin typeface="Goudy Old Style" panose="02020502050305020303" pitchFamily="18" charset="0"/>
              </a:rPr>
              <a:t>lowcountry</a:t>
            </a:r>
            <a:r>
              <a:rPr lang="en-US" sz="1350" dirty="0">
                <a:solidFill>
                  <a:schemeClr val="tx2">
                    <a:lumMod val="10000"/>
                  </a:schemeClr>
                </a:solidFill>
                <a:latin typeface="Goudy Old Style" panose="02020502050305020303" pitchFamily="18" charset="0"/>
              </a:rPr>
              <a:t> "basement"), can be used as a Mother in law suite or a game room. It also offers a full bath.</a:t>
            </a:r>
          </a:p>
          <a:p>
            <a:r>
              <a:rPr lang="en-US" sz="1350" dirty="0">
                <a:solidFill>
                  <a:schemeClr val="tx2">
                    <a:lumMod val="10000"/>
                  </a:schemeClr>
                </a:solidFill>
                <a:latin typeface="Goudy Old Style" panose="02020502050305020303" pitchFamily="18" charset="0"/>
              </a:rPr>
              <a:t>Other features of this home include, large 3 car garage, surround sound throughout the house and porch, beautiful landscaped yard, newly updated porch and decks, hardwood floors throughout most of the home, and </a:t>
            </a:r>
            <a:r>
              <a:rPr lang="en-US" sz="1350" dirty="0" smtClean="0">
                <a:solidFill>
                  <a:schemeClr val="tx2">
                    <a:lumMod val="10000"/>
                  </a:schemeClr>
                </a:solidFill>
                <a:latin typeface="Goudy Old Style" panose="02020502050305020303" pitchFamily="18" charset="0"/>
              </a:rPr>
              <a:t>much, </a:t>
            </a:r>
            <a:r>
              <a:rPr lang="en-US" sz="1350" dirty="0">
                <a:solidFill>
                  <a:schemeClr val="tx2">
                    <a:lumMod val="10000"/>
                  </a:schemeClr>
                </a:solidFill>
                <a:latin typeface="Goudy Old Style" panose="02020502050305020303" pitchFamily="18" charset="0"/>
              </a:rPr>
              <a:t>much more!! Custom closets throughout the home. The backyard has plenty of room for a pool!</a:t>
            </a:r>
          </a:p>
          <a:p>
            <a:r>
              <a:rPr lang="en-US" sz="1350" dirty="0">
                <a:solidFill>
                  <a:schemeClr val="tx2">
                    <a:lumMod val="10000"/>
                  </a:schemeClr>
                </a:solidFill>
                <a:latin typeface="Goudy Old Style" panose="02020502050305020303" pitchFamily="18" charset="0"/>
              </a:rPr>
              <a:t>Also, this home has already been pre-inspected and the home is ready to move in!!</a:t>
            </a:r>
            <a:endParaRPr lang="en-US" sz="1350" dirty="0">
              <a:solidFill>
                <a:schemeClr val="tx2">
                  <a:lumMod val="10000"/>
                </a:schemeClr>
              </a:solidFill>
              <a:latin typeface="Goudy Old Style" panose="02020502050305020303" pitchFamily="18" charset="0"/>
            </a:endParaRPr>
          </a:p>
        </p:txBody>
      </p:sp>
      <p:sp>
        <p:nvSpPr>
          <p:cNvPr id="16" name="Rectangle 15"/>
          <p:cNvSpPr/>
          <p:nvPr/>
        </p:nvSpPr>
        <p:spPr>
          <a:xfrm>
            <a:off x="-4763" y="3000053"/>
            <a:ext cx="7772400" cy="707886"/>
          </a:xfrm>
          <a:prstGeom prst="rect">
            <a:avLst/>
          </a:prstGeom>
          <a:noFill/>
        </p:spPr>
        <p:txBody>
          <a:bodyPr wrap="square" anchor="ctr">
            <a:spAutoFit/>
          </a:bodyPr>
          <a:lstStyle/>
          <a:p>
            <a:pPr algn="ctr"/>
            <a:r>
              <a:rPr lang="en-US" sz="2400" b="1"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3645 Colonel </a:t>
            </a:r>
            <a:r>
              <a:rPr lang="en-US" sz="2400" b="1" dirty="0" err="1">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Vanderhorst</a:t>
            </a:r>
            <a:r>
              <a:rPr lang="en-US" sz="2400" b="1"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 Circle</a:t>
            </a:r>
            <a:endParaRPr lang="en-US" sz="1400" b="1" dirty="0" smtClean="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endParaRPr>
          </a:p>
          <a:p>
            <a:pPr algn="ctr"/>
            <a:r>
              <a:rPr lang="en-US" sz="1600"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Mount Pleasant, SC 29466 | MLS# </a:t>
            </a:r>
            <a:r>
              <a:rPr lang="en-US" sz="1600" dirty="0" smtClean="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15022873 | $</a:t>
            </a:r>
            <a:r>
              <a:rPr lang="en-US" sz="1600" dirty="0" smtClean="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850,000</a:t>
            </a:r>
            <a:endParaRPr lang="en-US" sz="1600"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endParaRPr>
          </a:p>
        </p:txBody>
      </p:sp>
      <p:sp>
        <p:nvSpPr>
          <p:cNvPr id="17" name="Rectangle 16"/>
          <p:cNvSpPr/>
          <p:nvPr/>
        </p:nvSpPr>
        <p:spPr>
          <a:xfrm>
            <a:off x="-4763" y="9027468"/>
            <a:ext cx="7772400" cy="1031051"/>
          </a:xfrm>
          <a:prstGeom prst="rect">
            <a:avLst/>
          </a:prstGeom>
        </p:spPr>
        <p:txBody>
          <a:bodyPr wrap="square">
            <a:spAutoFit/>
          </a:bodyPr>
          <a:lstStyle/>
          <a:p>
            <a:pPr algn="ctr"/>
            <a:r>
              <a:rPr lang="en-US" sz="1600" b="1" dirty="0" smtClean="0">
                <a:solidFill>
                  <a:schemeClr val="tx2">
                    <a:lumMod val="10000"/>
                  </a:schemeClr>
                </a:solidFill>
                <a:latin typeface="Baskerville Old Face" panose="02020602080505020303" pitchFamily="18" charset="0"/>
              </a:rPr>
              <a:t>Kristen Kern-Whitehead</a:t>
            </a:r>
          </a:p>
          <a:p>
            <a:pPr algn="ctr"/>
            <a:endParaRPr lang="en-US" sz="1050" b="1" dirty="0">
              <a:solidFill>
                <a:schemeClr val="tx2">
                  <a:lumMod val="10000"/>
                </a:schemeClr>
              </a:solidFill>
              <a:latin typeface="Baskerville Old Face" panose="02020602080505020303" pitchFamily="18" charset="0"/>
            </a:endParaRPr>
          </a:p>
          <a:p>
            <a:pPr algn="ctr"/>
            <a:r>
              <a:rPr lang="en-US" sz="1200" dirty="0" smtClean="0">
                <a:solidFill>
                  <a:schemeClr val="bg1"/>
                </a:solidFill>
                <a:latin typeface="Georgia" panose="02040502050405020303" pitchFamily="18" charset="0"/>
              </a:rPr>
              <a:t>Mobile </a:t>
            </a:r>
            <a:r>
              <a:rPr lang="en-US" sz="1200" dirty="0">
                <a:solidFill>
                  <a:schemeClr val="bg1"/>
                </a:solidFill>
                <a:latin typeface="Georgia" panose="02040502050405020303" pitchFamily="18" charset="0"/>
              </a:rPr>
              <a:t>- 843-670-1671</a:t>
            </a:r>
          </a:p>
          <a:p>
            <a:pPr algn="ctr"/>
            <a:r>
              <a:rPr lang="en-US" sz="1200" dirty="0" smtClean="0">
                <a:solidFill>
                  <a:schemeClr val="tx2">
                    <a:lumMod val="10000"/>
                  </a:schemeClr>
                </a:solidFill>
                <a:latin typeface="Baskerville Old Face" panose="02020602080505020303" pitchFamily="18" charset="0"/>
                <a:hlinkClick r:id="rId3"/>
              </a:rPr>
              <a:t>kwhitehead@kwchs.com</a:t>
            </a:r>
            <a:endParaRPr lang="en-US" sz="1200" dirty="0" smtClean="0">
              <a:solidFill>
                <a:schemeClr val="tx2">
                  <a:lumMod val="10000"/>
                </a:schemeClr>
              </a:solidFill>
              <a:latin typeface="Baskerville Old Face" panose="02020602080505020303" pitchFamily="18" charset="0"/>
            </a:endParaRPr>
          </a:p>
          <a:p>
            <a:pPr algn="ctr"/>
            <a:r>
              <a:rPr lang="en-US" sz="1000" dirty="0" smtClean="0">
                <a:latin typeface="Georgia" panose="02040502050405020303" pitchFamily="18" charset="0"/>
                <a:hlinkClick r:id="rId4" tooltip="View this web page"/>
              </a:rPr>
              <a:t>www.charlestonislandagents.com</a:t>
            </a:r>
            <a:endParaRPr lang="en-US" sz="1000" dirty="0" smtClean="0">
              <a:solidFill>
                <a:schemeClr val="tx2">
                  <a:lumMod val="10000"/>
                </a:schemeClr>
              </a:solidFill>
              <a:latin typeface="Georgia" panose="02040502050405020303" pitchFamily="18" charset="0"/>
            </a:endParaRPr>
          </a:p>
        </p:txBody>
      </p:sp>
      <p:grpSp>
        <p:nvGrpSpPr>
          <p:cNvPr id="8" name="Group 7"/>
          <p:cNvGrpSpPr/>
          <p:nvPr/>
        </p:nvGrpSpPr>
        <p:grpSpPr>
          <a:xfrm>
            <a:off x="118063" y="9009593"/>
            <a:ext cx="1786937" cy="1066800"/>
            <a:chOff x="50188" y="8991600"/>
            <a:chExt cx="1786937" cy="1066800"/>
          </a:xfrm>
        </p:grpSpPr>
        <p:pic>
          <p:nvPicPr>
            <p:cNvPr id="26" name="Picture 2"/>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50188" y="8991600"/>
              <a:ext cx="1786937" cy="38121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05457" y="9412069"/>
              <a:ext cx="1676399" cy="646331"/>
            </a:xfrm>
            <a:prstGeom prst="rect">
              <a:avLst/>
            </a:prstGeom>
          </p:spPr>
          <p:txBody>
            <a:bodyPr wrap="square">
              <a:spAutoFit/>
            </a:bodyPr>
            <a:lstStyle/>
            <a:p>
              <a:pPr algn="ctr"/>
              <a:r>
                <a:rPr lang="en-US" sz="900" dirty="0">
                  <a:solidFill>
                    <a:schemeClr val="tx2">
                      <a:lumMod val="10000"/>
                    </a:schemeClr>
                  </a:solidFill>
                  <a:latin typeface="Baskerville Old Face" panose="02020602080505020303" pitchFamily="18" charset="0"/>
                </a:rPr>
                <a:t>Keller Williams </a:t>
              </a:r>
              <a:r>
                <a:rPr lang="en-US" sz="900" dirty="0" smtClean="0">
                  <a:solidFill>
                    <a:schemeClr val="tx2">
                      <a:lumMod val="10000"/>
                    </a:schemeClr>
                  </a:solidFill>
                  <a:latin typeface="Baskerville Old Face" panose="02020602080505020303" pitchFamily="18" charset="0"/>
                </a:rPr>
                <a:t>Realty</a:t>
              </a:r>
            </a:p>
            <a:p>
              <a:pPr algn="ctr"/>
              <a:r>
                <a:rPr lang="en-US" sz="900" dirty="0" smtClean="0">
                  <a:solidFill>
                    <a:schemeClr val="tx2">
                      <a:lumMod val="10000"/>
                    </a:schemeClr>
                  </a:solidFill>
                  <a:latin typeface="Baskerville Old Face" panose="02020602080505020303" pitchFamily="18" charset="0"/>
                </a:rPr>
                <a:t>Charleston </a:t>
              </a:r>
              <a:r>
                <a:rPr lang="en-US" sz="900" dirty="0">
                  <a:solidFill>
                    <a:schemeClr val="tx2">
                      <a:lumMod val="10000"/>
                    </a:schemeClr>
                  </a:solidFill>
                  <a:latin typeface="Baskerville Old Face" panose="02020602080505020303" pitchFamily="18" charset="0"/>
                </a:rPr>
                <a:t>Islands</a:t>
              </a:r>
            </a:p>
            <a:p>
              <a:pPr algn="ctr"/>
              <a:r>
                <a:rPr lang="en-US" sz="900" dirty="0">
                  <a:solidFill>
                    <a:schemeClr val="tx2">
                      <a:lumMod val="10000"/>
                    </a:schemeClr>
                  </a:solidFill>
                  <a:latin typeface="Baskerville Old Face" panose="02020602080505020303" pitchFamily="18" charset="0"/>
                </a:rPr>
                <a:t>1304 Palm Blvd</a:t>
              </a:r>
            </a:p>
            <a:p>
              <a:pPr algn="ctr"/>
              <a:r>
                <a:rPr lang="en-US" sz="900" dirty="0">
                  <a:solidFill>
                    <a:schemeClr val="tx2">
                      <a:lumMod val="10000"/>
                    </a:schemeClr>
                  </a:solidFill>
                  <a:latin typeface="Baskerville Old Face" panose="02020602080505020303" pitchFamily="18" charset="0"/>
                </a:rPr>
                <a:t>Isle Of Palms, SC 29451</a:t>
              </a:r>
            </a:p>
          </p:txBody>
        </p:sp>
      </p:grpSp>
      <p:grpSp>
        <p:nvGrpSpPr>
          <p:cNvPr id="15" name="Group 14"/>
          <p:cNvGrpSpPr/>
          <p:nvPr/>
        </p:nvGrpSpPr>
        <p:grpSpPr>
          <a:xfrm>
            <a:off x="175356" y="616060"/>
            <a:ext cx="7412161" cy="2325327"/>
            <a:chOff x="175356" y="685799"/>
            <a:chExt cx="7412161" cy="2325327"/>
          </a:xfrm>
        </p:grpSpPr>
        <p:pic>
          <p:nvPicPr>
            <p:cNvPr id="5" name="Picture 4"/>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75356" y="685799"/>
              <a:ext cx="3487990" cy="2325326"/>
            </a:xfrm>
            <a:prstGeom prst="rect">
              <a:avLst/>
            </a:prstGeom>
            <a:ln>
              <a:solidFill>
                <a:schemeClr val="tx1"/>
              </a:solidFill>
            </a:ln>
            <a:effectLst>
              <a:outerShdw blurRad="63500" sx="102000" sy="102000" algn="ctr" rotWithShape="0">
                <a:prstClr val="black">
                  <a:alpha val="40000"/>
                </a:prstClr>
              </a:outerShdw>
            </a:effectLst>
          </p:spPr>
        </p:pic>
        <p:pic>
          <p:nvPicPr>
            <p:cNvPr id="13" name="Picture 1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099526" y="685799"/>
              <a:ext cx="3487991" cy="2325327"/>
            </a:xfrm>
            <a:prstGeom prst="rect">
              <a:avLst/>
            </a:prstGeom>
            <a:ln>
              <a:solidFill>
                <a:schemeClr val="tx1"/>
              </a:solidFill>
            </a:ln>
            <a:effectLst>
              <a:outerShdw blurRad="63500" sx="102000" sy="102000" algn="ctr" rotWithShape="0">
                <a:prstClr val="black">
                  <a:alpha val="40000"/>
                </a:prstClr>
              </a:outerShdw>
            </a:effectLst>
          </p:spPr>
        </p:pic>
      </p:grpSp>
      <p:grpSp>
        <p:nvGrpSpPr>
          <p:cNvPr id="7" name="Group 6"/>
          <p:cNvGrpSpPr/>
          <p:nvPr/>
        </p:nvGrpSpPr>
        <p:grpSpPr>
          <a:xfrm>
            <a:off x="175356" y="3766605"/>
            <a:ext cx="7412161" cy="1017270"/>
            <a:chOff x="175356" y="3810000"/>
            <a:chExt cx="7412161" cy="1017270"/>
          </a:xfrm>
        </p:grpSpPr>
        <p:pic>
          <p:nvPicPr>
            <p:cNvPr id="21" name="Picture 2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5356" y="3810000"/>
              <a:ext cx="1525905" cy="1017270"/>
            </a:xfrm>
            <a:prstGeom prst="rect">
              <a:avLst/>
            </a:prstGeom>
            <a:ln>
              <a:solidFill>
                <a:schemeClr val="tx1"/>
              </a:solidFill>
            </a:ln>
            <a:effectLst>
              <a:outerShdw blurRad="63500" sx="102000" sy="102000" algn="ctr" rotWithShape="0">
                <a:prstClr val="black">
                  <a:alpha val="40000"/>
                </a:prstClr>
              </a:outerShdw>
            </a:effectLst>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137441" y="3810000"/>
              <a:ext cx="1525905" cy="1017270"/>
            </a:xfrm>
            <a:prstGeom prst="rect">
              <a:avLst/>
            </a:prstGeom>
            <a:ln>
              <a:solidFill>
                <a:schemeClr val="tx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099526" y="3810000"/>
              <a:ext cx="1525905" cy="1017270"/>
            </a:xfrm>
            <a:prstGeom prst="rect">
              <a:avLst/>
            </a:prstGeom>
            <a:ln>
              <a:solidFill>
                <a:schemeClr val="tx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061612" y="3810000"/>
              <a:ext cx="1525905" cy="1017270"/>
            </a:xfrm>
            <a:prstGeom prst="rect">
              <a:avLst/>
            </a:prstGeom>
            <a:ln>
              <a:solidFill>
                <a:schemeClr val="tx1"/>
              </a:solidFill>
            </a:ln>
            <a:effectLst>
              <a:outerShdw blurRad="63500" sx="102000" sy="102000" algn="ctr" rotWithShape="0">
                <a:prstClr val="black">
                  <a:alpha val="40000"/>
                </a:prstClr>
              </a:outerShdw>
            </a:effectLst>
          </p:spPr>
        </p:pic>
      </p:grpSp>
      <p:pic>
        <p:nvPicPr>
          <p:cNvPr id="11" name="Picture 10"/>
          <p:cNvPicPr>
            <a:picLocks noChangeAspect="1"/>
          </p:cNvPicPr>
          <p:nvPr/>
        </p:nvPicPr>
        <p:blipFill rotWithShape="1">
          <a:blip r:embed="rId12" cstate="print">
            <a:extLst>
              <a:ext uri="{28A0092B-C50C-407E-A947-70E740481C1C}">
                <a14:useLocalDpi xmlns:a14="http://schemas.microsoft.com/office/drawing/2010/main" val="0"/>
              </a:ext>
            </a:extLst>
          </a:blip>
          <a:srcRect l="55470" t="8333" r="6249" b="7541"/>
          <a:stretch/>
        </p:blipFill>
        <p:spPr>
          <a:xfrm>
            <a:off x="7057539" y="9064633"/>
            <a:ext cx="611017" cy="956720"/>
          </a:xfrm>
          <a:prstGeom prst="rect">
            <a:avLst/>
          </a:prstGeom>
        </p:spPr>
      </p:pic>
      <p:grpSp>
        <p:nvGrpSpPr>
          <p:cNvPr id="9" name="Group 8"/>
          <p:cNvGrpSpPr/>
          <p:nvPr/>
        </p:nvGrpSpPr>
        <p:grpSpPr>
          <a:xfrm>
            <a:off x="175356" y="7953820"/>
            <a:ext cx="7412161" cy="1014984"/>
            <a:chOff x="175356" y="7864201"/>
            <a:chExt cx="7412161" cy="1014984"/>
          </a:xfrm>
        </p:grpSpPr>
        <p:pic>
          <p:nvPicPr>
            <p:cNvPr id="22" name="Picture 2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138584" y="7864201"/>
              <a:ext cx="1522476" cy="1014984"/>
            </a:xfrm>
            <a:prstGeom prst="rect">
              <a:avLst/>
            </a:prstGeom>
            <a:ln>
              <a:solidFill>
                <a:schemeClr val="tx1"/>
              </a:solidFill>
            </a:ln>
            <a:effectLst>
              <a:outerShdw blurRad="63500" sx="102000" sy="102000" algn="ctr" rotWithShape="0">
                <a:prstClr val="black">
                  <a:alpha val="40000"/>
                </a:prstClr>
              </a:outerShdw>
            </a:effectLst>
          </p:spPr>
        </p:pic>
        <p:pic>
          <p:nvPicPr>
            <p:cNvPr id="24" name="Picture 23"/>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75356" y="7864201"/>
              <a:ext cx="1522476" cy="1014984"/>
            </a:xfrm>
            <a:prstGeom prst="rect">
              <a:avLst/>
            </a:prstGeom>
            <a:ln>
              <a:solidFill>
                <a:schemeClr val="tx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065041" y="7864201"/>
              <a:ext cx="1522476" cy="1014984"/>
            </a:xfrm>
            <a:prstGeom prst="rect">
              <a:avLst/>
            </a:prstGeom>
            <a:ln>
              <a:solidFill>
                <a:schemeClr val="tx1"/>
              </a:solid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4101812" y="7864201"/>
              <a:ext cx="1522476" cy="1014984"/>
            </a:xfrm>
            <a:prstGeom prst="rect">
              <a:avLst/>
            </a:prstGeom>
            <a:ln>
              <a:solidFill>
                <a:schemeClr val="tx1"/>
              </a:solidFill>
            </a:ln>
            <a:effectLst>
              <a:outerShdw blurRad="63500" sx="102000" sy="102000" algn="ctr" rotWithShape="0">
                <a:prstClr val="black">
                  <a:alpha val="40000"/>
                </a:prstClr>
              </a:outerShdw>
            </a:effectLst>
          </p:spPr>
        </p:pic>
      </p:grpSp>
    </p:spTree>
    <p:extLst>
      <p:ext uri="{BB962C8B-B14F-4D97-AF65-F5344CB8AC3E}">
        <p14:creationId xmlns:p14="http://schemas.microsoft.com/office/powerpoint/2010/main" val="164950929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179</TotalTime>
  <Words>318</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Baskerville Old Face</vt:lpstr>
      <vt:lpstr>Calibri</vt:lpstr>
      <vt:lpstr>Georgia</vt:lpstr>
      <vt:lpstr>Goudy Old Style</vt:lpstr>
      <vt:lpstr>Office Theme</vt:lpstr>
      <vt:lpstr>Price Reduced In Dunes West!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 Thomas Price</cp:lastModifiedBy>
  <cp:revision>29</cp:revision>
  <dcterms:created xsi:type="dcterms:W3CDTF">2006-08-16T00:00:00Z</dcterms:created>
  <dcterms:modified xsi:type="dcterms:W3CDTF">2016-03-03T17:03:51Z</dcterms:modified>
</cp:coreProperties>
</file>