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46" d="100"/>
          <a:sy n="46" d="100"/>
        </p:scale>
        <p:origin x="1548" y="4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9F54-7B6F-4567-9915-E0F74A9E1081}"/>
              </a:ext>
            </a:extLst>
          </p:cNvPr>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58C7B488-6F8E-49F1-B3A1-5BEC53AB6CC4}"/>
              </a:ext>
            </a:extLst>
          </p:cNvPr>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35B5A10B-80E2-494A-9A4E-5A2550C42BDB}"/>
              </a:ext>
            </a:extLst>
          </p:cNvPr>
          <p:cNvSpPr>
            <a:spLocks noGrp="1"/>
          </p:cNvSpPr>
          <p:nvPr>
            <p:ph type="dt" sz="half" idx="10"/>
          </p:nvPr>
        </p:nvSpPr>
        <p:spPr/>
        <p:txBody>
          <a:bodyPr/>
          <a:lstStyle/>
          <a:p>
            <a:fld id="{1D8BD707-D9CF-40AE-B4C6-C98DA3205C09}" type="datetimeFigureOut">
              <a:rPr lang="en-US" smtClean="0"/>
              <a:pPr/>
              <a:t>8/21/2019</a:t>
            </a:fld>
            <a:endParaRPr lang="en-US"/>
          </a:p>
        </p:txBody>
      </p:sp>
      <p:sp>
        <p:nvSpPr>
          <p:cNvPr id="5" name="Footer Placeholder 4">
            <a:extLst>
              <a:ext uri="{FF2B5EF4-FFF2-40B4-BE49-F238E27FC236}">
                <a16:creationId xmlns:a16="http://schemas.microsoft.com/office/drawing/2014/main" id="{19901DFA-488C-4FB3-9749-BFB997ACE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BE505-06A7-43DC-A376-F14A3125433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169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7943-447A-44AC-8EC6-B72047CB9B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AC7CF9-4764-4C4E-8C1B-601F2AB89A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39973-DF95-4C03-BAF3-8C5B8B785F5D}"/>
              </a:ext>
            </a:extLst>
          </p:cNvPr>
          <p:cNvSpPr>
            <a:spLocks noGrp="1"/>
          </p:cNvSpPr>
          <p:nvPr>
            <p:ph type="dt" sz="half" idx="10"/>
          </p:nvPr>
        </p:nvSpPr>
        <p:spPr/>
        <p:txBody>
          <a:bodyPr/>
          <a:lstStyle/>
          <a:p>
            <a:fld id="{1D8BD707-D9CF-40AE-B4C6-C98DA3205C09}" type="datetimeFigureOut">
              <a:rPr lang="en-US" smtClean="0"/>
              <a:pPr/>
              <a:t>8/21/2019</a:t>
            </a:fld>
            <a:endParaRPr lang="en-US"/>
          </a:p>
        </p:txBody>
      </p:sp>
      <p:sp>
        <p:nvSpPr>
          <p:cNvPr id="5" name="Footer Placeholder 4">
            <a:extLst>
              <a:ext uri="{FF2B5EF4-FFF2-40B4-BE49-F238E27FC236}">
                <a16:creationId xmlns:a16="http://schemas.microsoft.com/office/drawing/2014/main" id="{F42D6115-5DE5-4244-A9D6-62CC0170F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B6659-4AB1-4FB3-81C2-54EE54D2365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87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BEA87-7FC4-467B-BAC1-D9AA95E0A4EC}"/>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5D893-6A64-4DCF-A757-00EA3B4805A9}"/>
              </a:ext>
            </a:extLst>
          </p:cNvPr>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B14D4-46FD-4EB6-B0AA-C23957E9B450}"/>
              </a:ext>
            </a:extLst>
          </p:cNvPr>
          <p:cNvSpPr>
            <a:spLocks noGrp="1"/>
          </p:cNvSpPr>
          <p:nvPr>
            <p:ph type="dt" sz="half" idx="10"/>
          </p:nvPr>
        </p:nvSpPr>
        <p:spPr/>
        <p:txBody>
          <a:bodyPr/>
          <a:lstStyle/>
          <a:p>
            <a:fld id="{1D8BD707-D9CF-40AE-B4C6-C98DA3205C09}" type="datetimeFigureOut">
              <a:rPr lang="en-US" smtClean="0"/>
              <a:pPr/>
              <a:t>8/21/2019</a:t>
            </a:fld>
            <a:endParaRPr lang="en-US"/>
          </a:p>
        </p:txBody>
      </p:sp>
      <p:sp>
        <p:nvSpPr>
          <p:cNvPr id="5" name="Footer Placeholder 4">
            <a:extLst>
              <a:ext uri="{FF2B5EF4-FFF2-40B4-BE49-F238E27FC236}">
                <a16:creationId xmlns:a16="http://schemas.microsoft.com/office/drawing/2014/main" id="{3C64F4F0-CB16-461C-9A3B-FE2977045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124DB-5E86-498E-BD61-250E127A227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302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1967B-1FEE-4D6F-B76F-ED32911DCC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A947E-993F-4EBB-BC79-FE6DC7E69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96882-1B12-4647-A76E-C146A9669F83}"/>
              </a:ext>
            </a:extLst>
          </p:cNvPr>
          <p:cNvSpPr>
            <a:spLocks noGrp="1"/>
          </p:cNvSpPr>
          <p:nvPr>
            <p:ph type="dt" sz="half" idx="10"/>
          </p:nvPr>
        </p:nvSpPr>
        <p:spPr/>
        <p:txBody>
          <a:bodyPr/>
          <a:lstStyle/>
          <a:p>
            <a:fld id="{1D8BD707-D9CF-40AE-B4C6-C98DA3205C09}" type="datetimeFigureOut">
              <a:rPr lang="en-US" smtClean="0"/>
              <a:pPr/>
              <a:t>8/21/2019</a:t>
            </a:fld>
            <a:endParaRPr lang="en-US"/>
          </a:p>
        </p:txBody>
      </p:sp>
      <p:sp>
        <p:nvSpPr>
          <p:cNvPr id="5" name="Footer Placeholder 4">
            <a:extLst>
              <a:ext uri="{FF2B5EF4-FFF2-40B4-BE49-F238E27FC236}">
                <a16:creationId xmlns:a16="http://schemas.microsoft.com/office/drawing/2014/main" id="{BCBC1708-7282-4935-94CE-BC494214D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0B14-1702-4501-946E-70C29AF2F3C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928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C4C-7727-4AB7-A9AD-456878F43748}"/>
              </a:ext>
            </a:extLst>
          </p:cNvPr>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236532E9-38DC-4B3A-BAA1-828F1B6982F1}"/>
              </a:ext>
            </a:extLst>
          </p:cNvPr>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3B7ECA-6773-4209-9D96-9B93C108CE43}"/>
              </a:ext>
            </a:extLst>
          </p:cNvPr>
          <p:cNvSpPr>
            <a:spLocks noGrp="1"/>
          </p:cNvSpPr>
          <p:nvPr>
            <p:ph type="dt" sz="half" idx="10"/>
          </p:nvPr>
        </p:nvSpPr>
        <p:spPr/>
        <p:txBody>
          <a:bodyPr/>
          <a:lstStyle/>
          <a:p>
            <a:fld id="{1D8BD707-D9CF-40AE-B4C6-C98DA3205C09}" type="datetimeFigureOut">
              <a:rPr lang="en-US" smtClean="0"/>
              <a:pPr/>
              <a:t>8/21/2019</a:t>
            </a:fld>
            <a:endParaRPr lang="en-US"/>
          </a:p>
        </p:txBody>
      </p:sp>
      <p:sp>
        <p:nvSpPr>
          <p:cNvPr id="5" name="Footer Placeholder 4">
            <a:extLst>
              <a:ext uri="{FF2B5EF4-FFF2-40B4-BE49-F238E27FC236}">
                <a16:creationId xmlns:a16="http://schemas.microsoft.com/office/drawing/2014/main" id="{30ECB23D-A065-4A4F-8B64-C1C36BE40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812CD-E62C-4408-B7FD-9DC05557B2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203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DE13-206C-46A6-A90A-F0A8A7236E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B0DDC-A317-4219-BF2A-E1DBD633C572}"/>
              </a:ext>
            </a:extLst>
          </p:cNvPr>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86E09-0FDB-4989-A23B-03AB7A3D5CCE}"/>
              </a:ext>
            </a:extLst>
          </p:cNvPr>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03641F-EF06-439B-AA30-1DFEE6E5CB67}"/>
              </a:ext>
            </a:extLst>
          </p:cNvPr>
          <p:cNvSpPr>
            <a:spLocks noGrp="1"/>
          </p:cNvSpPr>
          <p:nvPr>
            <p:ph type="dt" sz="half" idx="10"/>
          </p:nvPr>
        </p:nvSpPr>
        <p:spPr/>
        <p:txBody>
          <a:bodyPr/>
          <a:lstStyle/>
          <a:p>
            <a:fld id="{1D8BD707-D9CF-40AE-B4C6-C98DA3205C09}" type="datetimeFigureOut">
              <a:rPr lang="en-US" smtClean="0"/>
              <a:pPr/>
              <a:t>8/21/2019</a:t>
            </a:fld>
            <a:endParaRPr lang="en-US"/>
          </a:p>
        </p:txBody>
      </p:sp>
      <p:sp>
        <p:nvSpPr>
          <p:cNvPr id="6" name="Footer Placeholder 5">
            <a:extLst>
              <a:ext uri="{FF2B5EF4-FFF2-40B4-BE49-F238E27FC236}">
                <a16:creationId xmlns:a16="http://schemas.microsoft.com/office/drawing/2014/main" id="{CD418E80-D5F9-4F53-873C-636571553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A5F12-A9CA-4ECE-A337-A149AC09E63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8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12E7-3CD6-472A-9E35-24F8D4E08919}"/>
              </a:ext>
            </a:extLst>
          </p:cNvPr>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91E558-4AC9-44CF-B868-130079EBD689}"/>
              </a:ext>
            </a:extLst>
          </p:cNvPr>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a:extLst>
              <a:ext uri="{FF2B5EF4-FFF2-40B4-BE49-F238E27FC236}">
                <a16:creationId xmlns:a16="http://schemas.microsoft.com/office/drawing/2014/main" id="{A3567D34-87DB-44E2-8651-4E1E0C169D31}"/>
              </a:ext>
            </a:extLst>
          </p:cNvPr>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6B877-EDA9-41FF-8228-07AE44CA14CF}"/>
              </a:ext>
            </a:extLst>
          </p:cNvPr>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a:extLst>
              <a:ext uri="{FF2B5EF4-FFF2-40B4-BE49-F238E27FC236}">
                <a16:creationId xmlns:a16="http://schemas.microsoft.com/office/drawing/2014/main" id="{10BFEA76-8477-4128-9071-9C4851E73F3E}"/>
              </a:ext>
            </a:extLst>
          </p:cNvPr>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496250-4171-4736-9A15-00D3C3766779}"/>
              </a:ext>
            </a:extLst>
          </p:cNvPr>
          <p:cNvSpPr>
            <a:spLocks noGrp="1"/>
          </p:cNvSpPr>
          <p:nvPr>
            <p:ph type="dt" sz="half" idx="10"/>
          </p:nvPr>
        </p:nvSpPr>
        <p:spPr/>
        <p:txBody>
          <a:bodyPr/>
          <a:lstStyle/>
          <a:p>
            <a:fld id="{1D8BD707-D9CF-40AE-B4C6-C98DA3205C09}" type="datetimeFigureOut">
              <a:rPr lang="en-US" smtClean="0"/>
              <a:pPr/>
              <a:t>8/21/2019</a:t>
            </a:fld>
            <a:endParaRPr lang="en-US"/>
          </a:p>
        </p:txBody>
      </p:sp>
      <p:sp>
        <p:nvSpPr>
          <p:cNvPr id="8" name="Footer Placeholder 7">
            <a:extLst>
              <a:ext uri="{FF2B5EF4-FFF2-40B4-BE49-F238E27FC236}">
                <a16:creationId xmlns:a16="http://schemas.microsoft.com/office/drawing/2014/main" id="{39ED1F35-848E-4DC9-BEE7-FD84CD94A7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A41A48-9240-4959-93CF-7FA9DEA02DD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817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0665-1646-4F77-AEF9-DC053B6357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C95C87-0DAA-4E4E-8C36-473A4C56A3AD}"/>
              </a:ext>
            </a:extLst>
          </p:cNvPr>
          <p:cNvSpPr>
            <a:spLocks noGrp="1"/>
          </p:cNvSpPr>
          <p:nvPr>
            <p:ph type="dt" sz="half" idx="10"/>
          </p:nvPr>
        </p:nvSpPr>
        <p:spPr/>
        <p:txBody>
          <a:bodyPr/>
          <a:lstStyle/>
          <a:p>
            <a:fld id="{1D8BD707-D9CF-40AE-B4C6-C98DA3205C09}" type="datetimeFigureOut">
              <a:rPr lang="en-US" smtClean="0"/>
              <a:pPr/>
              <a:t>8/21/2019</a:t>
            </a:fld>
            <a:endParaRPr lang="en-US"/>
          </a:p>
        </p:txBody>
      </p:sp>
      <p:sp>
        <p:nvSpPr>
          <p:cNvPr id="4" name="Footer Placeholder 3">
            <a:extLst>
              <a:ext uri="{FF2B5EF4-FFF2-40B4-BE49-F238E27FC236}">
                <a16:creationId xmlns:a16="http://schemas.microsoft.com/office/drawing/2014/main" id="{9F028BE7-9CE3-4FCB-883B-C2CDC311FE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68EA0B-4F63-4745-8959-9E9CEADBD88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747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D4BFF8-62F0-4512-9890-C5BD7F0F04E8}"/>
              </a:ext>
            </a:extLst>
          </p:cNvPr>
          <p:cNvSpPr>
            <a:spLocks noGrp="1"/>
          </p:cNvSpPr>
          <p:nvPr>
            <p:ph type="dt" sz="half" idx="10"/>
          </p:nvPr>
        </p:nvSpPr>
        <p:spPr/>
        <p:txBody>
          <a:bodyPr/>
          <a:lstStyle/>
          <a:p>
            <a:fld id="{1D8BD707-D9CF-40AE-B4C6-C98DA3205C09}" type="datetimeFigureOut">
              <a:rPr lang="en-US" smtClean="0"/>
              <a:pPr/>
              <a:t>8/21/2019</a:t>
            </a:fld>
            <a:endParaRPr lang="en-US"/>
          </a:p>
        </p:txBody>
      </p:sp>
      <p:sp>
        <p:nvSpPr>
          <p:cNvPr id="3" name="Footer Placeholder 2">
            <a:extLst>
              <a:ext uri="{FF2B5EF4-FFF2-40B4-BE49-F238E27FC236}">
                <a16:creationId xmlns:a16="http://schemas.microsoft.com/office/drawing/2014/main" id="{5F247FDE-AB4B-476A-B854-8943F780A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785675-024A-438E-AD07-64B3D7B81AA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510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C87D-1C1E-41A6-A671-5FCA9A3BF79A}"/>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14D792BB-CCCA-42A6-A545-B99360E9661A}"/>
              </a:ext>
            </a:extLst>
          </p:cNvPr>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E88FD4-A704-46A2-9C88-8BAEADD2FD42}"/>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6F3AC63B-A1B6-4211-A747-5AE9282B7A13}"/>
              </a:ext>
            </a:extLst>
          </p:cNvPr>
          <p:cNvSpPr>
            <a:spLocks noGrp="1"/>
          </p:cNvSpPr>
          <p:nvPr>
            <p:ph type="dt" sz="half" idx="10"/>
          </p:nvPr>
        </p:nvSpPr>
        <p:spPr/>
        <p:txBody>
          <a:bodyPr/>
          <a:lstStyle/>
          <a:p>
            <a:fld id="{1D8BD707-D9CF-40AE-B4C6-C98DA3205C09}" type="datetimeFigureOut">
              <a:rPr lang="en-US" smtClean="0"/>
              <a:pPr/>
              <a:t>8/21/2019</a:t>
            </a:fld>
            <a:endParaRPr lang="en-US"/>
          </a:p>
        </p:txBody>
      </p:sp>
      <p:sp>
        <p:nvSpPr>
          <p:cNvPr id="6" name="Footer Placeholder 5">
            <a:extLst>
              <a:ext uri="{FF2B5EF4-FFF2-40B4-BE49-F238E27FC236}">
                <a16:creationId xmlns:a16="http://schemas.microsoft.com/office/drawing/2014/main" id="{4D139476-D4E4-4EDB-9521-04E82D6A8C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8E10C-7292-41D2-9C0A-0BEC9739FA7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359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7F2A-F67B-4E41-9F73-BCA0B99A6ADB}"/>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D7A055F3-08CB-4253-A387-F0B5C456F869}"/>
              </a:ext>
            </a:extLst>
          </p:cNvPr>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9B6F0AC7-5D37-4F65-BC8F-22ACD29A5BF8}"/>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4857E916-1426-4D5F-9B69-7F1C5BEF8E68}"/>
              </a:ext>
            </a:extLst>
          </p:cNvPr>
          <p:cNvSpPr>
            <a:spLocks noGrp="1"/>
          </p:cNvSpPr>
          <p:nvPr>
            <p:ph type="dt" sz="half" idx="10"/>
          </p:nvPr>
        </p:nvSpPr>
        <p:spPr/>
        <p:txBody>
          <a:bodyPr/>
          <a:lstStyle/>
          <a:p>
            <a:fld id="{1D8BD707-D9CF-40AE-B4C6-C98DA3205C09}" type="datetimeFigureOut">
              <a:rPr lang="en-US" smtClean="0"/>
              <a:pPr/>
              <a:t>8/21/2019</a:t>
            </a:fld>
            <a:endParaRPr lang="en-US"/>
          </a:p>
        </p:txBody>
      </p:sp>
      <p:sp>
        <p:nvSpPr>
          <p:cNvPr id="6" name="Footer Placeholder 5">
            <a:extLst>
              <a:ext uri="{FF2B5EF4-FFF2-40B4-BE49-F238E27FC236}">
                <a16:creationId xmlns:a16="http://schemas.microsoft.com/office/drawing/2014/main" id="{86ECCF08-4FF5-4B00-A298-3615E1FC19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8CE7F3-56EC-468F-A3CE-4066342CD60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75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5342A-7AAA-4302-9BA8-FFD3E2BC4D31}"/>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6D4BD7-D758-42E4-827F-F7E7BF335F40}"/>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E4797-1A5E-415C-A345-80587E66E3F1}"/>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1D8BD707-D9CF-40AE-B4C6-C98DA3205C09}" type="datetimeFigureOut">
              <a:rPr lang="en-US" smtClean="0"/>
              <a:pPr/>
              <a:t>8/21/2019</a:t>
            </a:fld>
            <a:endParaRPr lang="en-US"/>
          </a:p>
        </p:txBody>
      </p:sp>
      <p:sp>
        <p:nvSpPr>
          <p:cNvPr id="5" name="Footer Placeholder 4">
            <a:extLst>
              <a:ext uri="{FF2B5EF4-FFF2-40B4-BE49-F238E27FC236}">
                <a16:creationId xmlns:a16="http://schemas.microsoft.com/office/drawing/2014/main" id="{DC279A4E-D13C-40F6-872E-48D68AE21C78}"/>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29BEDE-F9C2-499D-BC55-C08149AE2180}"/>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031071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p:blipFill>
        <p:spPr>
          <a:xfrm>
            <a:off x="3958071" y="140242"/>
            <a:ext cx="3707859" cy="2475343"/>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106469" y="2819400"/>
            <a:ext cx="3733653" cy="4478149"/>
          </a:xfrm>
          <a:prstGeom prst="rect">
            <a:avLst/>
          </a:prstGeom>
          <a:noFill/>
          <a:ln>
            <a:noFill/>
          </a:ln>
        </p:spPr>
        <p:txBody>
          <a:bodyPr wrap="square" anchor="ctr">
            <a:spAutoFit/>
          </a:bodyPr>
          <a:lstStyle/>
          <a:p>
            <a:pPr algn="ctr"/>
            <a:r>
              <a:rPr lang="en-US" sz="1500" b="1" dirty="0">
                <a:solidFill>
                  <a:schemeClr val="bg1"/>
                </a:solidFill>
                <a:effectLst>
                  <a:outerShdw blurRad="38100" dist="38100" dir="2700000" algn="tl">
                    <a:srgbClr val="000000">
                      <a:alpha val="43137"/>
                    </a:srgbClr>
                  </a:outerShdw>
                </a:effectLst>
                <a:latin typeface="Century Gothic" panose="020B0502020202020204" pitchFamily="34" charset="0"/>
              </a:rPr>
              <a:t>In this cozy townhome community, the builder designed plans that are unique, roomy, and offer a bit of a surprise while maintaining classic architectural low country elements. Preston at Park West offers all the comforts of modern living yet nostalgically reminds us of an era where family and community means everything! Set in the heart of the thriving Park West master plan, this Preston townhome offers low maintenance lock and leave living. The landscapers typically show up on Fridays to groom your grounds and all common spaces – press your EASY button! And now for the surprise – LOTS OF STORAGE (THE CLOSETS ARE AMAZING) AND A TWO CAR GARAGE!</a:t>
            </a:r>
          </a:p>
        </p:txBody>
      </p:sp>
      <p:sp>
        <p:nvSpPr>
          <p:cNvPr id="12" name="Rectangle 11"/>
          <p:cNvSpPr/>
          <p:nvPr/>
        </p:nvSpPr>
        <p:spPr>
          <a:xfrm>
            <a:off x="8610600" y="5497917"/>
            <a:ext cx="3110006" cy="2031325"/>
          </a:xfrm>
          <a:prstGeom prst="rect">
            <a:avLst/>
          </a:prstGeom>
        </p:spPr>
        <p:txBody>
          <a:bodyPr wrap="square">
            <a:spAutoFit/>
          </a:bodyPr>
          <a:lstStyle/>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Asking $1,200,000</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MLS# 17023051</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3,692  </a:t>
            </a:r>
            <a:r>
              <a:rPr lang="en-US" sz="1800" dirty="0" err="1">
                <a:effectLst>
                  <a:outerShdw blurRad="38100" dist="38100" dir="2700000" algn="tl">
                    <a:srgbClr val="000000">
                      <a:alpha val="43137"/>
                    </a:srgbClr>
                  </a:outerShdw>
                </a:effectLst>
                <a:latin typeface="Century Gothic" pitchFamily="34" charset="0"/>
              </a:rPr>
              <a:t>SqFt</a:t>
            </a:r>
            <a:endParaRPr lang="en-US" sz="1800" dirty="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4 Bed/3½ Baths</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Short Drive to Historic Downtown Charleston &amp; Beaches</a:t>
            </a:r>
          </a:p>
        </p:txBody>
      </p:sp>
      <p:pic>
        <p:nvPicPr>
          <p:cNvPr id="23" name="Picture 22"/>
          <p:cNvPicPr>
            <a:picLocks/>
          </p:cNvPicPr>
          <p:nvPr/>
        </p:nvPicPr>
        <p:blipFill>
          <a:blip r:embed="rId5" cstate="print">
            <a:extLst>
              <a:ext uri="{28A0092B-C50C-407E-A947-70E740481C1C}">
                <a14:useLocalDpi xmlns:a14="http://schemas.microsoft.com/office/drawing/2010/main" val="0"/>
              </a:ext>
            </a:extLst>
          </a:blip>
          <a:srcRect/>
          <a:stretch/>
        </p:blipFill>
        <p:spPr>
          <a:xfrm>
            <a:off x="5840683" y="4506756"/>
            <a:ext cx="1821694" cy="1216152"/>
          </a:xfrm>
          <a:prstGeom prst="rect">
            <a:avLst/>
          </a:prstGeom>
          <a:ln>
            <a:noFill/>
          </a:ln>
          <a:effectLst>
            <a:outerShdw blurRad="292100" dist="139700" dir="2700000" algn="tl" rotWithShape="0">
              <a:srgbClr val="333333">
                <a:alpha val="65000"/>
              </a:srgbClr>
            </a:outerShdw>
          </a:effectLst>
        </p:spPr>
      </p:pic>
      <p:pic>
        <p:nvPicPr>
          <p:cNvPr id="25" name="Picture 24"/>
          <p:cNvPicPr>
            <a:picLocks/>
          </p:cNvPicPr>
          <p:nvPr/>
        </p:nvPicPr>
        <p:blipFill>
          <a:blip r:embed="rId6" cstate="print">
            <a:extLst>
              <a:ext uri="{28A0092B-C50C-407E-A947-70E740481C1C}">
                <a14:useLocalDpi xmlns:a14="http://schemas.microsoft.com/office/drawing/2010/main" val="0"/>
              </a:ext>
            </a:extLst>
          </a:blip>
          <a:srcRect/>
          <a:stretch/>
        </p:blipFill>
        <p:spPr>
          <a:xfrm>
            <a:off x="3930463" y="4506756"/>
            <a:ext cx="1821694" cy="1216152"/>
          </a:xfrm>
          <a:prstGeom prst="rect">
            <a:avLst/>
          </a:prstGeom>
          <a:ln>
            <a:noFill/>
          </a:ln>
          <a:effectLst>
            <a:outerShdw blurRad="292100" dist="139700" dir="2700000" algn="tl" rotWithShape="0">
              <a:srgbClr val="333333">
                <a:alpha val="65000"/>
              </a:srgbClr>
            </a:outerShdw>
          </a:effectLst>
        </p:spPr>
      </p:pic>
      <p:sp>
        <p:nvSpPr>
          <p:cNvPr id="29" name="Title 1"/>
          <p:cNvSpPr txBox="1">
            <a:spLocks/>
          </p:cNvSpPr>
          <p:nvPr/>
        </p:nvSpPr>
        <p:spPr>
          <a:xfrm>
            <a:off x="77151" y="-1"/>
            <a:ext cx="3762972" cy="885805"/>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400" i="1" dirty="0">
                <a:solidFill>
                  <a:srgbClr val="FFFF00"/>
                </a:solidFill>
                <a:effectLst>
                  <a:outerShdw blurRad="38100" dist="38100" dir="2700000" algn="tl">
                    <a:srgbClr val="000000">
                      <a:alpha val="43137"/>
                    </a:srgbClr>
                  </a:outerShdw>
                </a:effectLst>
                <a:latin typeface="Century Gothic" pitchFamily="34" charset="0"/>
              </a:rPr>
              <a:t>Price Reduced!</a:t>
            </a:r>
          </a:p>
          <a:p>
            <a:pPr algn="ctr"/>
            <a:r>
              <a:rPr lang="en-US" sz="2400" i="1" dirty="0">
                <a:solidFill>
                  <a:srgbClr val="FFFF00"/>
                </a:solidFill>
                <a:effectLst>
                  <a:outerShdw blurRad="38100" dist="38100" dir="2700000" algn="tl">
                    <a:srgbClr val="000000">
                      <a:alpha val="43137"/>
                    </a:srgbClr>
                  </a:outerShdw>
                </a:effectLst>
                <a:latin typeface="Century Gothic" pitchFamily="34" charset="0"/>
              </a:rPr>
              <a:t>Best Buy in Preston!</a:t>
            </a:r>
          </a:p>
        </p:txBody>
      </p:sp>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4721072" y="2767262"/>
            <a:ext cx="1828800" cy="1216152"/>
          </a:xfrm>
          <a:prstGeom prst="rect">
            <a:avLst/>
          </a:prstGeom>
          <a:ln>
            <a:noFill/>
          </a:ln>
          <a:effectLst>
            <a:outerShdw blurRad="292100" dist="139700" dir="2700000" algn="tl" rotWithShape="0">
              <a:srgbClr val="333333">
                <a:alpha val="65000"/>
              </a:srgbClr>
            </a:outerShdw>
          </a:effectLst>
        </p:spPr>
      </p:pic>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3931730" y="2953095"/>
            <a:ext cx="1819160" cy="1216152"/>
          </a:xfrm>
          <a:prstGeom prst="rect">
            <a:avLst/>
          </a:prstGeom>
          <a:ln>
            <a:noFill/>
          </a:ln>
          <a:effectLst>
            <a:outerShdw blurRad="292100" dist="139700" dir="2700000" algn="tl" rotWithShape="0">
              <a:srgbClr val="333333">
                <a:alpha val="65000"/>
              </a:srgbClr>
            </a:outerShdw>
          </a:effectLst>
        </p:spPr>
      </p:pic>
      <p:pic>
        <p:nvPicPr>
          <p:cNvPr id="22" name="Picture 21"/>
          <p:cNvPicPr>
            <a:picLocks/>
          </p:cNvPicPr>
          <p:nvPr/>
        </p:nvPicPr>
        <p:blipFill>
          <a:blip r:embed="rId9" cstate="print">
            <a:extLst>
              <a:ext uri="{28A0092B-C50C-407E-A947-70E740481C1C}">
                <a14:useLocalDpi xmlns:a14="http://schemas.microsoft.com/office/drawing/2010/main" val="0"/>
              </a:ext>
            </a:extLst>
          </a:blip>
          <a:srcRect/>
          <a:stretch/>
        </p:blipFill>
        <p:spPr>
          <a:xfrm>
            <a:off x="110023" y="7614078"/>
            <a:ext cx="1821694" cy="1216152"/>
          </a:xfrm>
          <a:prstGeom prst="rect">
            <a:avLst/>
          </a:prstGeom>
          <a:ln>
            <a:noFill/>
          </a:ln>
          <a:effectLst>
            <a:outerShdw blurRad="292100" dist="139700" dir="2700000" algn="tl" rotWithShape="0">
              <a:srgbClr val="333333">
                <a:alpha val="65000"/>
              </a:srgbClr>
            </a:outerShdw>
          </a:effectLst>
        </p:spPr>
      </p:pic>
      <p:pic>
        <p:nvPicPr>
          <p:cNvPr id="26" name="Picture 25"/>
          <p:cNvPicPr>
            <a:picLocks/>
          </p:cNvPicPr>
          <p:nvPr/>
        </p:nvPicPr>
        <p:blipFill>
          <a:blip r:embed="rId10" cstate="print">
            <a:extLst>
              <a:ext uri="{28A0092B-C50C-407E-A947-70E740481C1C}">
                <a14:useLocalDpi xmlns:a14="http://schemas.microsoft.com/office/drawing/2010/main" val="0"/>
              </a:ext>
            </a:extLst>
          </a:blip>
          <a:srcRect/>
          <a:stretch/>
        </p:blipFill>
        <p:spPr>
          <a:xfrm>
            <a:off x="2020243" y="7614078"/>
            <a:ext cx="1821694" cy="1216152"/>
          </a:xfrm>
          <a:prstGeom prst="rect">
            <a:avLst/>
          </a:prstGeom>
          <a:ln>
            <a:noFill/>
          </a:ln>
          <a:effectLst>
            <a:outerShdw blurRad="292100" dist="139700" dir="2700000" algn="tl" rotWithShape="0">
              <a:srgbClr val="333333">
                <a:alpha val="65000"/>
              </a:srgbClr>
            </a:outerShdw>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3930463" y="7614078"/>
            <a:ext cx="1821694" cy="1216152"/>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5840683" y="7614078"/>
            <a:ext cx="1821694" cy="1216152"/>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5840683" y="2953095"/>
            <a:ext cx="1821694" cy="1216152"/>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4721072" y="4274838"/>
            <a:ext cx="1828800" cy="1216152"/>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78103" y="1066800"/>
            <a:ext cx="3762972" cy="1631712"/>
          </a:xfrm>
        </p:spPr>
        <p:txBody>
          <a:bodyPr anchor="t">
            <a:noAutofit/>
          </a:bodyPr>
          <a:lstStyle/>
          <a:p>
            <a:r>
              <a:rPr lang="pt-BR" sz="2400" b="1" dirty="0">
                <a:solidFill>
                  <a:schemeClr val="bg1"/>
                </a:solidFill>
                <a:effectLst>
                  <a:outerShdw blurRad="50800" dist="38100" dir="5400000" algn="t" rotWithShape="0">
                    <a:prstClr val="black">
                      <a:alpha val="40000"/>
                    </a:prstClr>
                  </a:outerShdw>
                </a:effectLst>
                <a:latin typeface="Century Gothic" pitchFamily="34" charset="0"/>
              </a:rPr>
              <a:t>3656 Bagley Drive</a:t>
            </a:r>
            <a:br>
              <a:rPr lang="pt-BR" sz="2400" b="1" dirty="0">
                <a:solidFill>
                  <a:schemeClr val="bg1"/>
                </a:solidFill>
                <a:effectLst>
                  <a:outerShdw blurRad="50800" dist="38100" dir="5400000" algn="t" rotWithShape="0">
                    <a:prstClr val="black">
                      <a:alpha val="40000"/>
                    </a:prstClr>
                  </a:outerShdw>
                </a:effectLst>
                <a:latin typeface="Century Gothic" pitchFamily="34" charset="0"/>
              </a:rPr>
            </a:br>
            <a:r>
              <a:rPr lang="en-US" sz="2000" b="1" dirty="0">
                <a:solidFill>
                  <a:schemeClr val="bg1"/>
                </a:solidFill>
                <a:effectLst>
                  <a:outerShdw blurRad="50800" dist="38100" dir="5400000" algn="t" rotWithShape="0">
                    <a:prstClr val="black">
                      <a:alpha val="40000"/>
                    </a:prstClr>
                  </a:outerShdw>
                </a:effectLst>
                <a:latin typeface="Century Gothic" pitchFamily="34" charset="0"/>
              </a:rPr>
              <a:t>Park West</a:t>
            </a:r>
            <a:br>
              <a:rPr lang="en-US" sz="2000" b="1" dirty="0">
                <a:solidFill>
                  <a:schemeClr val="bg1"/>
                </a:solidFill>
                <a:effectLst>
                  <a:outerShdw blurRad="50800" dist="38100" dir="5400000" algn="t" rotWithShape="0">
                    <a:prstClr val="black">
                      <a:alpha val="40000"/>
                    </a:prstClr>
                  </a:outerShdw>
                </a:effectLst>
                <a:latin typeface="Century Gothic" pitchFamily="34" charset="0"/>
              </a:rPr>
            </a:br>
            <a:r>
              <a:rPr lang="en-US" sz="2000" b="1" dirty="0">
                <a:solidFill>
                  <a:schemeClr val="bg1"/>
                </a:solidFill>
                <a:effectLst>
                  <a:outerShdw blurRad="50800" dist="38100" dir="5400000" algn="t" rotWithShape="0">
                    <a:prstClr val="black">
                      <a:alpha val="40000"/>
                    </a:prstClr>
                  </a:outerShdw>
                </a:effectLst>
                <a:latin typeface="Century Gothic" pitchFamily="34" charset="0"/>
              </a:rPr>
              <a:t>Mount Pleasant, SC 29466</a:t>
            </a:r>
            <a:br>
              <a:rPr lang="en-US" sz="2000" b="1" dirty="0">
                <a:solidFill>
                  <a:schemeClr val="bg1"/>
                </a:solidFill>
                <a:effectLst>
                  <a:outerShdw blurRad="50800" dist="38100" dir="5400000" algn="t" rotWithShape="0">
                    <a:prstClr val="black">
                      <a:alpha val="40000"/>
                    </a:prstClr>
                  </a:outerShdw>
                </a:effectLst>
                <a:latin typeface="Century Gothic" pitchFamily="34" charset="0"/>
              </a:rPr>
            </a:br>
            <a:r>
              <a:rPr lang="en-US" sz="2000" b="1" dirty="0">
                <a:solidFill>
                  <a:schemeClr val="bg1"/>
                </a:solidFill>
                <a:effectLst>
                  <a:outerShdw blurRad="50800" dist="38100" dir="5400000" algn="t" rotWithShape="0">
                    <a:prstClr val="black">
                      <a:alpha val="40000"/>
                    </a:prstClr>
                  </a:outerShdw>
                </a:effectLst>
                <a:latin typeface="Century Gothic" pitchFamily="34" charset="0"/>
              </a:rPr>
              <a:t>MLS# 19010895</a:t>
            </a:r>
            <a:br>
              <a:rPr lang="en-US" sz="2000" b="1" dirty="0">
                <a:solidFill>
                  <a:schemeClr val="bg1"/>
                </a:solidFill>
                <a:effectLst>
                  <a:outerShdw blurRad="50800" dist="38100" dir="5400000" algn="t" rotWithShape="0">
                    <a:prstClr val="black">
                      <a:alpha val="40000"/>
                    </a:prstClr>
                  </a:outerShdw>
                </a:effectLst>
                <a:latin typeface="Century Gothic" pitchFamily="34" charset="0"/>
              </a:rPr>
            </a:br>
            <a:r>
              <a:rPr lang="en-US" sz="2000" b="1" dirty="0">
                <a:solidFill>
                  <a:schemeClr val="bg1"/>
                </a:solidFill>
                <a:effectLst>
                  <a:outerShdw blurRad="50800" dist="38100" dir="5400000" algn="t" rotWithShape="0">
                    <a:prstClr val="black">
                      <a:alpha val="40000"/>
                    </a:prstClr>
                  </a:outerShdw>
                </a:effectLst>
                <a:latin typeface="Century Gothic" pitchFamily="34" charset="0"/>
              </a:rPr>
              <a:t>$354,900</a:t>
            </a: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2400"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330727"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chemeClr val="bg1"/>
                </a:solidFill>
                <a:effectLst>
                  <a:outerShdw blurRad="38100" dist="38100" dir="2700000" algn="tl">
                    <a:srgbClr val="000000">
                      <a:alpha val="43137"/>
                    </a:srgbClr>
                  </a:outerShdw>
                </a:effectLst>
                <a:latin typeface="Trebuchet MS" panose="020B0603020202020204" pitchFamily="34" charset="0"/>
              </a:rPr>
              <a:t>Don Dawson</a:t>
            </a:r>
            <a:br>
              <a:rPr lang="en-US" sz="1800" i="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843-514-0452</a:t>
            </a: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ddawson@carolinaone.com</a:t>
            </a: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2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5943600" y="9719846"/>
            <a:ext cx="1828800" cy="338554"/>
          </a:xfrm>
          <a:prstGeom prst="rect">
            <a:avLst/>
          </a:prstGeom>
          <a:noFill/>
        </p:spPr>
        <p:txBody>
          <a:bodyPr wrap="square" rtlCol="0">
            <a:spAutoFit/>
          </a:bodyPr>
          <a:lstStyle/>
          <a:p>
            <a:pPr algn="r"/>
            <a:r>
              <a:rPr lang="en-US" sz="1600" dirty="0">
                <a:solidFill>
                  <a:schemeClr val="bg1"/>
                </a:solidFill>
                <a:effectLst>
                  <a:outerShdw blurRad="38100" dist="38100" dir="2700000" algn="tl">
                    <a:srgbClr val="000000">
                      <a:alpha val="43137"/>
                    </a:srgbClr>
                  </a:outerShdw>
                </a:effectLst>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441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2D888F4F-C0D5-43BF-A1CB-3692298FE290}"/>
              </a:ext>
            </a:extLst>
          </p:cNvPr>
          <p:cNvPicPr>
            <a:picLocks/>
          </p:cNvPicPr>
          <p:nvPr/>
        </p:nvPicPr>
        <p:blipFill>
          <a:blip r:embed="rId17" cstate="print">
            <a:extLst>
              <a:ext uri="{28A0092B-C50C-407E-A947-70E740481C1C}">
                <a14:useLocalDpi xmlns:a14="http://schemas.microsoft.com/office/drawing/2010/main" val="0"/>
              </a:ext>
            </a:extLst>
          </a:blip>
          <a:srcRect/>
          <a:stretch/>
        </p:blipFill>
        <p:spPr>
          <a:xfrm>
            <a:off x="3930463" y="6060417"/>
            <a:ext cx="1821694" cy="1216152"/>
          </a:xfrm>
          <a:prstGeom prst="rect">
            <a:avLst/>
          </a:prstGeom>
          <a:ln>
            <a:no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E57421BB-3BA3-4ADE-A13A-E2218056A85F}"/>
              </a:ext>
            </a:extLst>
          </p:cNvPr>
          <p:cNvPicPr>
            <a:picLocks/>
          </p:cNvPicPr>
          <p:nvPr/>
        </p:nvPicPr>
        <p:blipFill>
          <a:blip r:embed="rId18" cstate="print">
            <a:extLst>
              <a:ext uri="{28A0092B-C50C-407E-A947-70E740481C1C}">
                <a14:useLocalDpi xmlns:a14="http://schemas.microsoft.com/office/drawing/2010/main" val="0"/>
              </a:ext>
            </a:extLst>
          </a:blip>
          <a:srcRect/>
          <a:stretch/>
        </p:blipFill>
        <p:spPr>
          <a:xfrm>
            <a:off x="5837130" y="6060416"/>
            <a:ext cx="1828800" cy="12161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381</TotalTime>
  <Words>161</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3656 Bagley Drive Park West Mount Pleasant, SC 29466 MLS# 19010895 $354,900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64</cp:revision>
  <dcterms:created xsi:type="dcterms:W3CDTF">2006-08-16T00:00:00Z</dcterms:created>
  <dcterms:modified xsi:type="dcterms:W3CDTF">2019-08-21T19:05:56Z</dcterms:modified>
</cp:coreProperties>
</file>