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04" y="-164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61852" indent="0" algn="ctr">
              <a:buNone/>
              <a:defRPr>
                <a:solidFill>
                  <a:schemeClr val="tx1">
                    <a:tint val="75000"/>
                  </a:schemeClr>
                </a:solidFill>
              </a:defRPr>
            </a:lvl2pPr>
            <a:lvl3pPr marL="923703" indent="0" algn="ctr">
              <a:buNone/>
              <a:defRPr>
                <a:solidFill>
                  <a:schemeClr val="tx1">
                    <a:tint val="75000"/>
                  </a:schemeClr>
                </a:solidFill>
              </a:defRPr>
            </a:lvl3pPr>
            <a:lvl4pPr marL="1385555" indent="0" algn="ctr">
              <a:buNone/>
              <a:defRPr>
                <a:solidFill>
                  <a:schemeClr val="tx1">
                    <a:tint val="75000"/>
                  </a:schemeClr>
                </a:solidFill>
              </a:defRPr>
            </a:lvl4pPr>
            <a:lvl5pPr marL="1847407" indent="0" algn="ctr">
              <a:buNone/>
              <a:defRPr>
                <a:solidFill>
                  <a:schemeClr val="tx1">
                    <a:tint val="75000"/>
                  </a:schemeClr>
                </a:solidFill>
              </a:defRPr>
            </a:lvl5pPr>
            <a:lvl6pPr marL="2309259" indent="0" algn="ctr">
              <a:buNone/>
              <a:defRPr>
                <a:solidFill>
                  <a:schemeClr val="tx1">
                    <a:tint val="75000"/>
                  </a:schemeClr>
                </a:solidFill>
              </a:defRPr>
            </a:lvl6pPr>
            <a:lvl7pPr marL="2771110" indent="0" algn="ctr">
              <a:buNone/>
              <a:defRPr>
                <a:solidFill>
                  <a:schemeClr val="tx1">
                    <a:tint val="75000"/>
                  </a:schemeClr>
                </a:solidFill>
              </a:defRPr>
            </a:lvl7pPr>
            <a:lvl8pPr marL="3232962" indent="0" algn="ctr">
              <a:buNone/>
              <a:defRPr>
                <a:solidFill>
                  <a:schemeClr val="tx1">
                    <a:tint val="75000"/>
                  </a:schemeClr>
                </a:solidFill>
              </a:defRPr>
            </a:lvl8pPr>
            <a:lvl9pPr marL="36948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7"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43">
                <a:solidFill>
                  <a:schemeClr val="tx1">
                    <a:tint val="75000"/>
                  </a:schemeClr>
                </a:solidFill>
              </a:defRPr>
            </a:lvl1pPr>
            <a:lvl2pPr marL="461852" indent="0">
              <a:buNone/>
              <a:defRPr sz="1807">
                <a:solidFill>
                  <a:schemeClr val="tx1">
                    <a:tint val="75000"/>
                  </a:schemeClr>
                </a:solidFill>
              </a:defRPr>
            </a:lvl2pPr>
            <a:lvl3pPr marL="923703" indent="0">
              <a:buNone/>
              <a:defRPr sz="1650">
                <a:solidFill>
                  <a:schemeClr val="tx1">
                    <a:tint val="75000"/>
                  </a:schemeClr>
                </a:solidFill>
              </a:defRPr>
            </a:lvl3pPr>
            <a:lvl4pPr marL="1385555" indent="0">
              <a:buNone/>
              <a:defRPr sz="1414">
                <a:solidFill>
                  <a:schemeClr val="tx1">
                    <a:tint val="75000"/>
                  </a:schemeClr>
                </a:solidFill>
              </a:defRPr>
            </a:lvl4pPr>
            <a:lvl5pPr marL="1847407" indent="0">
              <a:buNone/>
              <a:defRPr sz="1414">
                <a:solidFill>
                  <a:schemeClr val="tx1">
                    <a:tint val="75000"/>
                  </a:schemeClr>
                </a:solidFill>
              </a:defRPr>
            </a:lvl5pPr>
            <a:lvl6pPr marL="2309259" indent="0">
              <a:buNone/>
              <a:defRPr sz="1414">
                <a:solidFill>
                  <a:schemeClr val="tx1">
                    <a:tint val="75000"/>
                  </a:schemeClr>
                </a:solidFill>
              </a:defRPr>
            </a:lvl6pPr>
            <a:lvl7pPr marL="2771110" indent="0">
              <a:buNone/>
              <a:defRPr sz="1414">
                <a:solidFill>
                  <a:schemeClr val="tx1">
                    <a:tint val="75000"/>
                  </a:schemeClr>
                </a:solidFill>
              </a:defRPr>
            </a:lvl7pPr>
            <a:lvl8pPr marL="3232962" indent="0">
              <a:buNone/>
              <a:defRPr sz="1414">
                <a:solidFill>
                  <a:schemeClr val="tx1">
                    <a:tint val="75000"/>
                  </a:schemeClr>
                </a:solidFill>
              </a:defRPr>
            </a:lvl8pPr>
            <a:lvl9pPr marL="3694814" indent="0">
              <a:buNone/>
              <a:defRPr sz="14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4" name="Content Placeholder 3"/>
          <p:cNvSpPr>
            <a:spLocks noGrp="1"/>
          </p:cNvSpPr>
          <p:nvPr>
            <p:ph sz="half" idx="2"/>
          </p:nvPr>
        </p:nvSpPr>
        <p:spPr>
          <a:xfrm>
            <a:off x="411480" y="3189816"/>
            <a:ext cx="3636169"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180523" y="3189816"/>
            <a:ext cx="3637597"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043" b="1"/>
            </a:lvl1pPr>
          </a:lstStyle>
          <a:p>
            <a:r>
              <a:rPr lang="en-US"/>
              <a:t>Click to edit Master title style</a:t>
            </a:r>
          </a:p>
        </p:txBody>
      </p:sp>
      <p:sp>
        <p:nvSpPr>
          <p:cNvPr id="3" name="Content Placeholder 2"/>
          <p:cNvSpPr>
            <a:spLocks noGrp="1"/>
          </p:cNvSpPr>
          <p:nvPr>
            <p:ph idx="1"/>
          </p:nvPr>
        </p:nvSpPr>
        <p:spPr>
          <a:xfrm>
            <a:off x="3217545" y="400477"/>
            <a:ext cx="4600576" cy="8584566"/>
          </a:xfrm>
        </p:spPr>
        <p:txBody>
          <a:bodyPr/>
          <a:lstStyle>
            <a:lvl1pPr>
              <a:defRPr sz="3221"/>
            </a:lvl1pPr>
            <a:lvl2pPr>
              <a:defRPr sz="2829"/>
            </a:lvl2pPr>
            <a:lvl3pPr>
              <a:defRPr sz="2436"/>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7"/>
            <a:ext cx="2707482" cy="6880226"/>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3"/>
            <a:ext cx="4937760" cy="831216"/>
          </a:xfrm>
        </p:spPr>
        <p:txBody>
          <a:bodyPr anchor="b"/>
          <a:lstStyle>
            <a:lvl1pPr algn="l">
              <a:defRPr sz="2043"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221"/>
            </a:lvl1pPr>
            <a:lvl2pPr marL="461852" indent="0">
              <a:buNone/>
              <a:defRPr sz="2829"/>
            </a:lvl2pPr>
            <a:lvl3pPr marL="923703" indent="0">
              <a:buNone/>
              <a:defRPr sz="2436"/>
            </a:lvl3pPr>
            <a:lvl4pPr marL="1385555" indent="0">
              <a:buNone/>
              <a:defRPr sz="2043"/>
            </a:lvl4pPr>
            <a:lvl5pPr marL="1847407" indent="0">
              <a:buNone/>
              <a:defRPr sz="2043"/>
            </a:lvl5pPr>
            <a:lvl6pPr marL="2309259" indent="0">
              <a:buNone/>
              <a:defRPr sz="2043"/>
            </a:lvl6pPr>
            <a:lvl7pPr marL="2771110" indent="0">
              <a:buNone/>
              <a:defRPr sz="2043"/>
            </a:lvl7pPr>
            <a:lvl8pPr marL="3232962" indent="0">
              <a:buNone/>
              <a:defRPr sz="2043"/>
            </a:lvl8pPr>
            <a:lvl9pPr marL="3694814" indent="0">
              <a:buNone/>
              <a:defRPr sz="2043"/>
            </a:lvl9pPr>
          </a:lstStyle>
          <a:p>
            <a:endParaRPr lang="en-US"/>
          </a:p>
        </p:txBody>
      </p:sp>
      <p:sp>
        <p:nvSpPr>
          <p:cNvPr id="4" name="Text Placeholder 3"/>
          <p:cNvSpPr>
            <a:spLocks noGrp="1"/>
          </p:cNvSpPr>
          <p:nvPr>
            <p:ph type="body" sz="half" idx="2"/>
          </p:nvPr>
        </p:nvSpPr>
        <p:spPr>
          <a:xfrm>
            <a:off x="1613059" y="7872099"/>
            <a:ext cx="4937760" cy="1180464"/>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3"/>
            <a:ext cx="7406640" cy="16764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411480" y="2346962"/>
            <a:ext cx="7406640" cy="6638079"/>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17564" tIns="58782" rIns="117564" bIns="58782" rtlCol="0" anchor="ctr"/>
          <a:lstStyle>
            <a:lvl1pPr algn="l">
              <a:defRPr sz="1179">
                <a:solidFill>
                  <a:schemeClr val="tx1">
                    <a:tint val="75000"/>
                  </a:schemeClr>
                </a:solidFill>
              </a:defRPr>
            </a:lvl1pPr>
          </a:lstStyle>
          <a:p>
            <a:fld id="{1D8BD707-D9CF-40AE-B4C6-C98DA3205C09}" type="datetimeFigureOut">
              <a:rPr lang="en-US" smtClean="0"/>
              <a:pPr/>
              <a:t>1/16/2020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17564" tIns="58782" rIns="117564" bIns="58782" rtlCol="0" anchor="ctr"/>
          <a:lstStyle>
            <a:lvl1pPr algn="ctr">
              <a:defRPr sz="11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17564" tIns="58782" rIns="117564" bIns="58782" rtlCol="0" anchor="ctr"/>
          <a:lstStyle>
            <a:lvl1pPr algn="r">
              <a:defRPr sz="117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3703" rtl="0" eaLnBrk="1" latinLnBrk="0" hangingPunct="1">
        <a:spcBef>
          <a:spcPct val="0"/>
        </a:spcBef>
        <a:buNone/>
        <a:defRPr sz="4478" kern="1200">
          <a:solidFill>
            <a:schemeClr val="tx1"/>
          </a:solidFill>
          <a:latin typeface="+mj-lt"/>
          <a:ea typeface="+mj-ea"/>
          <a:cs typeface="+mj-cs"/>
        </a:defRPr>
      </a:lvl1pPr>
    </p:titleStyle>
    <p:bodyStyle>
      <a:lvl1pPr marL="346389" indent="-346389" algn="l" defTabSz="923703" rtl="0" eaLnBrk="1" latinLnBrk="0" hangingPunct="1">
        <a:spcBef>
          <a:spcPct val="20000"/>
        </a:spcBef>
        <a:buFont typeface="Arial" pitchFamily="34" charset="0"/>
        <a:buChar char="•"/>
        <a:defRPr sz="3221" kern="1200">
          <a:solidFill>
            <a:schemeClr val="tx1"/>
          </a:solidFill>
          <a:latin typeface="+mn-lt"/>
          <a:ea typeface="+mn-ea"/>
          <a:cs typeface="+mn-cs"/>
        </a:defRPr>
      </a:lvl1pPr>
      <a:lvl2pPr marL="750509" indent="-288658" algn="l" defTabSz="923703" rtl="0" eaLnBrk="1" latinLnBrk="0" hangingPunct="1">
        <a:spcBef>
          <a:spcPct val="20000"/>
        </a:spcBef>
        <a:buFont typeface="Arial" pitchFamily="34" charset="0"/>
        <a:buChar char="–"/>
        <a:defRPr sz="2829" kern="1200">
          <a:solidFill>
            <a:schemeClr val="tx1"/>
          </a:solidFill>
          <a:latin typeface="+mn-lt"/>
          <a:ea typeface="+mn-ea"/>
          <a:cs typeface="+mn-cs"/>
        </a:defRPr>
      </a:lvl2pPr>
      <a:lvl3pPr marL="1154629" indent="-230926" algn="l" defTabSz="923703" rtl="0" eaLnBrk="1" latinLnBrk="0" hangingPunct="1">
        <a:spcBef>
          <a:spcPct val="20000"/>
        </a:spcBef>
        <a:buFont typeface="Arial" pitchFamily="34" charset="0"/>
        <a:buChar char="•"/>
        <a:defRPr sz="2436" kern="1200">
          <a:solidFill>
            <a:schemeClr val="tx1"/>
          </a:solidFill>
          <a:latin typeface="+mn-lt"/>
          <a:ea typeface="+mn-ea"/>
          <a:cs typeface="+mn-cs"/>
        </a:defRPr>
      </a:lvl3pPr>
      <a:lvl4pPr marL="1616481"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4pPr>
      <a:lvl5pPr marL="2078333"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5pPr>
      <a:lvl6pPr marL="2540185"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6pPr>
      <a:lvl7pPr marL="3002036"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7pPr>
      <a:lvl8pPr marL="3463888"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8pPr>
      <a:lvl9pPr marL="3925740"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9pPr>
    </p:bodyStyle>
    <p:otherStyle>
      <a:defPPr>
        <a:defRPr lang="en-US"/>
      </a:defPPr>
      <a:lvl1pPr marL="0" algn="l" defTabSz="923703" rtl="0" eaLnBrk="1" latinLnBrk="0" hangingPunct="1">
        <a:defRPr sz="1807" kern="1200">
          <a:solidFill>
            <a:schemeClr val="tx1"/>
          </a:solidFill>
          <a:latin typeface="+mn-lt"/>
          <a:ea typeface="+mn-ea"/>
          <a:cs typeface="+mn-cs"/>
        </a:defRPr>
      </a:lvl1pPr>
      <a:lvl2pPr marL="461852" algn="l" defTabSz="923703" rtl="0" eaLnBrk="1" latinLnBrk="0" hangingPunct="1">
        <a:defRPr sz="1807" kern="1200">
          <a:solidFill>
            <a:schemeClr val="tx1"/>
          </a:solidFill>
          <a:latin typeface="+mn-lt"/>
          <a:ea typeface="+mn-ea"/>
          <a:cs typeface="+mn-cs"/>
        </a:defRPr>
      </a:lvl2pPr>
      <a:lvl3pPr marL="923703" algn="l" defTabSz="923703" rtl="0" eaLnBrk="1" latinLnBrk="0" hangingPunct="1">
        <a:defRPr sz="1807" kern="1200">
          <a:solidFill>
            <a:schemeClr val="tx1"/>
          </a:solidFill>
          <a:latin typeface="+mn-lt"/>
          <a:ea typeface="+mn-ea"/>
          <a:cs typeface="+mn-cs"/>
        </a:defRPr>
      </a:lvl3pPr>
      <a:lvl4pPr marL="1385555" algn="l" defTabSz="923703" rtl="0" eaLnBrk="1" latinLnBrk="0" hangingPunct="1">
        <a:defRPr sz="1807" kern="1200">
          <a:solidFill>
            <a:schemeClr val="tx1"/>
          </a:solidFill>
          <a:latin typeface="+mn-lt"/>
          <a:ea typeface="+mn-ea"/>
          <a:cs typeface="+mn-cs"/>
        </a:defRPr>
      </a:lvl4pPr>
      <a:lvl5pPr marL="1847407" algn="l" defTabSz="923703" rtl="0" eaLnBrk="1" latinLnBrk="0" hangingPunct="1">
        <a:defRPr sz="1807" kern="1200">
          <a:solidFill>
            <a:schemeClr val="tx1"/>
          </a:solidFill>
          <a:latin typeface="+mn-lt"/>
          <a:ea typeface="+mn-ea"/>
          <a:cs typeface="+mn-cs"/>
        </a:defRPr>
      </a:lvl5pPr>
      <a:lvl6pPr marL="2309259" algn="l" defTabSz="923703" rtl="0" eaLnBrk="1" latinLnBrk="0" hangingPunct="1">
        <a:defRPr sz="1807" kern="1200">
          <a:solidFill>
            <a:schemeClr val="tx1"/>
          </a:solidFill>
          <a:latin typeface="+mn-lt"/>
          <a:ea typeface="+mn-ea"/>
          <a:cs typeface="+mn-cs"/>
        </a:defRPr>
      </a:lvl6pPr>
      <a:lvl7pPr marL="2771110" algn="l" defTabSz="923703" rtl="0" eaLnBrk="1" latinLnBrk="0" hangingPunct="1">
        <a:defRPr sz="1807" kern="1200">
          <a:solidFill>
            <a:schemeClr val="tx1"/>
          </a:solidFill>
          <a:latin typeface="+mn-lt"/>
          <a:ea typeface="+mn-ea"/>
          <a:cs typeface="+mn-cs"/>
        </a:defRPr>
      </a:lvl7pPr>
      <a:lvl8pPr marL="3232962" algn="l" defTabSz="923703" rtl="0" eaLnBrk="1" latinLnBrk="0" hangingPunct="1">
        <a:defRPr sz="1807" kern="1200">
          <a:solidFill>
            <a:schemeClr val="tx1"/>
          </a:solidFill>
          <a:latin typeface="+mn-lt"/>
          <a:ea typeface="+mn-ea"/>
          <a:cs typeface="+mn-cs"/>
        </a:defRPr>
      </a:lvl8pPr>
      <a:lvl9pPr marL="3694814" algn="l" defTabSz="92370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6099048" cy="4066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476270"/>
            <a:ext cx="6099048" cy="594989"/>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86" dirty="0">
                <a:solidFill>
                  <a:schemeClr val="bg2">
                    <a:lumMod val="50000"/>
                  </a:schemeClr>
                </a:solidFill>
                <a:latin typeface="Palatino Linotype" panose="02040502050505030304" pitchFamily="18" charset="0"/>
              </a:rPr>
              <a:t>368 Evian Way</a:t>
            </a:r>
          </a:p>
          <a:p>
            <a:pPr algn="ctr"/>
            <a:r>
              <a:rPr lang="en-US" sz="1414" dirty="0">
                <a:solidFill>
                  <a:schemeClr val="bg2">
                    <a:lumMod val="50000"/>
                  </a:schemeClr>
                </a:solidFill>
                <a:latin typeface="Palatino Linotype" panose="02040502050505030304" pitchFamily="18" charset="0"/>
              </a:rPr>
              <a:t>Belle Hall ~ Mount Pleasant, SC 29464 ~ MLS# 19022093 ~ $1,040,000</a:t>
            </a:r>
          </a:p>
        </p:txBody>
      </p:sp>
      <p:sp>
        <p:nvSpPr>
          <p:cNvPr id="8" name="Double Brace 7"/>
          <p:cNvSpPr/>
          <p:nvPr/>
        </p:nvSpPr>
        <p:spPr>
          <a:xfrm rot="5400000">
            <a:off x="-4492930" y="5238750"/>
            <a:ext cx="5867400" cy="2574471"/>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3" name="Subtitle 2"/>
          <p:cNvSpPr>
            <a:spLocks noGrp="1"/>
          </p:cNvSpPr>
          <p:nvPr>
            <p:ph type="subTitle" idx="1"/>
          </p:nvPr>
        </p:nvSpPr>
        <p:spPr>
          <a:xfrm>
            <a:off x="3286" y="4230364"/>
            <a:ext cx="6106885" cy="5279197"/>
          </a:xfrm>
        </p:spPr>
        <p:txBody>
          <a:bodyPr anchor="ctr">
            <a:noAutofit/>
          </a:bodyPr>
          <a:lstStyle/>
          <a:p>
            <a:r>
              <a:rPr lang="en-US" sz="1300" dirty="0">
                <a:solidFill>
                  <a:schemeClr val="bg2">
                    <a:lumMod val="25000"/>
                  </a:schemeClr>
                </a:solidFill>
                <a:latin typeface="Palatino Linotype" panose="02040502050505030304" pitchFamily="18" charset="0"/>
                <a:cs typeface="Times New Roman" panose="02020603050405020304" pitchFamily="18" charset="0"/>
              </a:rPr>
              <a:t>LOCATION, LOCATION, LOCATION! This home is 10 miles from downtown, 14 miles to the airport, and directly across the street from Belle Hall Shopping Center with Harris Teeter, South Coast Bank, CVS, and many restaurants. It is also 3 miles from the new Lucy Beckham High School. Located in the prestigious gated section of Belle Hall, this spacious Charleston Single is simply stunning and absolutely move-in ready. The home boasts high-end luxurious finishes like the Brazilian Cherry hardwood floors, columns in the formal dining room, tray ceilings, intricate trim work throughout, built-ins and gas buck stove in the sitting area off of the eat-in kitchen, double-sided porches and a spacious luxury owner's retreat of the first level. Upstairs are four spacious bedrooms, large Jack-n-Jill baths, and a large media / office area. The deck off of the living room offers another great outdoor living space. The two-car garage boasts close to 500 square footage of storage space.</a:t>
            </a:r>
          </a:p>
          <a:p>
            <a:endParaRPr lang="en-US" sz="1200" dirty="0">
              <a:solidFill>
                <a:schemeClr val="bg2">
                  <a:lumMod val="25000"/>
                </a:schemeClr>
              </a:solidFill>
              <a:latin typeface="Palatino Linotype" panose="02040502050505030304" pitchFamily="18" charset="0"/>
              <a:cs typeface="Times New Roman" panose="02020603050405020304" pitchFamily="18" charset="0"/>
            </a:endParaRPr>
          </a:p>
          <a:p>
            <a:r>
              <a:rPr lang="en-US" sz="1200" u="sng" dirty="0">
                <a:solidFill>
                  <a:schemeClr val="bg2">
                    <a:lumMod val="25000"/>
                  </a:schemeClr>
                </a:solidFill>
                <a:latin typeface="Palatino Linotype" panose="02040502050505030304" pitchFamily="18" charset="0"/>
                <a:cs typeface="Times New Roman" panose="02020603050405020304" pitchFamily="18" charset="0"/>
              </a:rPr>
              <a:t>Additional features include:</a:t>
            </a:r>
          </a:p>
          <a:p>
            <a:pPr marL="134708" indent="-134708" algn="l">
              <a:buFont typeface="Arial" panose="020B0604020202020204" pitchFamily="34" charset="0"/>
              <a:buChar char="•"/>
            </a:pPr>
            <a:r>
              <a:rPr lang="en-US" sz="1200" dirty="0">
                <a:solidFill>
                  <a:schemeClr val="bg2">
                    <a:lumMod val="25000"/>
                  </a:schemeClr>
                </a:solidFill>
                <a:latin typeface="Palatino Linotype" panose="02040502050505030304" pitchFamily="18" charset="0"/>
                <a:cs typeface="Times New Roman" panose="02020603050405020304" pitchFamily="18" charset="0"/>
              </a:rPr>
              <a:t>Chef's kitchen features breakfast bar seating, a center island with gas range, tile backsplash, SS appliances, an eat-in area, granite counters and maple cabinets</a:t>
            </a:r>
          </a:p>
          <a:p>
            <a:pPr marL="134708" indent="-134708" algn="l">
              <a:buFont typeface="Arial" panose="020B0604020202020204" pitchFamily="34" charset="0"/>
              <a:buChar char="•"/>
            </a:pPr>
            <a:r>
              <a:rPr lang="en-US" sz="1200" dirty="0">
                <a:solidFill>
                  <a:schemeClr val="bg2">
                    <a:lumMod val="25000"/>
                  </a:schemeClr>
                </a:solidFill>
                <a:latin typeface="Palatino Linotype" panose="02040502050505030304" pitchFamily="18" charset="0"/>
                <a:cs typeface="Times New Roman" panose="02020603050405020304" pitchFamily="18" charset="0"/>
              </a:rPr>
              <a:t>Master bath has a dual vanity, jetted tub, walk-in tile shower and huge walk-in closet</a:t>
            </a:r>
          </a:p>
          <a:p>
            <a:pPr marL="134708" indent="-134708" algn="l">
              <a:buFont typeface="Arial" panose="020B0604020202020204" pitchFamily="34" charset="0"/>
              <a:buChar char="•"/>
            </a:pPr>
            <a:r>
              <a:rPr lang="en-US" sz="1200" dirty="0">
                <a:solidFill>
                  <a:schemeClr val="bg2">
                    <a:lumMod val="25000"/>
                  </a:schemeClr>
                </a:solidFill>
                <a:latin typeface="Palatino Linotype" panose="02040502050505030304" pitchFamily="18" charset="0"/>
                <a:cs typeface="Times New Roman" panose="02020603050405020304" pitchFamily="18" charset="0"/>
              </a:rPr>
              <a:t>Built-in surround sound</a:t>
            </a:r>
          </a:p>
          <a:p>
            <a:pPr marL="134708" indent="-134708" algn="l">
              <a:buFont typeface="Arial" panose="020B0604020202020204" pitchFamily="34" charset="0"/>
              <a:buChar char="•"/>
            </a:pPr>
            <a:r>
              <a:rPr lang="en-US" sz="1200" dirty="0">
                <a:solidFill>
                  <a:schemeClr val="bg2">
                    <a:lumMod val="25000"/>
                  </a:schemeClr>
                </a:solidFill>
                <a:latin typeface="Palatino Linotype" panose="02040502050505030304" pitchFamily="18" charset="0"/>
                <a:cs typeface="Times New Roman" panose="02020603050405020304" pitchFamily="18" charset="0"/>
              </a:rPr>
              <a:t>Rinnai tankless water heater</a:t>
            </a:r>
          </a:p>
          <a:p>
            <a:pPr marL="134708" indent="-134708" algn="l">
              <a:buFont typeface="Arial" panose="020B0604020202020204" pitchFamily="34" charset="0"/>
              <a:buChar char="•"/>
            </a:pPr>
            <a:r>
              <a:rPr lang="en-US" sz="1200" dirty="0">
                <a:solidFill>
                  <a:schemeClr val="bg2">
                    <a:lumMod val="25000"/>
                  </a:schemeClr>
                </a:solidFill>
                <a:latin typeface="Palatino Linotype" panose="02040502050505030304" pitchFamily="18" charset="0"/>
                <a:cs typeface="Times New Roman" panose="02020603050405020304" pitchFamily="18" charset="0"/>
              </a:rPr>
              <a:t>Smart wiring with security system</a:t>
            </a:r>
          </a:p>
          <a:p>
            <a:pPr marL="134708" indent="-134708" algn="l">
              <a:buFont typeface="Arial" panose="020B0604020202020204" pitchFamily="34" charset="0"/>
              <a:buChar char="•"/>
            </a:pPr>
            <a:r>
              <a:rPr lang="en-US" sz="1200" dirty="0">
                <a:solidFill>
                  <a:schemeClr val="bg2">
                    <a:lumMod val="25000"/>
                  </a:schemeClr>
                </a:solidFill>
                <a:latin typeface="Palatino Linotype" panose="02040502050505030304" pitchFamily="18" charset="0"/>
                <a:cs typeface="Times New Roman" panose="02020603050405020304" pitchFamily="18" charset="0"/>
              </a:rPr>
              <a:t>Double French doors in the living room</a:t>
            </a:r>
          </a:p>
          <a:p>
            <a:pPr marL="134708" indent="-134708" algn="l">
              <a:buFont typeface="Arial" panose="020B0604020202020204" pitchFamily="34" charset="0"/>
              <a:buChar char="•"/>
            </a:pPr>
            <a:r>
              <a:rPr lang="en-US" sz="1200" dirty="0">
                <a:solidFill>
                  <a:schemeClr val="bg2">
                    <a:lumMod val="25000"/>
                  </a:schemeClr>
                </a:solidFill>
                <a:latin typeface="Palatino Linotype" panose="02040502050505030304" pitchFamily="18" charset="0"/>
                <a:cs typeface="Times New Roman" panose="02020603050405020304" pitchFamily="18" charset="0"/>
              </a:rPr>
              <a:t>Plantation shutters throughout the main floor</a:t>
            </a:r>
          </a:p>
          <a:p>
            <a:pPr marL="134708" indent="-134708" algn="l">
              <a:buFont typeface="Arial" panose="020B0604020202020204" pitchFamily="34" charset="0"/>
              <a:buChar char="•"/>
            </a:pPr>
            <a:r>
              <a:rPr lang="en-US" sz="1200" dirty="0">
                <a:solidFill>
                  <a:schemeClr val="bg2">
                    <a:lumMod val="25000"/>
                  </a:schemeClr>
                </a:solidFill>
                <a:latin typeface="Palatino Linotype" panose="02040502050505030304" pitchFamily="18" charset="0"/>
                <a:cs typeface="Times New Roman" panose="02020603050405020304" pitchFamily="18" charset="0"/>
              </a:rPr>
              <a:t>Community pool, parks, walking trails, dock and boat ramp</a:t>
            </a:r>
          </a:p>
          <a:p>
            <a:pPr marL="134708" indent="-134708" algn="l">
              <a:buFont typeface="Arial" panose="020B0604020202020204" pitchFamily="34" charset="0"/>
              <a:buChar char="•"/>
            </a:pPr>
            <a:endParaRPr lang="en-US" sz="1200" b="1" i="1" dirty="0">
              <a:solidFill>
                <a:schemeClr val="bg2">
                  <a:lumMod val="25000"/>
                </a:schemeClr>
              </a:solidFill>
              <a:latin typeface="Palatino Linotype" panose="02040502050505030304" pitchFamily="18" charset="0"/>
              <a:cs typeface="Times New Roman" panose="02020603050405020304" pitchFamily="18" charset="0"/>
            </a:endParaRPr>
          </a:p>
          <a:p>
            <a:r>
              <a:rPr lang="en-US" sz="1200" b="1" i="1" dirty="0">
                <a:solidFill>
                  <a:schemeClr val="bg2">
                    <a:lumMod val="25000"/>
                  </a:schemeClr>
                </a:solidFill>
                <a:latin typeface="Palatino Linotype" panose="02040502050505030304" pitchFamily="18" charset="0"/>
                <a:cs typeface="Times New Roman" panose="02020603050405020304" pitchFamily="18" charset="0"/>
              </a:rPr>
              <a:t>Book your showing today!</a:t>
            </a:r>
          </a:p>
        </p:txBody>
      </p:sp>
      <p:sp>
        <p:nvSpPr>
          <p:cNvPr id="5" name="Rectangle 4"/>
          <p:cNvSpPr/>
          <p:nvPr/>
        </p:nvSpPr>
        <p:spPr>
          <a:xfrm>
            <a:off x="0" y="0"/>
            <a:ext cx="6099048" cy="721095"/>
          </a:xfrm>
          <a:prstGeom prst="rect">
            <a:avLst/>
          </a:prstGeom>
        </p:spPr>
        <p:txBody>
          <a:bodyPr wrap="square">
            <a:spAutoFit/>
          </a:bodyPr>
          <a:lstStyle/>
          <a:p>
            <a:pPr algn="ctr"/>
            <a:r>
              <a:rPr lang="en-US" sz="2200" b="1" i="1" dirty="0">
                <a:ln w="3175">
                  <a:noFill/>
                </a:ln>
                <a:solidFill>
                  <a:srgbClr val="FFFF00"/>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Price Reduced!</a:t>
            </a:r>
          </a:p>
          <a:p>
            <a:pPr algn="ctr"/>
            <a:r>
              <a:rPr lang="en-US" sz="1886" b="1" i="1" dirty="0">
                <a:ln w="3175">
                  <a:noFill/>
                </a:ln>
                <a:solidFill>
                  <a:srgbClr val="FFFF00"/>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Open House Sunday 12:30-3:00!</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708571" y="2409825"/>
            <a:ext cx="1496786" cy="1122589"/>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557083" y="1979607"/>
            <a:ext cx="179614" cy="2686514"/>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9" name="Rectangle 8"/>
          <p:cNvSpPr/>
          <p:nvPr/>
        </p:nvSpPr>
        <p:spPr>
          <a:xfrm>
            <a:off x="14404" y="9699171"/>
            <a:ext cx="6110171"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4" dirty="0">
                <a:solidFill>
                  <a:schemeClr val="tx1"/>
                </a:solidFill>
                <a:latin typeface="Palatino Linotype" panose="02040502050505030304" pitchFamily="18" charset="0"/>
              </a:rPr>
              <a:t>Jack Hall     jack@mattoneillteam.com     (847) 212-4613</a:t>
            </a: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151626" y="4877408"/>
            <a:ext cx="1433322" cy="955548"/>
          </a:xfrm>
          <a:prstGeom prst="rect">
            <a:avLst/>
          </a:prstGeom>
        </p:spPr>
      </p:pic>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151626" y="3791411"/>
            <a:ext cx="1433322" cy="955548"/>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151626" y="8135399"/>
            <a:ext cx="1433322" cy="955548"/>
          </a:xfrm>
          <a:prstGeom prst="rect">
            <a:avLst/>
          </a:prstGeom>
        </p:spPr>
      </p:pic>
      <p:sp>
        <p:nvSpPr>
          <p:cNvPr id="2" name="Rectangle 1"/>
          <p:cNvSpPr/>
          <p:nvPr/>
        </p:nvSpPr>
        <p:spPr>
          <a:xfrm>
            <a:off x="-3173186" y="20409"/>
            <a:ext cx="3049166" cy="479234"/>
          </a:xfrm>
          <a:prstGeom prst="rect">
            <a:avLst/>
          </a:prstGeom>
        </p:spPr>
        <p:txBody>
          <a:bodyPr wrap="square">
            <a:spAutoFit/>
          </a:bodyPr>
          <a:lstStyle/>
          <a:p>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2514"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200" dirty="0">
              <a:ln>
                <a:solidFill>
                  <a:srgbClr val="C00000"/>
                </a:solidFill>
              </a:ln>
              <a:solidFill>
                <a:srgbClr val="C00000"/>
              </a:solidFill>
            </a:endParaRPr>
          </a:p>
        </p:txBody>
      </p:sp>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151626" y="5963405"/>
            <a:ext cx="1433322" cy="955548"/>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151626" y="7049402"/>
            <a:ext cx="1433322" cy="955548"/>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rcRect/>
          <a:stretch/>
        </p:blipFill>
        <p:spPr>
          <a:xfrm>
            <a:off x="6124575" y="2884089"/>
            <a:ext cx="2103120" cy="1408176"/>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p:blipFill>
        <p:spPr>
          <a:xfrm>
            <a:off x="6124575" y="1443820"/>
            <a:ext cx="2105025" cy="1404625"/>
          </a:xfrm>
          <a:prstGeom prst="rect">
            <a:avLst/>
          </a:prstGeom>
        </p:spPr>
      </p:pic>
      <p:pic>
        <p:nvPicPr>
          <p:cNvPr id="24" name="Picture 2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9456964" y="6525986"/>
            <a:ext cx="1433322" cy="955548"/>
          </a:xfrm>
          <a:prstGeom prst="rect">
            <a:avLst/>
          </a:prstGeom>
        </p:spPr>
      </p:pic>
      <p:pic>
        <p:nvPicPr>
          <p:cNvPr id="25" name="Picture 24"/>
          <p:cNvPicPr>
            <a:picLocks/>
          </p:cNvPicPr>
          <p:nvPr/>
        </p:nvPicPr>
        <p:blipFill>
          <a:blip r:embed="rId12" cstate="print">
            <a:extLst>
              <a:ext uri="{28A0092B-C50C-407E-A947-70E740481C1C}">
                <a14:useLocalDpi xmlns:a14="http://schemas.microsoft.com/office/drawing/2010/main" val="0"/>
              </a:ext>
            </a:extLst>
          </a:blip>
          <a:srcRect/>
          <a:stretch/>
        </p:blipFill>
        <p:spPr>
          <a:xfrm>
            <a:off x="6124575" y="5771729"/>
            <a:ext cx="2103120" cy="1408176"/>
          </a:xfrm>
          <a:prstGeom prst="rect">
            <a:avLst/>
          </a:prstGeom>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rcRect/>
          <a:stretch/>
        </p:blipFill>
        <p:spPr>
          <a:xfrm>
            <a:off x="6124575" y="4327909"/>
            <a:ext cx="2103120" cy="1408176"/>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4" cstate="print">
            <a:lum bright="70000" contrast="-70000"/>
            <a:extLst>
              <a:ext uri="{28A0092B-C50C-407E-A947-70E740481C1C}">
                <a14:useLocalDpi xmlns:a14="http://schemas.microsoft.com/office/drawing/2010/main" val="0"/>
              </a:ext>
            </a:extLst>
          </a:blip>
          <a:stretch>
            <a:fillRect/>
          </a:stretch>
        </p:blipFill>
        <p:spPr>
          <a:xfrm>
            <a:off x="176921" y="2698099"/>
            <a:ext cx="1436914" cy="714573"/>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534B1170-4E6F-40E4-BCA6-16135A13A79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6124575" y="0"/>
            <a:ext cx="2085860" cy="1408176"/>
          </a:xfrm>
          <a:prstGeom prst="rect">
            <a:avLst/>
          </a:prstGeom>
        </p:spPr>
      </p:pic>
      <p:pic>
        <p:nvPicPr>
          <p:cNvPr id="29" name="Picture 28">
            <a:extLst>
              <a:ext uri="{FF2B5EF4-FFF2-40B4-BE49-F238E27FC236}">
                <a16:creationId xmlns:a16="http://schemas.microsoft.com/office/drawing/2014/main" id="{912EF701-D6C4-40F5-A1E8-D9648A564BC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6124575" y="7215549"/>
            <a:ext cx="2103120" cy="1402080"/>
          </a:xfrm>
          <a:prstGeom prst="rect">
            <a:avLst/>
          </a:prstGeom>
        </p:spPr>
      </p:pic>
      <p:pic>
        <p:nvPicPr>
          <p:cNvPr id="30" name="Picture 29">
            <a:extLst>
              <a:ext uri="{FF2B5EF4-FFF2-40B4-BE49-F238E27FC236}">
                <a16:creationId xmlns:a16="http://schemas.microsoft.com/office/drawing/2014/main" id="{FA847D70-C6AC-4571-941E-39E3015DB935}"/>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6124575" y="8653272"/>
            <a:ext cx="2103120" cy="1402080"/>
          </a:xfrm>
          <a:prstGeom prst="rect">
            <a:avLst/>
          </a:prstGeom>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311</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Edwardian Script ITC</vt:lpstr>
      <vt:lpstr>Palatino Linotype</vt:lpstr>
      <vt:lpstr>Trajan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57</cp:revision>
  <dcterms:created xsi:type="dcterms:W3CDTF">2006-08-16T00:00:00Z</dcterms:created>
  <dcterms:modified xsi:type="dcterms:W3CDTF">2020-01-16T14:26:31Z</dcterms:modified>
</cp:coreProperties>
</file>