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92" y="6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5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9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00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1"/>
            <a:ext cx="6995160" cy="2200274"/>
          </a:xfrm>
        </p:spPr>
        <p:txBody>
          <a:bodyPr anchor="b"/>
          <a:lstStyle>
            <a:lvl1pPr marL="0" indent="0">
              <a:buNone/>
              <a:defRPr sz="2043">
                <a:solidFill>
                  <a:schemeClr val="tx1">
                    <a:tint val="75000"/>
                  </a:schemeClr>
                </a:solidFill>
              </a:defRPr>
            </a:lvl1pPr>
            <a:lvl2pPr marL="461852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2pPr>
            <a:lvl3pPr marL="92370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85555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4pPr>
            <a:lvl5pPr marL="1847407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5pPr>
            <a:lvl6pPr marL="2309259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6pPr>
            <a:lvl7pPr marL="2771110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7pPr>
            <a:lvl8pPr marL="3232962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8pPr>
            <a:lvl9pPr marL="3694814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829"/>
            </a:lvl1pPr>
            <a:lvl2pPr>
              <a:defRPr sz="2436"/>
            </a:lvl2pPr>
            <a:lvl3pPr>
              <a:defRPr sz="2043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829"/>
            </a:lvl1pPr>
            <a:lvl2pPr>
              <a:defRPr sz="2436"/>
            </a:lvl2pPr>
            <a:lvl3pPr>
              <a:defRPr sz="2043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7"/>
          </a:xfrm>
        </p:spPr>
        <p:txBody>
          <a:bodyPr anchor="b"/>
          <a:lstStyle>
            <a:lvl1pPr marL="0" indent="0">
              <a:buNone/>
              <a:defRPr sz="2436" b="1"/>
            </a:lvl1pPr>
            <a:lvl2pPr marL="461852" indent="0">
              <a:buNone/>
              <a:defRPr sz="2043" b="1"/>
            </a:lvl2pPr>
            <a:lvl3pPr marL="923703" indent="0">
              <a:buNone/>
              <a:defRPr sz="1807" b="1"/>
            </a:lvl3pPr>
            <a:lvl4pPr marL="1385555" indent="0">
              <a:buNone/>
              <a:defRPr sz="1650" b="1"/>
            </a:lvl4pPr>
            <a:lvl5pPr marL="1847407" indent="0">
              <a:buNone/>
              <a:defRPr sz="1650" b="1"/>
            </a:lvl5pPr>
            <a:lvl6pPr marL="2309259" indent="0">
              <a:buNone/>
              <a:defRPr sz="1650" b="1"/>
            </a:lvl6pPr>
            <a:lvl7pPr marL="2771110" indent="0">
              <a:buNone/>
              <a:defRPr sz="1650" b="1"/>
            </a:lvl7pPr>
            <a:lvl8pPr marL="3232962" indent="0">
              <a:buNone/>
              <a:defRPr sz="1650" b="1"/>
            </a:lvl8pPr>
            <a:lvl9pPr marL="3694814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6"/>
            <a:ext cx="3636169" cy="5795223"/>
          </a:xfrm>
        </p:spPr>
        <p:txBody>
          <a:bodyPr/>
          <a:lstStyle>
            <a:lvl1pPr>
              <a:defRPr sz="2436"/>
            </a:lvl1pPr>
            <a:lvl2pPr>
              <a:defRPr sz="2043"/>
            </a:lvl2pPr>
            <a:lvl3pPr>
              <a:defRPr sz="1807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7"/>
          </a:xfrm>
        </p:spPr>
        <p:txBody>
          <a:bodyPr anchor="b"/>
          <a:lstStyle>
            <a:lvl1pPr marL="0" indent="0">
              <a:buNone/>
              <a:defRPr sz="2436" b="1"/>
            </a:lvl1pPr>
            <a:lvl2pPr marL="461852" indent="0">
              <a:buNone/>
              <a:defRPr sz="2043" b="1"/>
            </a:lvl2pPr>
            <a:lvl3pPr marL="923703" indent="0">
              <a:buNone/>
              <a:defRPr sz="1807" b="1"/>
            </a:lvl3pPr>
            <a:lvl4pPr marL="1385555" indent="0">
              <a:buNone/>
              <a:defRPr sz="1650" b="1"/>
            </a:lvl4pPr>
            <a:lvl5pPr marL="1847407" indent="0">
              <a:buNone/>
              <a:defRPr sz="1650" b="1"/>
            </a:lvl5pPr>
            <a:lvl6pPr marL="2309259" indent="0">
              <a:buNone/>
              <a:defRPr sz="1650" b="1"/>
            </a:lvl6pPr>
            <a:lvl7pPr marL="2771110" indent="0">
              <a:buNone/>
              <a:defRPr sz="1650" b="1"/>
            </a:lvl7pPr>
            <a:lvl8pPr marL="3232962" indent="0">
              <a:buNone/>
              <a:defRPr sz="1650" b="1"/>
            </a:lvl8pPr>
            <a:lvl9pPr marL="3694814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6"/>
            <a:ext cx="3637597" cy="5795223"/>
          </a:xfrm>
        </p:spPr>
        <p:txBody>
          <a:bodyPr/>
          <a:lstStyle>
            <a:lvl1pPr>
              <a:defRPr sz="2436"/>
            </a:lvl1pPr>
            <a:lvl2pPr>
              <a:defRPr sz="2043"/>
            </a:lvl2pPr>
            <a:lvl3pPr>
              <a:defRPr sz="1807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0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7"/>
            <a:ext cx="4600576" cy="8584566"/>
          </a:xfrm>
        </p:spPr>
        <p:txBody>
          <a:bodyPr/>
          <a:lstStyle>
            <a:lvl1pPr>
              <a:defRPr sz="3221"/>
            </a:lvl1pPr>
            <a:lvl2pPr>
              <a:defRPr sz="2829"/>
            </a:lvl2pPr>
            <a:lvl3pPr>
              <a:defRPr sz="2436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7"/>
            <a:ext cx="2707482" cy="6880226"/>
          </a:xfrm>
        </p:spPr>
        <p:txBody>
          <a:bodyPr/>
          <a:lstStyle>
            <a:lvl1pPr marL="0" indent="0">
              <a:buNone/>
              <a:defRPr sz="1414"/>
            </a:lvl1pPr>
            <a:lvl2pPr marL="461852" indent="0">
              <a:buNone/>
              <a:defRPr sz="1179"/>
            </a:lvl2pPr>
            <a:lvl3pPr marL="923703" indent="0">
              <a:buNone/>
              <a:defRPr sz="1021"/>
            </a:lvl3pPr>
            <a:lvl4pPr marL="1385555" indent="0">
              <a:buNone/>
              <a:defRPr sz="943"/>
            </a:lvl4pPr>
            <a:lvl5pPr marL="1847407" indent="0">
              <a:buNone/>
              <a:defRPr sz="943"/>
            </a:lvl5pPr>
            <a:lvl6pPr marL="2309259" indent="0">
              <a:buNone/>
              <a:defRPr sz="943"/>
            </a:lvl6pPr>
            <a:lvl7pPr marL="2771110" indent="0">
              <a:buNone/>
              <a:defRPr sz="943"/>
            </a:lvl7pPr>
            <a:lvl8pPr marL="3232962" indent="0">
              <a:buNone/>
              <a:defRPr sz="943"/>
            </a:lvl8pPr>
            <a:lvl9pPr marL="3694814" indent="0">
              <a:buNone/>
              <a:defRPr sz="9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3"/>
            <a:ext cx="4937760" cy="831216"/>
          </a:xfrm>
        </p:spPr>
        <p:txBody>
          <a:bodyPr anchor="b"/>
          <a:lstStyle>
            <a:lvl1pPr algn="l">
              <a:defRPr sz="20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221"/>
            </a:lvl1pPr>
            <a:lvl2pPr marL="461852" indent="0">
              <a:buNone/>
              <a:defRPr sz="2829"/>
            </a:lvl2pPr>
            <a:lvl3pPr marL="923703" indent="0">
              <a:buNone/>
              <a:defRPr sz="2436"/>
            </a:lvl3pPr>
            <a:lvl4pPr marL="1385555" indent="0">
              <a:buNone/>
              <a:defRPr sz="2043"/>
            </a:lvl4pPr>
            <a:lvl5pPr marL="1847407" indent="0">
              <a:buNone/>
              <a:defRPr sz="2043"/>
            </a:lvl5pPr>
            <a:lvl6pPr marL="2309259" indent="0">
              <a:buNone/>
              <a:defRPr sz="2043"/>
            </a:lvl6pPr>
            <a:lvl7pPr marL="2771110" indent="0">
              <a:buNone/>
              <a:defRPr sz="2043"/>
            </a:lvl7pPr>
            <a:lvl8pPr marL="3232962" indent="0">
              <a:buNone/>
              <a:defRPr sz="2043"/>
            </a:lvl8pPr>
            <a:lvl9pPr marL="3694814" indent="0">
              <a:buNone/>
              <a:defRPr sz="204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9"/>
            <a:ext cx="4937760" cy="1180464"/>
          </a:xfrm>
        </p:spPr>
        <p:txBody>
          <a:bodyPr/>
          <a:lstStyle>
            <a:lvl1pPr marL="0" indent="0">
              <a:buNone/>
              <a:defRPr sz="1414"/>
            </a:lvl1pPr>
            <a:lvl2pPr marL="461852" indent="0">
              <a:buNone/>
              <a:defRPr sz="1179"/>
            </a:lvl2pPr>
            <a:lvl3pPr marL="923703" indent="0">
              <a:buNone/>
              <a:defRPr sz="1021"/>
            </a:lvl3pPr>
            <a:lvl4pPr marL="1385555" indent="0">
              <a:buNone/>
              <a:defRPr sz="943"/>
            </a:lvl4pPr>
            <a:lvl5pPr marL="1847407" indent="0">
              <a:buNone/>
              <a:defRPr sz="943"/>
            </a:lvl5pPr>
            <a:lvl6pPr marL="2309259" indent="0">
              <a:buNone/>
              <a:defRPr sz="943"/>
            </a:lvl6pPr>
            <a:lvl7pPr marL="2771110" indent="0">
              <a:buNone/>
              <a:defRPr sz="943"/>
            </a:lvl7pPr>
            <a:lvl8pPr marL="3232962" indent="0">
              <a:buNone/>
              <a:defRPr sz="943"/>
            </a:lvl8pPr>
            <a:lvl9pPr marL="3694814" indent="0">
              <a:buNone/>
              <a:defRPr sz="9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3"/>
            <a:ext cx="7406640" cy="1676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2"/>
            <a:ext cx="7406640" cy="6638079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3703" rtl="0" eaLnBrk="1" latinLnBrk="0" hangingPunct="1">
        <a:spcBef>
          <a:spcPct val="0"/>
        </a:spcBef>
        <a:buNone/>
        <a:defRPr sz="44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6389" indent="-346389" algn="l" defTabSz="923703" rtl="0" eaLnBrk="1" latinLnBrk="0" hangingPunct="1">
        <a:spcBef>
          <a:spcPct val="20000"/>
        </a:spcBef>
        <a:buFont typeface="Arial" pitchFamily="34" charset="0"/>
        <a:buChar char="•"/>
        <a:defRPr sz="3221" kern="1200">
          <a:solidFill>
            <a:schemeClr val="tx1"/>
          </a:solidFill>
          <a:latin typeface="+mn-lt"/>
          <a:ea typeface="+mn-ea"/>
          <a:cs typeface="+mn-cs"/>
        </a:defRPr>
      </a:lvl1pPr>
      <a:lvl2pPr marL="750509" indent="-288658" algn="l" defTabSz="923703" rtl="0" eaLnBrk="1" latinLnBrk="0" hangingPunct="1">
        <a:spcBef>
          <a:spcPct val="20000"/>
        </a:spcBef>
        <a:buFont typeface="Arial" pitchFamily="34" charset="0"/>
        <a:buChar char="–"/>
        <a:defRPr sz="2829" kern="1200">
          <a:solidFill>
            <a:schemeClr val="tx1"/>
          </a:solidFill>
          <a:latin typeface="+mn-lt"/>
          <a:ea typeface="+mn-ea"/>
          <a:cs typeface="+mn-cs"/>
        </a:defRPr>
      </a:lvl2pPr>
      <a:lvl3pPr marL="1154629" indent="-230926" algn="l" defTabSz="923703" rtl="0" eaLnBrk="1" latinLnBrk="0" hangingPunct="1">
        <a:spcBef>
          <a:spcPct val="20000"/>
        </a:spcBef>
        <a:buFont typeface="Arial" pitchFamily="34" charset="0"/>
        <a:buChar char="•"/>
        <a:defRPr sz="2436" kern="1200">
          <a:solidFill>
            <a:schemeClr val="tx1"/>
          </a:solidFill>
          <a:latin typeface="+mn-lt"/>
          <a:ea typeface="+mn-ea"/>
          <a:cs typeface="+mn-cs"/>
        </a:defRPr>
      </a:lvl3pPr>
      <a:lvl4pPr marL="1616481" indent="-230926" algn="l" defTabSz="923703" rtl="0" eaLnBrk="1" latinLnBrk="0" hangingPunct="1">
        <a:spcBef>
          <a:spcPct val="20000"/>
        </a:spcBef>
        <a:buFont typeface="Arial" pitchFamily="34" charset="0"/>
        <a:buChar char="–"/>
        <a:defRPr sz="2043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3" indent="-230926" algn="l" defTabSz="923703" rtl="0" eaLnBrk="1" latinLnBrk="0" hangingPunct="1">
        <a:spcBef>
          <a:spcPct val="20000"/>
        </a:spcBef>
        <a:buFont typeface="Arial" pitchFamily="34" charset="0"/>
        <a:buChar char="»"/>
        <a:defRPr sz="2043" kern="1200">
          <a:solidFill>
            <a:schemeClr val="tx1"/>
          </a:solidFill>
          <a:latin typeface="+mn-lt"/>
          <a:ea typeface="+mn-ea"/>
          <a:cs typeface="+mn-cs"/>
        </a:defRPr>
      </a:lvl5pPr>
      <a:lvl6pPr marL="2540185" indent="-230926" algn="l" defTabSz="923703" rtl="0" eaLnBrk="1" latinLnBrk="0" hangingPunct="1">
        <a:spcBef>
          <a:spcPct val="20000"/>
        </a:spcBef>
        <a:buFont typeface="Arial" pitchFamily="34" charset="0"/>
        <a:buChar char="•"/>
        <a:defRPr sz="2043" kern="1200">
          <a:solidFill>
            <a:schemeClr val="tx1"/>
          </a:solidFill>
          <a:latin typeface="+mn-lt"/>
          <a:ea typeface="+mn-ea"/>
          <a:cs typeface="+mn-cs"/>
        </a:defRPr>
      </a:lvl6pPr>
      <a:lvl7pPr marL="3002036" indent="-230926" algn="l" defTabSz="923703" rtl="0" eaLnBrk="1" latinLnBrk="0" hangingPunct="1">
        <a:spcBef>
          <a:spcPct val="20000"/>
        </a:spcBef>
        <a:buFont typeface="Arial" pitchFamily="34" charset="0"/>
        <a:buChar char="•"/>
        <a:defRPr sz="2043" kern="1200">
          <a:solidFill>
            <a:schemeClr val="tx1"/>
          </a:solidFill>
          <a:latin typeface="+mn-lt"/>
          <a:ea typeface="+mn-ea"/>
          <a:cs typeface="+mn-cs"/>
        </a:defRPr>
      </a:lvl7pPr>
      <a:lvl8pPr marL="3463888" indent="-230926" algn="l" defTabSz="923703" rtl="0" eaLnBrk="1" latinLnBrk="0" hangingPunct="1">
        <a:spcBef>
          <a:spcPct val="20000"/>
        </a:spcBef>
        <a:buFont typeface="Arial" pitchFamily="34" charset="0"/>
        <a:buChar char="•"/>
        <a:defRPr sz="2043" kern="1200">
          <a:solidFill>
            <a:schemeClr val="tx1"/>
          </a:solidFill>
          <a:latin typeface="+mn-lt"/>
          <a:ea typeface="+mn-ea"/>
          <a:cs typeface="+mn-cs"/>
        </a:defRPr>
      </a:lvl8pPr>
      <a:lvl9pPr marL="3925740" indent="-230926" algn="l" defTabSz="923703" rtl="0" eaLnBrk="1" latinLnBrk="0" hangingPunct="1">
        <a:spcBef>
          <a:spcPct val="20000"/>
        </a:spcBef>
        <a:buFont typeface="Arial" pitchFamily="34" charset="0"/>
        <a:buChar char="•"/>
        <a:defRPr sz="20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61852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23703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85555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47407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309259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71110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32962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94814" algn="l" defTabSz="92370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099048" cy="40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476270"/>
            <a:ext cx="6099048" cy="59498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86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368 Evian Way</a:t>
            </a:r>
          </a:p>
          <a:p>
            <a:pPr algn="ctr"/>
            <a:r>
              <a:rPr lang="en-US" sz="1414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Belle Hall ~ Mount Pleasant, SC 29464 ~ MLS# 19022093 ~ $1,035,000</a:t>
            </a:r>
          </a:p>
        </p:txBody>
      </p:sp>
      <p:sp>
        <p:nvSpPr>
          <p:cNvPr id="8" name="Double Brace 7"/>
          <p:cNvSpPr/>
          <p:nvPr/>
        </p:nvSpPr>
        <p:spPr>
          <a:xfrm rot="5400000">
            <a:off x="-4492930" y="5238750"/>
            <a:ext cx="5867400" cy="2574471"/>
          </a:xfrm>
          <a:prstGeom prst="bracePair">
            <a:avLst>
              <a:gd name="adj" fmla="val 379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7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" y="4230364"/>
            <a:ext cx="6106885" cy="5279197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Located in the prestigious gated section in Belle Hall, this spacious Charleston Single is simply stunning and absolutely move-in ready. The home boasts luxurious finishes like the Brazilian cherry hardwood floors, columns leading in the formal dining room, tray ceiling in the dining room, intricate trim work throughout, built-ins next to the gas buck stove in the sitting area off of the eat-in kitchen, the double side porches and a relaxing owner's retreat on the first level. Upstairs is a great loft area and four spacious bedrooms that all share jack-n-jill baths. The deck off of the living room offers another great outdoor living space. The two car garage boasts close to 500 square footage of storage space.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200" u="sng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Additional features include: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Chef's kitchen features breakfast bar seating, a center island with gas range, tile backsplash, SS appliances, an eat-in area, granite counters and maple cabinets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Master bath has a dual vanity, jetted tub, walk-in tile shower and huge walk-in closet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Built-in surround sound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Rinnai tankless water heater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Smart wiring with security system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Double French doors in the living room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Plantation shutters throughout the main floor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Community pool, parks, walking trails, dock and boat ramp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Listing agent is seller </a:t>
            </a:r>
          </a:p>
          <a:p>
            <a:pPr marL="134708" indent="-134708" algn="l">
              <a:buFont typeface="Arial" panose="020B0604020202020204" pitchFamily="34" charset="0"/>
              <a:buChar char="•"/>
            </a:pPr>
            <a:endParaRPr lang="en-US" sz="1200" b="1" i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Book your showing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9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Times New Roman" panose="02020603050405020304" pitchFamily="18" charset="0"/>
              </a:rPr>
              <a:t>Price Reduced!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3" b="11067"/>
          <a:stretch/>
        </p:blipFill>
        <p:spPr>
          <a:xfrm>
            <a:off x="8708571" y="2409825"/>
            <a:ext cx="1496786" cy="1122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Brace 6"/>
          <p:cNvSpPr/>
          <p:nvPr/>
        </p:nvSpPr>
        <p:spPr>
          <a:xfrm rot="16200000">
            <a:off x="-1557083" y="1979607"/>
            <a:ext cx="179614" cy="2686514"/>
          </a:xfrm>
          <a:prstGeom prst="rightBrace">
            <a:avLst>
              <a:gd name="adj1" fmla="val 37151"/>
              <a:gd name="adj2" fmla="val 5000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7"/>
          </a:p>
        </p:txBody>
      </p:sp>
      <p:sp>
        <p:nvSpPr>
          <p:cNvPr id="9" name="Rectangle 8"/>
          <p:cNvSpPr/>
          <p:nvPr/>
        </p:nvSpPr>
        <p:spPr>
          <a:xfrm>
            <a:off x="14404" y="9699171"/>
            <a:ext cx="6110171" cy="3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4" dirty="0">
                <a:solidFill>
                  <a:schemeClr val="tx1"/>
                </a:solidFill>
                <a:latin typeface="Palatino Linotype" panose="02040502050505030304" pitchFamily="18" charset="0"/>
              </a:rPr>
              <a:t>Jack Hall     jack@mattoneillteam.com     (847) 212-4613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26" y="4877408"/>
            <a:ext cx="1433322" cy="95554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26" y="3791411"/>
            <a:ext cx="1433322" cy="95554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26" y="8135399"/>
            <a:ext cx="1433322" cy="955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73186" y="20409"/>
            <a:ext cx="3049166" cy="479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14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Parkshore</a:t>
            </a:r>
            <a:r>
              <a:rPr lang="en-US" sz="2514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 </a:t>
            </a:r>
            <a:r>
              <a:rPr lang="en-US" sz="2514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Marshfront</a:t>
            </a:r>
            <a:endParaRPr lang="en-US" sz="2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26" y="5963405"/>
            <a:ext cx="1433322" cy="955548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26" y="7049402"/>
            <a:ext cx="1433322" cy="955548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575" y="2884089"/>
            <a:ext cx="2103120" cy="14081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24575" y="1443820"/>
            <a:ext cx="2105025" cy="1404625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64" y="6525986"/>
            <a:ext cx="1433322" cy="955548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575" y="5771729"/>
            <a:ext cx="2103120" cy="1408176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575" y="4327909"/>
            <a:ext cx="2103120" cy="14081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8309A1-398B-420A-BCDD-ABACABFD19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6" y="2714427"/>
            <a:ext cx="1436914" cy="714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4B1170-4E6F-40E4-BCA6-16135A13A795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575" y="0"/>
            <a:ext cx="2085860" cy="14081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2EF701-D6C4-40F5-A1E8-D9648A564BCB}"/>
              </a:ext>
            </a:extLst>
          </p:cNvPr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575" y="7215549"/>
            <a:ext cx="2103120" cy="1402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847D70-C6AC-4571-941E-39E3015DB935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575" y="8653272"/>
            <a:ext cx="210312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259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Edwardian Script ITC</vt:lpstr>
      <vt:lpstr>Palatino Linotype</vt:lpstr>
      <vt:lpstr>Trajan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58</cp:revision>
  <dcterms:created xsi:type="dcterms:W3CDTF">2006-08-16T00:00:00Z</dcterms:created>
  <dcterms:modified xsi:type="dcterms:W3CDTF">2020-01-30T11:15:53Z</dcterms:modified>
</cp:coreProperties>
</file>